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256" r:id="rId2"/>
    <p:sldId id="261" r:id="rId3"/>
    <p:sldId id="263" r:id="rId4"/>
    <p:sldId id="264" r:id="rId5"/>
    <p:sldId id="265" r:id="rId6"/>
    <p:sldId id="266" r:id="rId7"/>
    <p:sldId id="267" r:id="rId8"/>
    <p:sldId id="268" r:id="rId9"/>
    <p:sldId id="275" r:id="rId10"/>
    <p:sldId id="278" r:id="rId11"/>
    <p:sldId id="277" r:id="rId12"/>
    <p:sldId id="276" r:id="rId13"/>
    <p:sldId id="281" r:id="rId14"/>
    <p:sldId id="272" r:id="rId15"/>
    <p:sldId id="273" r:id="rId16"/>
    <p:sldId id="279" r:id="rId17"/>
    <p:sldId id="280" r:id="rId18"/>
    <p:sldId id="274" r:id="rId19"/>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Geneva" charset="-128"/>
        <a:cs typeface="+mn-cs"/>
      </a:defRPr>
    </a:lvl1pPr>
    <a:lvl2pPr marL="457200" algn="l" defTabSz="457200" rtl="0" fontAlgn="base">
      <a:spcBef>
        <a:spcPct val="0"/>
      </a:spcBef>
      <a:spcAft>
        <a:spcPct val="0"/>
      </a:spcAft>
      <a:defRPr kern="1200">
        <a:solidFill>
          <a:schemeClr val="tx1"/>
        </a:solidFill>
        <a:latin typeface="Arial" charset="0"/>
        <a:ea typeface="Geneva" charset="-128"/>
        <a:cs typeface="+mn-cs"/>
      </a:defRPr>
    </a:lvl2pPr>
    <a:lvl3pPr marL="914400" algn="l" defTabSz="457200" rtl="0" fontAlgn="base">
      <a:spcBef>
        <a:spcPct val="0"/>
      </a:spcBef>
      <a:spcAft>
        <a:spcPct val="0"/>
      </a:spcAft>
      <a:defRPr kern="1200">
        <a:solidFill>
          <a:schemeClr val="tx1"/>
        </a:solidFill>
        <a:latin typeface="Arial" charset="0"/>
        <a:ea typeface="Geneva" charset="-128"/>
        <a:cs typeface="+mn-cs"/>
      </a:defRPr>
    </a:lvl3pPr>
    <a:lvl4pPr marL="1371600" algn="l" defTabSz="457200" rtl="0" fontAlgn="base">
      <a:spcBef>
        <a:spcPct val="0"/>
      </a:spcBef>
      <a:spcAft>
        <a:spcPct val="0"/>
      </a:spcAft>
      <a:defRPr kern="1200">
        <a:solidFill>
          <a:schemeClr val="tx1"/>
        </a:solidFill>
        <a:latin typeface="Arial" charset="0"/>
        <a:ea typeface="Geneva" charset="-128"/>
        <a:cs typeface="+mn-cs"/>
      </a:defRPr>
    </a:lvl4pPr>
    <a:lvl5pPr marL="1828800" algn="l" defTabSz="457200" rtl="0" fontAlgn="base">
      <a:spcBef>
        <a:spcPct val="0"/>
      </a:spcBef>
      <a:spcAft>
        <a:spcPct val="0"/>
      </a:spcAft>
      <a:defRPr kern="1200">
        <a:solidFill>
          <a:schemeClr val="tx1"/>
        </a:solidFill>
        <a:latin typeface="Arial" charset="0"/>
        <a:ea typeface="Geneva" charset="-128"/>
        <a:cs typeface="+mn-cs"/>
      </a:defRPr>
    </a:lvl5pPr>
    <a:lvl6pPr marL="2286000" algn="l" defTabSz="914400" rtl="0" eaLnBrk="1" latinLnBrk="0" hangingPunct="1">
      <a:defRPr kern="1200">
        <a:solidFill>
          <a:schemeClr val="tx1"/>
        </a:solidFill>
        <a:latin typeface="Arial" charset="0"/>
        <a:ea typeface="Geneva" charset="-128"/>
        <a:cs typeface="+mn-cs"/>
      </a:defRPr>
    </a:lvl6pPr>
    <a:lvl7pPr marL="2743200" algn="l" defTabSz="914400" rtl="0" eaLnBrk="1" latinLnBrk="0" hangingPunct="1">
      <a:defRPr kern="1200">
        <a:solidFill>
          <a:schemeClr val="tx1"/>
        </a:solidFill>
        <a:latin typeface="Arial" charset="0"/>
        <a:ea typeface="Geneva" charset="-128"/>
        <a:cs typeface="+mn-cs"/>
      </a:defRPr>
    </a:lvl7pPr>
    <a:lvl8pPr marL="3200400" algn="l" defTabSz="914400" rtl="0" eaLnBrk="1" latinLnBrk="0" hangingPunct="1">
      <a:defRPr kern="1200">
        <a:solidFill>
          <a:schemeClr val="tx1"/>
        </a:solidFill>
        <a:latin typeface="Arial" charset="0"/>
        <a:ea typeface="Geneva" charset="-128"/>
        <a:cs typeface="+mn-cs"/>
      </a:defRPr>
    </a:lvl8pPr>
    <a:lvl9pPr marL="3657600" algn="l" defTabSz="914400" rtl="0" eaLnBrk="1" latinLnBrk="0" hangingPunct="1">
      <a:defRPr kern="1200">
        <a:solidFill>
          <a:schemeClr val="tx1"/>
        </a:solidFill>
        <a:latin typeface="Arial" charset="0"/>
        <a:ea typeface="Geneva" charset="-128"/>
        <a:cs typeface="+mn-cs"/>
      </a:defRPr>
    </a:lvl9pPr>
  </p:defaultTextStyle>
  <p:extLst>
    <p:ext uri="{EFAFB233-063F-42B5-8137-9DF3F51BA10A}">
      <p15:sldGuideLst xmlns:p15="http://schemas.microsoft.com/office/powerpoint/2012/main">
        <p15:guide id="1" orient="horz" pos="2160">
          <p15:clr>
            <a:srgbClr val="A4A3A4"/>
          </p15:clr>
        </p15:guide>
        <p15:guide id="2" pos="324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47" autoAdjust="0"/>
    <p:restoredTop sz="59000" autoAdjust="0"/>
  </p:normalViewPr>
  <p:slideViewPr>
    <p:cSldViewPr snapToGrid="0" snapToObjects="1">
      <p:cViewPr varScale="1">
        <p:scale>
          <a:sx n="116" d="100"/>
          <a:sy n="116" d="100"/>
        </p:scale>
        <p:origin x="1782" y="108"/>
      </p:cViewPr>
      <p:guideLst>
        <p:guide orient="horz" pos="2160"/>
        <p:guide pos="3246"/>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57" d="100"/>
          <a:sy n="57" d="100"/>
        </p:scale>
        <p:origin x="-2472"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68D0CA6F-FD3D-4C3D-8A45-F15A9C38EA38}" type="datetime1">
              <a:rPr lang="en-US"/>
              <a:pPr/>
              <a:t>5/3/2016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943C9-E3FF-44A7-9DC5-090BE17EEC3C}" type="slidenum">
              <a:rPr lang="en-US"/>
              <a:pPr/>
              <a:t>‹#›</a:t>
            </a:fld>
            <a:endParaRPr lang="en-US"/>
          </a:p>
        </p:txBody>
      </p:sp>
    </p:spTree>
    <p:extLst>
      <p:ext uri="{BB962C8B-B14F-4D97-AF65-F5344CB8AC3E}">
        <p14:creationId xmlns:p14="http://schemas.microsoft.com/office/powerpoint/2010/main" val="22672722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226C17DE-5FE4-442D-B37C-65F54E659D2D}" type="datetime1">
              <a:rPr lang="en-US"/>
              <a:pPr/>
              <a:t>5/3/2016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4EF77D14-469D-4725-8A90-D7BCEBDE2F04}" type="slidenum">
              <a:rPr lang="en-US"/>
              <a:pPr/>
              <a:t>‹#›</a:t>
            </a:fld>
            <a:endParaRPr lang="en-US"/>
          </a:p>
        </p:txBody>
      </p:sp>
    </p:spTree>
    <p:extLst>
      <p:ext uri="{BB962C8B-B14F-4D97-AF65-F5344CB8AC3E}">
        <p14:creationId xmlns:p14="http://schemas.microsoft.com/office/powerpoint/2010/main" val="171124844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Geneva" charset="-128"/>
        <a:cs typeface="Geneva" charset="-128"/>
      </a:defRPr>
    </a:lvl1pPr>
    <a:lvl2pPr marL="457200" algn="l" defTabSz="457200" rtl="0" eaLnBrk="0" fontAlgn="base" hangingPunct="0">
      <a:spcBef>
        <a:spcPct val="30000"/>
      </a:spcBef>
      <a:spcAft>
        <a:spcPct val="0"/>
      </a:spcAft>
      <a:defRPr sz="1200" kern="1200">
        <a:solidFill>
          <a:schemeClr val="tx1"/>
        </a:solidFill>
        <a:latin typeface="+mn-lt"/>
        <a:ea typeface="Geneva"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Geneva"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Geneva"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Geneva"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F77D14-469D-4725-8A90-D7BCEBDE2F04}" type="slidenum">
              <a:rPr lang="en-US" smtClean="0"/>
              <a:pPr/>
              <a:t>1</a:t>
            </a:fld>
            <a:endParaRPr lang="en-US"/>
          </a:p>
        </p:txBody>
      </p:sp>
    </p:spTree>
    <p:extLst>
      <p:ext uri="{BB962C8B-B14F-4D97-AF65-F5344CB8AC3E}">
        <p14:creationId xmlns:p14="http://schemas.microsoft.com/office/powerpoint/2010/main" val="10434468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EF77D14-469D-4725-8A90-D7BCEBDE2F04}" type="slidenum">
              <a:rPr lang="en-US" smtClean="0"/>
              <a:pPr/>
              <a:t>2</a:t>
            </a:fld>
            <a:endParaRPr lang="en-US"/>
          </a:p>
        </p:txBody>
      </p:sp>
    </p:spTree>
    <p:extLst>
      <p:ext uri="{BB962C8B-B14F-4D97-AF65-F5344CB8AC3E}">
        <p14:creationId xmlns:p14="http://schemas.microsoft.com/office/powerpoint/2010/main" val="2275098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7132" y="791835"/>
            <a:ext cx="7369294" cy="1470025"/>
          </a:xfrm>
        </p:spPr>
        <p:txBody>
          <a:bodyPr/>
          <a:lstStyle/>
          <a:p>
            <a:r>
              <a:rPr lang="en-US" dirty="0"/>
              <a:t>Click to edit Master title style</a:t>
            </a:r>
          </a:p>
        </p:txBody>
      </p:sp>
      <p:sp>
        <p:nvSpPr>
          <p:cNvPr id="3" name="Subtitle 2"/>
          <p:cNvSpPr>
            <a:spLocks noGrp="1"/>
          </p:cNvSpPr>
          <p:nvPr>
            <p:ph type="subTitle" idx="1"/>
          </p:nvPr>
        </p:nvSpPr>
        <p:spPr>
          <a:xfrm>
            <a:off x="1607132" y="2383346"/>
            <a:ext cx="7369294"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a:xfrm>
            <a:off x="234950" y="6356350"/>
            <a:ext cx="979488" cy="365125"/>
          </a:xfrm>
        </p:spPr>
        <p:txBody>
          <a:bodyPr/>
          <a:lstStyle>
            <a:lvl1pPr>
              <a:defRPr/>
            </a:lvl1pPr>
          </a:lstStyle>
          <a:p>
            <a:fld id="{943F0366-1D86-4747-A64E-BBFDF0D7CA97}" type="datetime1">
              <a:rPr lang="en-US"/>
              <a:pPr/>
              <a:t>5/3/2016</a:t>
            </a:fld>
            <a:endParaRPr lang="en-US"/>
          </a:p>
        </p:txBody>
      </p:sp>
      <p:sp>
        <p:nvSpPr>
          <p:cNvPr id="5" name="Slide Number Placeholder 5"/>
          <p:cNvSpPr>
            <a:spLocks noGrp="1"/>
          </p:cNvSpPr>
          <p:nvPr>
            <p:ph type="sldNum" sz="quarter" idx="11"/>
          </p:nvPr>
        </p:nvSpPr>
        <p:spPr/>
        <p:txBody>
          <a:bodyPr/>
          <a:lstStyle>
            <a:lvl1pPr>
              <a:defRPr/>
            </a:lvl1pPr>
          </a:lstStyle>
          <a:p>
            <a:fld id="{CE9CBD87-ED85-492F-ACE8-F26F6FA8345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07134" y="274638"/>
            <a:ext cx="7369292" cy="1143000"/>
          </a:xfrm>
        </p:spPr>
        <p:txBody>
          <a:bodyPr/>
          <a:lstStyle/>
          <a:p>
            <a:r>
              <a:rPr lang="en-US"/>
              <a:t>Click to edit Master title style</a:t>
            </a:r>
          </a:p>
        </p:txBody>
      </p:sp>
      <p:sp>
        <p:nvSpPr>
          <p:cNvPr id="3" name="Content Placeholder 2"/>
          <p:cNvSpPr>
            <a:spLocks noGrp="1"/>
          </p:cNvSpPr>
          <p:nvPr>
            <p:ph idx="1"/>
          </p:nvPr>
        </p:nvSpPr>
        <p:spPr>
          <a:xfrm>
            <a:off x="1607134" y="1600200"/>
            <a:ext cx="7369292" cy="43503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8E083405-E654-4654-BE75-B04EF7E87B66}" type="datetime1">
              <a:rPr lang="en-US"/>
              <a:pPr/>
              <a:t>5/3/2016</a:t>
            </a:fld>
            <a:endParaRPr lang="en-US"/>
          </a:p>
        </p:txBody>
      </p:sp>
      <p:sp>
        <p:nvSpPr>
          <p:cNvPr id="5" name="Slide Number Placeholder 5"/>
          <p:cNvSpPr>
            <a:spLocks noGrp="1"/>
          </p:cNvSpPr>
          <p:nvPr>
            <p:ph type="sldNum" sz="quarter" idx="11"/>
          </p:nvPr>
        </p:nvSpPr>
        <p:spPr/>
        <p:txBody>
          <a:bodyPr/>
          <a:lstStyle>
            <a:lvl1pPr>
              <a:defRPr/>
            </a:lvl1pPr>
          </a:lstStyle>
          <a:p>
            <a:fld id="{5A7F6EAE-FD5D-4FD4-91D1-211C6AAD764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7131" y="4406900"/>
            <a:ext cx="7369295" cy="1362075"/>
          </a:xfrm>
        </p:spPr>
        <p:txBody>
          <a:bodyPr anchor="t"/>
          <a:lstStyle>
            <a:lvl1pPr algn="l">
              <a:defRPr sz="4000" b="1" cap="none"/>
            </a:lvl1pPr>
          </a:lstStyle>
          <a:p>
            <a:r>
              <a:rPr lang="en-US" dirty="0"/>
              <a:t>Click to edit Master title style</a:t>
            </a:r>
          </a:p>
        </p:txBody>
      </p:sp>
      <p:sp>
        <p:nvSpPr>
          <p:cNvPr id="3" name="Text Placeholder 2"/>
          <p:cNvSpPr>
            <a:spLocks noGrp="1"/>
          </p:cNvSpPr>
          <p:nvPr>
            <p:ph type="body" idx="1"/>
          </p:nvPr>
        </p:nvSpPr>
        <p:spPr>
          <a:xfrm>
            <a:off x="1607132" y="2906713"/>
            <a:ext cx="7369294" cy="1500187"/>
          </a:xfrm>
        </p:spPr>
        <p:txBody>
          <a:bodyPr anchor="b"/>
          <a:lstStyle>
            <a:lvl1pPr marL="0" indent="0">
              <a:buNone/>
              <a:defRPr sz="2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a:lvl1pPr>
          </a:lstStyle>
          <a:p>
            <a:fld id="{FB62C412-6251-444B-AA1F-6987E1EC7601}" type="datetime1">
              <a:rPr lang="en-US"/>
              <a:pPr/>
              <a:t>5/3/2016</a:t>
            </a:fld>
            <a:endParaRPr lang="en-US"/>
          </a:p>
        </p:txBody>
      </p:sp>
      <p:sp>
        <p:nvSpPr>
          <p:cNvPr id="5" name="Slide Number Placeholder 5"/>
          <p:cNvSpPr>
            <a:spLocks noGrp="1"/>
          </p:cNvSpPr>
          <p:nvPr>
            <p:ph type="sldNum" sz="quarter" idx="11"/>
          </p:nvPr>
        </p:nvSpPr>
        <p:spPr/>
        <p:txBody>
          <a:bodyPr/>
          <a:lstStyle>
            <a:lvl1pPr>
              <a:defRPr/>
            </a:lvl1pPr>
          </a:lstStyle>
          <a:p>
            <a:fld id="{27AE5EF8-F88B-4F16-8688-8D1341F44A8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1607134" y="1600200"/>
            <a:ext cx="344161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260421" y="1600200"/>
            <a:ext cx="371600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fld id="{B64E8F33-2CCC-412D-B89E-24F3559B9248}" type="datetime1">
              <a:rPr lang="en-US"/>
              <a:pPr/>
              <a:t>5/3/2016</a:t>
            </a:fld>
            <a:endParaRPr lang="en-US"/>
          </a:p>
        </p:txBody>
      </p:sp>
      <p:sp>
        <p:nvSpPr>
          <p:cNvPr id="6" name="Slide Number Placeholder 5"/>
          <p:cNvSpPr>
            <a:spLocks noGrp="1"/>
          </p:cNvSpPr>
          <p:nvPr>
            <p:ph type="sldNum" sz="quarter" idx="11"/>
          </p:nvPr>
        </p:nvSpPr>
        <p:spPr/>
        <p:txBody>
          <a:bodyPr/>
          <a:lstStyle>
            <a:lvl1pPr>
              <a:defRPr>
                <a:solidFill>
                  <a:srgbClr val="000000"/>
                </a:solidFill>
              </a:defRPr>
            </a:lvl1pPr>
          </a:lstStyle>
          <a:p>
            <a:fld id="{A0443DD3-4DF4-4332-9F30-BADB6280634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07134" y="1535113"/>
            <a:ext cx="3449456" cy="639762"/>
          </a:xfrm>
        </p:spPr>
        <p:txBody>
          <a:bodyPr anchor="b"/>
          <a:lstStyle>
            <a:lvl1pPr marL="0" indent="0">
              <a:buNone/>
              <a:defRPr sz="2400" b="0">
                <a:solidFill>
                  <a:srgbClr val="00498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607134" y="2174875"/>
            <a:ext cx="344945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5260421" y="1535113"/>
            <a:ext cx="3716005" cy="639762"/>
          </a:xfrm>
        </p:spPr>
        <p:txBody>
          <a:bodyPr anchor="b"/>
          <a:lstStyle>
            <a:lvl1pPr marL="0" indent="0">
              <a:buNone/>
              <a:defRPr sz="2400" b="0">
                <a:solidFill>
                  <a:srgbClr val="00498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260421" y="2174875"/>
            <a:ext cx="371600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a:spLocks noGrp="1"/>
          </p:cNvSpPr>
          <p:nvPr>
            <p:ph type="dt" sz="half" idx="10"/>
          </p:nvPr>
        </p:nvSpPr>
        <p:spPr/>
        <p:txBody>
          <a:bodyPr/>
          <a:lstStyle>
            <a:lvl1pPr>
              <a:defRPr>
                <a:solidFill>
                  <a:schemeClr val="bg1"/>
                </a:solidFill>
              </a:defRPr>
            </a:lvl1pPr>
          </a:lstStyle>
          <a:p>
            <a:fld id="{E5EC842B-4FCC-45E3-8CCB-37C4EE08D426}" type="datetime1">
              <a:rPr lang="en-US"/>
              <a:pPr/>
              <a:t>5/3/2016</a:t>
            </a:fld>
            <a:endParaRPr lang="en-US"/>
          </a:p>
        </p:txBody>
      </p:sp>
      <p:sp>
        <p:nvSpPr>
          <p:cNvPr id="8" name="Slide Number Placeholder 5"/>
          <p:cNvSpPr>
            <a:spLocks noGrp="1"/>
          </p:cNvSpPr>
          <p:nvPr>
            <p:ph type="sldNum" sz="quarter" idx="11"/>
          </p:nvPr>
        </p:nvSpPr>
        <p:spPr/>
        <p:txBody>
          <a:bodyPr/>
          <a:lstStyle>
            <a:lvl1pPr>
              <a:defRPr>
                <a:solidFill>
                  <a:srgbClr val="000000"/>
                </a:solidFill>
              </a:defRPr>
            </a:lvl1pPr>
          </a:lstStyle>
          <a:p>
            <a:fld id="{DC4CDC0B-58A8-4796-9F25-7BEE37DC88D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fld id="{B1032B1F-CAF3-4AB4-AF56-27DF8BED478C}" type="datetime1">
              <a:rPr lang="en-US"/>
              <a:pPr/>
              <a:t>5/3/2016</a:t>
            </a:fld>
            <a:endParaRPr lang="en-US"/>
          </a:p>
        </p:txBody>
      </p:sp>
      <p:sp>
        <p:nvSpPr>
          <p:cNvPr id="4" name="Slide Number Placeholder 5"/>
          <p:cNvSpPr>
            <a:spLocks noGrp="1"/>
          </p:cNvSpPr>
          <p:nvPr>
            <p:ph type="sldNum" sz="quarter" idx="11"/>
          </p:nvPr>
        </p:nvSpPr>
        <p:spPr/>
        <p:txBody>
          <a:bodyPr/>
          <a:lstStyle>
            <a:lvl1pPr>
              <a:defRPr>
                <a:solidFill>
                  <a:srgbClr val="000000"/>
                </a:solidFill>
              </a:defRPr>
            </a:lvl1pPr>
          </a:lstStyle>
          <a:p>
            <a:fld id="{62FC483C-F53A-4EAA-AC9D-54FE89D86C1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0E6E6DA4-8EFA-442A-B6D3-6EA79EC874BA}" type="datetime1">
              <a:rPr lang="en-US"/>
              <a:pPr/>
              <a:t>5/3/2016</a:t>
            </a:fld>
            <a:endParaRPr lang="en-US"/>
          </a:p>
        </p:txBody>
      </p:sp>
      <p:sp>
        <p:nvSpPr>
          <p:cNvPr id="3" name="Slide Number Placeholder 5"/>
          <p:cNvSpPr>
            <a:spLocks noGrp="1"/>
          </p:cNvSpPr>
          <p:nvPr>
            <p:ph type="sldNum" sz="quarter" idx="11"/>
          </p:nvPr>
        </p:nvSpPr>
        <p:spPr/>
        <p:txBody>
          <a:bodyPr/>
          <a:lstStyle>
            <a:lvl1pPr>
              <a:defRPr>
                <a:solidFill>
                  <a:srgbClr val="000000"/>
                </a:solidFill>
              </a:defRPr>
            </a:lvl1pPr>
          </a:lstStyle>
          <a:p>
            <a:fld id="{9EC1BBB4-6C2D-4AD1-9E5B-10B93ED88BA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07133" y="4800600"/>
            <a:ext cx="7369293"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607133" y="329278"/>
            <a:ext cx="7369293" cy="4398297"/>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607133" y="5367338"/>
            <a:ext cx="736929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fld id="{0E9EF55E-17A8-45E7-9BF7-DF0BE9EFBDB6}" type="datetime1">
              <a:rPr lang="en-US"/>
              <a:pPr/>
              <a:t>5/3/2016</a:t>
            </a:fld>
            <a:endParaRPr lang="en-US"/>
          </a:p>
        </p:txBody>
      </p:sp>
      <p:sp>
        <p:nvSpPr>
          <p:cNvPr id="6" name="Slide Number Placeholder 5"/>
          <p:cNvSpPr>
            <a:spLocks noGrp="1"/>
          </p:cNvSpPr>
          <p:nvPr>
            <p:ph type="sldNum" sz="quarter" idx="11"/>
          </p:nvPr>
        </p:nvSpPr>
        <p:spPr/>
        <p:txBody>
          <a:bodyPr/>
          <a:lstStyle>
            <a:lvl1pPr>
              <a:defRPr>
                <a:solidFill>
                  <a:srgbClr val="000000"/>
                </a:solidFill>
              </a:defRPr>
            </a:lvl1pPr>
          </a:lstStyle>
          <a:p>
            <a:fld id="{DA937776-8C2B-4A51-8BD8-3E512C9FB9ED}"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606550" y="274638"/>
            <a:ext cx="73691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Report of the </a:t>
            </a:r>
            <a:br>
              <a:rPr lang="en-US" dirty="0"/>
            </a:br>
            <a:r>
              <a:rPr lang="en-US" dirty="0"/>
              <a:t>NEG Executive Coordinator</a:t>
            </a:r>
          </a:p>
        </p:txBody>
      </p:sp>
      <p:sp>
        <p:nvSpPr>
          <p:cNvPr id="1027" name="Text Placeholder 2"/>
          <p:cNvSpPr>
            <a:spLocks noGrp="1"/>
          </p:cNvSpPr>
          <p:nvPr>
            <p:ph type="body" idx="1"/>
          </p:nvPr>
        </p:nvSpPr>
        <p:spPr bwMode="auto">
          <a:xfrm>
            <a:off x="1606550" y="1600200"/>
            <a:ext cx="7369175" cy="4349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90513" y="6356350"/>
            <a:ext cx="854075"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FFFFFF"/>
                </a:solidFill>
                <a:latin typeface="Calibri" charset="0"/>
              </a:defRPr>
            </a:lvl1pPr>
          </a:lstStyle>
          <a:p>
            <a:fld id="{48CA2C9D-0D17-477C-B3BC-5B36D7C5F672}" type="datetime1">
              <a:rPr lang="en-US"/>
              <a:pPr/>
              <a:t>5/3/2016</a:t>
            </a:fld>
            <a:endParaRPr lang="en-US"/>
          </a:p>
        </p:txBody>
      </p:sp>
      <p:sp>
        <p:nvSpPr>
          <p:cNvPr id="6" name="Slide Number Placeholder 5"/>
          <p:cNvSpPr>
            <a:spLocks noGrp="1"/>
          </p:cNvSpPr>
          <p:nvPr>
            <p:ph type="sldNum" sz="quarter" idx="4"/>
          </p:nvPr>
        </p:nvSpPr>
        <p:spPr>
          <a:xfrm>
            <a:off x="6553200" y="6356350"/>
            <a:ext cx="2422525" cy="365125"/>
          </a:xfrm>
          <a:prstGeom prst="rect">
            <a:avLst/>
          </a:prstGeom>
        </p:spPr>
        <p:txBody>
          <a:bodyPr vert="horz" wrap="square" lIns="91440" tIns="45720" rIns="91440" bIns="45720" numCol="1" anchor="ctr" anchorCtr="0" compatLnSpc="1">
            <a:prstTxWarp prst="textNoShape">
              <a:avLst/>
            </a:prstTxWarp>
          </a:bodyPr>
          <a:lstStyle>
            <a:lvl1pPr algn="r">
              <a:defRPr sz="1000">
                <a:latin typeface="Calibri" charset="0"/>
              </a:defRPr>
            </a:lvl1pPr>
          </a:lstStyle>
          <a:p>
            <a:fld id="{7E5AB233-6F24-4013-BD96-06C00AFC424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6" r:id="rId1"/>
    <p:sldLayoutId id="2147483664" r:id="rId2"/>
    <p:sldLayoutId id="2147483665" r:id="rId3"/>
    <p:sldLayoutId id="2147483667" r:id="rId4"/>
    <p:sldLayoutId id="2147483668" r:id="rId5"/>
    <p:sldLayoutId id="2147483669" r:id="rId6"/>
    <p:sldLayoutId id="2147483670" r:id="rId7"/>
    <p:sldLayoutId id="2147483671" r:id="rId8"/>
  </p:sldLayoutIdLst>
  <p:txStyles>
    <p:titleStyle>
      <a:lvl1pPr algn="ctr" defTabSz="457200" rtl="0" eaLnBrk="0" fontAlgn="base" hangingPunct="0">
        <a:spcBef>
          <a:spcPct val="0"/>
        </a:spcBef>
        <a:spcAft>
          <a:spcPct val="0"/>
        </a:spcAft>
        <a:defRPr sz="3600" b="1" kern="1200" baseline="0">
          <a:solidFill>
            <a:srgbClr val="00498B"/>
          </a:solidFill>
          <a:latin typeface="+mj-lt"/>
          <a:ea typeface="Geneva" charset="-128"/>
          <a:cs typeface="Geneva" charset="-128"/>
        </a:defRPr>
      </a:lvl1pPr>
      <a:lvl2pPr algn="ctr" defTabSz="457200" rtl="0" eaLnBrk="0" fontAlgn="base" hangingPunct="0">
        <a:spcBef>
          <a:spcPct val="0"/>
        </a:spcBef>
        <a:spcAft>
          <a:spcPct val="0"/>
        </a:spcAft>
        <a:defRPr sz="3600" b="1">
          <a:solidFill>
            <a:srgbClr val="00498B"/>
          </a:solidFill>
          <a:latin typeface="Calibri" charset="0"/>
          <a:ea typeface="Geneva" charset="-128"/>
          <a:cs typeface="Geneva" charset="-128"/>
        </a:defRPr>
      </a:lvl2pPr>
      <a:lvl3pPr algn="ctr" defTabSz="457200" rtl="0" eaLnBrk="0" fontAlgn="base" hangingPunct="0">
        <a:spcBef>
          <a:spcPct val="0"/>
        </a:spcBef>
        <a:spcAft>
          <a:spcPct val="0"/>
        </a:spcAft>
        <a:defRPr sz="3600" b="1">
          <a:solidFill>
            <a:srgbClr val="00498B"/>
          </a:solidFill>
          <a:latin typeface="Calibri" charset="0"/>
          <a:ea typeface="Geneva" charset="-128"/>
          <a:cs typeface="Geneva" charset="-128"/>
        </a:defRPr>
      </a:lvl3pPr>
      <a:lvl4pPr algn="ctr" defTabSz="457200" rtl="0" eaLnBrk="0" fontAlgn="base" hangingPunct="0">
        <a:spcBef>
          <a:spcPct val="0"/>
        </a:spcBef>
        <a:spcAft>
          <a:spcPct val="0"/>
        </a:spcAft>
        <a:defRPr sz="3600" b="1">
          <a:solidFill>
            <a:srgbClr val="00498B"/>
          </a:solidFill>
          <a:latin typeface="Calibri" charset="0"/>
          <a:ea typeface="Geneva" charset="-128"/>
          <a:cs typeface="Geneva" charset="-128"/>
        </a:defRPr>
      </a:lvl4pPr>
      <a:lvl5pPr algn="ctr" defTabSz="457200" rtl="0" eaLnBrk="0" fontAlgn="base" hangingPunct="0">
        <a:spcBef>
          <a:spcPct val="0"/>
        </a:spcBef>
        <a:spcAft>
          <a:spcPct val="0"/>
        </a:spcAft>
        <a:defRPr sz="3600" b="1">
          <a:solidFill>
            <a:srgbClr val="00498B"/>
          </a:solidFill>
          <a:latin typeface="Calibri" charset="0"/>
          <a:ea typeface="Geneva" charset="-128"/>
          <a:cs typeface="Geneva" charset="-128"/>
        </a:defRPr>
      </a:lvl5pPr>
      <a:lvl6pPr marL="457200" algn="ctr" defTabSz="457200" rtl="0" fontAlgn="base">
        <a:spcBef>
          <a:spcPct val="0"/>
        </a:spcBef>
        <a:spcAft>
          <a:spcPct val="0"/>
        </a:spcAft>
        <a:defRPr sz="4400">
          <a:solidFill>
            <a:schemeClr val="tx1"/>
          </a:solidFill>
          <a:latin typeface="Calibri" charset="0"/>
          <a:ea typeface="Geneva" charset="-128"/>
          <a:cs typeface="Geneva" charset="-128"/>
        </a:defRPr>
      </a:lvl6pPr>
      <a:lvl7pPr marL="914400" algn="ctr" defTabSz="457200" rtl="0" fontAlgn="base">
        <a:spcBef>
          <a:spcPct val="0"/>
        </a:spcBef>
        <a:spcAft>
          <a:spcPct val="0"/>
        </a:spcAft>
        <a:defRPr sz="4400">
          <a:solidFill>
            <a:schemeClr val="tx1"/>
          </a:solidFill>
          <a:latin typeface="Calibri" charset="0"/>
          <a:ea typeface="Geneva" charset="-128"/>
          <a:cs typeface="Geneva" charset="-128"/>
        </a:defRPr>
      </a:lvl7pPr>
      <a:lvl8pPr marL="1371600" algn="ctr" defTabSz="457200" rtl="0" fontAlgn="base">
        <a:spcBef>
          <a:spcPct val="0"/>
        </a:spcBef>
        <a:spcAft>
          <a:spcPct val="0"/>
        </a:spcAft>
        <a:defRPr sz="4400">
          <a:solidFill>
            <a:schemeClr val="tx1"/>
          </a:solidFill>
          <a:latin typeface="Calibri" charset="0"/>
          <a:ea typeface="Geneva" charset="-128"/>
          <a:cs typeface="Geneva" charset="-128"/>
        </a:defRPr>
      </a:lvl8pPr>
      <a:lvl9pPr marL="1828800" algn="ctr" defTabSz="457200" rtl="0" fontAlgn="base">
        <a:spcBef>
          <a:spcPct val="0"/>
        </a:spcBef>
        <a:spcAft>
          <a:spcPct val="0"/>
        </a:spcAft>
        <a:defRPr sz="4400">
          <a:solidFill>
            <a:schemeClr val="tx1"/>
          </a:solidFill>
          <a:latin typeface="Calibri" charset="0"/>
          <a:ea typeface="Geneva" charset="-128"/>
          <a:cs typeface="Geneva"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Times New Roman"/>
          <a:ea typeface="Geneva" charset="-128"/>
          <a:cs typeface="Times New Roman"/>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Times New Roman"/>
          <a:ea typeface="Geneva" charset="-128"/>
          <a:cs typeface="Times New Roman"/>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Times New Roman"/>
          <a:ea typeface="Geneva" charset="-128"/>
          <a:cs typeface="Times New Roman"/>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Times New Roman"/>
          <a:ea typeface="Geneva" charset="-128"/>
          <a:cs typeface="Times New Roman"/>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Times New Roman"/>
          <a:ea typeface="Geneva" charset="-128"/>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607132" y="791835"/>
            <a:ext cx="7369294" cy="3356095"/>
          </a:xfrm>
        </p:spPr>
        <p:txBody>
          <a:bodyPr/>
          <a:lstStyle/>
          <a:p>
            <a:r>
              <a:rPr lang="it-IT" dirty="0"/>
              <a:t>Evaluation in the SDG era: </a:t>
            </a:r>
            <a:r>
              <a:rPr lang="it-IT" dirty="0" err="1"/>
              <a:t>lessons</a:t>
            </a:r>
            <a:r>
              <a:rPr lang="it-IT" dirty="0"/>
              <a:t>, </a:t>
            </a:r>
            <a:r>
              <a:rPr lang="it-IT" dirty="0" err="1"/>
              <a:t>challenges</a:t>
            </a:r>
            <a:r>
              <a:rPr lang="it-IT" dirty="0"/>
              <a:t> and </a:t>
            </a:r>
            <a:r>
              <a:rPr lang="it-IT" dirty="0" err="1"/>
              <a:t>opportunities</a:t>
            </a:r>
            <a:r>
              <a:rPr lang="it-IT" dirty="0"/>
              <a:t> for UNEG</a:t>
            </a:r>
          </a:p>
        </p:txBody>
      </p:sp>
      <p:sp>
        <p:nvSpPr>
          <p:cNvPr id="3" name="Sottotitolo 2"/>
          <p:cNvSpPr>
            <a:spLocks noGrp="1"/>
          </p:cNvSpPr>
          <p:nvPr>
            <p:ph type="subTitle" idx="1"/>
          </p:nvPr>
        </p:nvSpPr>
        <p:spPr>
          <a:xfrm>
            <a:off x="1607132" y="4611756"/>
            <a:ext cx="7369294" cy="901147"/>
          </a:xfrm>
        </p:spPr>
        <p:txBody>
          <a:bodyPr/>
          <a:lstStyle/>
          <a:p>
            <a:pPr algn="r"/>
            <a:r>
              <a:rPr lang="it-IT" dirty="0"/>
              <a:t>EPE, 26 April 2016, Geneva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a:t>SDG principle: country-ownership</a:t>
            </a:r>
            <a:endParaRPr lang="it-IT" dirty="0"/>
          </a:p>
        </p:txBody>
      </p:sp>
      <p:sp>
        <p:nvSpPr>
          <p:cNvPr id="3" name="Segnaposto contenuto 2"/>
          <p:cNvSpPr>
            <a:spLocks noGrp="1"/>
          </p:cNvSpPr>
          <p:nvPr>
            <p:ph idx="1"/>
          </p:nvPr>
        </p:nvSpPr>
        <p:spPr/>
        <p:txBody>
          <a:bodyPr/>
          <a:lstStyle/>
          <a:p>
            <a:pPr lvl="0"/>
            <a:r>
              <a:rPr lang="en-GB" sz="4000" dirty="0"/>
              <a:t>Country-led reviews </a:t>
            </a:r>
          </a:p>
          <a:p>
            <a:pPr marL="0" lvl="0" indent="0">
              <a:buNone/>
            </a:pPr>
            <a:endParaRPr lang="en-GB" sz="4000" dirty="0"/>
          </a:p>
          <a:p>
            <a:pPr lvl="0"/>
            <a:r>
              <a:rPr lang="en-GB" sz="4000" dirty="0"/>
              <a:t>Country-level evaluations</a:t>
            </a:r>
          </a:p>
          <a:p>
            <a:pPr marL="0" lvl="0" indent="0">
              <a:buNone/>
            </a:pPr>
            <a:endParaRPr lang="en-GB" sz="4000" dirty="0"/>
          </a:p>
        </p:txBody>
      </p:sp>
    </p:spTree>
    <p:extLst>
      <p:ext uri="{BB962C8B-B14F-4D97-AF65-F5344CB8AC3E}">
        <p14:creationId xmlns:p14="http://schemas.microsoft.com/office/powerpoint/2010/main" val="19993113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a:t>National Evaluation Capacity Development</a:t>
            </a:r>
            <a:endParaRPr lang="it-IT" dirty="0"/>
          </a:p>
        </p:txBody>
      </p:sp>
      <p:sp>
        <p:nvSpPr>
          <p:cNvPr id="3" name="Segnaposto contenuto 2"/>
          <p:cNvSpPr>
            <a:spLocks noGrp="1"/>
          </p:cNvSpPr>
          <p:nvPr>
            <p:ph idx="1"/>
          </p:nvPr>
        </p:nvSpPr>
        <p:spPr/>
        <p:txBody>
          <a:bodyPr/>
          <a:lstStyle/>
          <a:p>
            <a:pPr lvl="0"/>
            <a:r>
              <a:rPr lang="en-GB" sz="3600" dirty="0"/>
              <a:t>Demand and supply for NECD;</a:t>
            </a:r>
            <a:endParaRPr lang="it-IT" sz="3600" i="1" dirty="0"/>
          </a:p>
          <a:p>
            <a:pPr lvl="0"/>
            <a:r>
              <a:rPr lang="en-GB" sz="3600" dirty="0"/>
              <a:t>UNEG members and N/ECD;</a:t>
            </a:r>
            <a:endParaRPr lang="it-IT" sz="3600" i="1" dirty="0"/>
          </a:p>
          <a:p>
            <a:pPr lvl="0"/>
            <a:r>
              <a:rPr lang="en-GB" sz="3600" dirty="0"/>
              <a:t>Need for agreed roles and responsibilities, taking into account specific principles of evaluation systems.</a:t>
            </a:r>
            <a:endParaRPr lang="it-IT" sz="3600" i="1" dirty="0"/>
          </a:p>
        </p:txBody>
      </p:sp>
    </p:spTree>
    <p:extLst>
      <p:ext uri="{BB962C8B-B14F-4D97-AF65-F5344CB8AC3E}">
        <p14:creationId xmlns:p14="http://schemas.microsoft.com/office/powerpoint/2010/main" val="39611042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sz="2800" dirty="0"/>
              <a:t>Cross-cutting principles and goals</a:t>
            </a:r>
            <a:endParaRPr lang="it-IT" sz="2800" dirty="0"/>
          </a:p>
        </p:txBody>
      </p:sp>
      <p:sp>
        <p:nvSpPr>
          <p:cNvPr id="3" name="Segnaposto contenuto 2"/>
          <p:cNvSpPr>
            <a:spLocks noGrp="1"/>
          </p:cNvSpPr>
          <p:nvPr>
            <p:ph idx="1"/>
          </p:nvPr>
        </p:nvSpPr>
        <p:spPr/>
        <p:txBody>
          <a:bodyPr/>
          <a:lstStyle/>
          <a:p>
            <a:pPr lvl="0"/>
            <a:r>
              <a:rPr lang="en-GB" dirty="0"/>
              <a:t>Equity and inclusiveness; </a:t>
            </a:r>
          </a:p>
          <a:p>
            <a:pPr lvl="0"/>
            <a:r>
              <a:rPr lang="en-GB" dirty="0"/>
              <a:t>Human rights and gender equality;</a:t>
            </a:r>
          </a:p>
          <a:p>
            <a:pPr lvl="0"/>
            <a:r>
              <a:rPr lang="en-GB" dirty="0"/>
              <a:t>Sustainable Development</a:t>
            </a:r>
            <a:endParaRPr lang="it-IT" dirty="0"/>
          </a:p>
        </p:txBody>
      </p:sp>
    </p:spTree>
    <p:extLst>
      <p:ext uri="{BB962C8B-B14F-4D97-AF65-F5344CB8AC3E}">
        <p14:creationId xmlns:p14="http://schemas.microsoft.com/office/powerpoint/2010/main" val="40974656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a:t>SDG principle: Interlinkages</a:t>
            </a:r>
            <a:endParaRPr lang="it-IT" dirty="0"/>
          </a:p>
        </p:txBody>
      </p:sp>
      <p:pic>
        <p:nvPicPr>
          <p:cNvPr id="4" name="Picture 8" descr="C:\Users\jin.zhang\AppData\Local\Microsoft\Windows\INetCache\Content.Outlook\4T068P84\SDG network.pn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857124" y="1600200"/>
            <a:ext cx="6868026" cy="4349750"/>
          </a:xfrm>
          <a:prstGeom prst="rect">
            <a:avLst/>
          </a:prstGeom>
          <a:noFill/>
          <a:ln>
            <a:noFill/>
          </a:ln>
        </p:spPr>
      </p:pic>
    </p:spTree>
    <p:extLst>
      <p:ext uri="{BB962C8B-B14F-4D97-AF65-F5344CB8AC3E}">
        <p14:creationId xmlns:p14="http://schemas.microsoft.com/office/powerpoint/2010/main" val="12958513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a:t>SDG principle: Interlinkages</a:t>
            </a:r>
            <a:endParaRPr lang="it-IT" dirty="0"/>
          </a:p>
        </p:txBody>
      </p:sp>
      <p:sp>
        <p:nvSpPr>
          <p:cNvPr id="3" name="Segnaposto contenuto 2"/>
          <p:cNvSpPr>
            <a:spLocks noGrp="1"/>
          </p:cNvSpPr>
          <p:nvPr>
            <p:ph idx="1"/>
          </p:nvPr>
        </p:nvSpPr>
        <p:spPr/>
        <p:txBody>
          <a:bodyPr/>
          <a:lstStyle/>
          <a:p>
            <a:pPr lvl="0"/>
            <a:r>
              <a:rPr lang="en-GB" sz="3600" dirty="0"/>
              <a:t>SDGs are integrated and indivisible;</a:t>
            </a:r>
            <a:endParaRPr lang="it-IT" sz="3600" dirty="0"/>
          </a:p>
          <a:p>
            <a:pPr lvl="0"/>
            <a:r>
              <a:rPr lang="en-GB" sz="3600" dirty="0"/>
              <a:t>Explicit recognition of complexity is the new normal;</a:t>
            </a:r>
            <a:endParaRPr lang="it-IT" sz="3600" dirty="0"/>
          </a:p>
          <a:p>
            <a:pPr lvl="0"/>
            <a:r>
              <a:rPr lang="en-GB" sz="3600" dirty="0"/>
              <a:t>Different ways to analyse inter-linkages.</a:t>
            </a:r>
            <a:endParaRPr lang="it-IT" sz="3600" dirty="0"/>
          </a:p>
        </p:txBody>
      </p:sp>
    </p:spTree>
    <p:extLst>
      <p:ext uri="{BB962C8B-B14F-4D97-AF65-F5344CB8AC3E}">
        <p14:creationId xmlns:p14="http://schemas.microsoft.com/office/powerpoint/2010/main" val="31910185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a:t>SDG principle: Universality</a:t>
            </a:r>
            <a:endParaRPr lang="it-IT" dirty="0"/>
          </a:p>
        </p:txBody>
      </p:sp>
      <p:sp>
        <p:nvSpPr>
          <p:cNvPr id="3" name="Segnaposto contenuto 2"/>
          <p:cNvSpPr>
            <a:spLocks noGrp="1"/>
          </p:cNvSpPr>
          <p:nvPr>
            <p:ph idx="1"/>
          </p:nvPr>
        </p:nvSpPr>
        <p:spPr/>
        <p:txBody>
          <a:bodyPr/>
          <a:lstStyle/>
          <a:p>
            <a:pPr lvl="0"/>
            <a:r>
              <a:rPr lang="en-GB" dirty="0"/>
              <a:t>All Member States commit to achieve the SDGs and implement Agenda 2030;</a:t>
            </a:r>
            <a:endParaRPr lang="it-IT" i="1" dirty="0"/>
          </a:p>
          <a:p>
            <a:pPr lvl="0"/>
            <a:r>
              <a:rPr lang="en-GB" dirty="0"/>
              <a:t>UN delivery increasingly focused on normative work/ Global Public Good and capacity development.</a:t>
            </a:r>
            <a:endParaRPr lang="it-IT" i="1" dirty="0"/>
          </a:p>
        </p:txBody>
      </p:sp>
    </p:spTree>
    <p:extLst>
      <p:ext uri="{BB962C8B-B14F-4D97-AF65-F5344CB8AC3E}">
        <p14:creationId xmlns:p14="http://schemas.microsoft.com/office/powerpoint/2010/main" val="30287393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a:t>SDG principle: Partnerships</a:t>
            </a:r>
            <a:endParaRPr lang="it-IT" dirty="0"/>
          </a:p>
        </p:txBody>
      </p:sp>
      <p:sp>
        <p:nvSpPr>
          <p:cNvPr id="3" name="Segnaposto contenuto 2"/>
          <p:cNvSpPr>
            <a:spLocks noGrp="1"/>
          </p:cNvSpPr>
          <p:nvPr>
            <p:ph idx="1"/>
          </p:nvPr>
        </p:nvSpPr>
        <p:spPr/>
        <p:txBody>
          <a:bodyPr/>
          <a:lstStyle/>
          <a:p>
            <a:pPr lvl="0"/>
            <a:r>
              <a:rPr lang="en-GB" sz="2800" dirty="0"/>
              <a:t>Key goal and implementation tool for Agenda 2030 and evaluation;</a:t>
            </a:r>
            <a:endParaRPr lang="it-IT" sz="2800" dirty="0"/>
          </a:p>
          <a:p>
            <a:pPr lvl="0"/>
            <a:r>
              <a:rPr lang="en-GB" sz="2800" dirty="0"/>
              <a:t>UN evaluation system experience through joint evaluations, </a:t>
            </a:r>
            <a:r>
              <a:rPr lang="en-US" sz="2800" dirty="0"/>
              <a:t>Inter-Agency Humanitarian Evaluations, ISWE</a:t>
            </a:r>
            <a:r>
              <a:rPr lang="en-GB" sz="2800" dirty="0"/>
              <a:t>;</a:t>
            </a:r>
            <a:endParaRPr lang="it-IT" sz="2800" dirty="0"/>
          </a:p>
          <a:p>
            <a:pPr lvl="0"/>
            <a:r>
              <a:rPr lang="en-GB" sz="2800" dirty="0"/>
              <a:t>EvalPartners is a crucial achievement for the UN evaluation system;</a:t>
            </a:r>
            <a:endParaRPr lang="it-IT" sz="2800" dirty="0"/>
          </a:p>
          <a:p>
            <a:r>
              <a:rPr lang="en-GB" sz="2800" dirty="0"/>
              <a:t>New actors: Multi-Stakeholder Partnerships; Major Groups.</a:t>
            </a:r>
            <a:endParaRPr lang="it-IT" sz="2800" dirty="0"/>
          </a:p>
        </p:txBody>
      </p:sp>
    </p:spTree>
    <p:extLst>
      <p:ext uri="{BB962C8B-B14F-4D97-AF65-F5344CB8AC3E}">
        <p14:creationId xmlns:p14="http://schemas.microsoft.com/office/powerpoint/2010/main" val="27421873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a:t>How can the SDGs be evaluated</a:t>
            </a:r>
            <a:endParaRPr lang="it-IT" dirty="0"/>
          </a:p>
        </p:txBody>
      </p:sp>
      <p:sp>
        <p:nvSpPr>
          <p:cNvPr id="3" name="Segnaposto contenuto 2"/>
          <p:cNvSpPr>
            <a:spLocks noGrp="1"/>
          </p:cNvSpPr>
          <p:nvPr>
            <p:ph idx="1"/>
          </p:nvPr>
        </p:nvSpPr>
        <p:spPr/>
        <p:txBody>
          <a:bodyPr/>
          <a:lstStyle/>
          <a:p>
            <a:pPr lvl="0"/>
            <a:r>
              <a:rPr lang="en-US" dirty="0"/>
              <a:t>Influencing elements: Design, Data, Demand;</a:t>
            </a:r>
            <a:endParaRPr lang="it-IT" dirty="0"/>
          </a:p>
          <a:p>
            <a:pPr lvl="0"/>
            <a:r>
              <a:rPr lang="en-US" dirty="0"/>
              <a:t>Integration of principles into evaluation mandates, design and practice;</a:t>
            </a:r>
            <a:endParaRPr lang="it-IT" dirty="0"/>
          </a:p>
          <a:p>
            <a:pPr lvl="0"/>
            <a:r>
              <a:rPr lang="en-US" dirty="0"/>
              <a:t>Evaluations that ‘talk to each other’;</a:t>
            </a:r>
          </a:p>
          <a:p>
            <a:pPr lvl="0"/>
            <a:r>
              <a:rPr lang="en-US" dirty="0"/>
              <a:t>The role of UNEG and its membership.</a:t>
            </a:r>
            <a:endParaRPr lang="it-IT" dirty="0"/>
          </a:p>
          <a:p>
            <a:pPr marL="0" lvl="0" indent="0">
              <a:buNone/>
            </a:pPr>
            <a:endParaRPr lang="it-IT" dirty="0"/>
          </a:p>
        </p:txBody>
      </p:sp>
    </p:spTree>
    <p:extLst>
      <p:ext uri="{BB962C8B-B14F-4D97-AF65-F5344CB8AC3E}">
        <p14:creationId xmlns:p14="http://schemas.microsoft.com/office/powerpoint/2010/main" val="5205478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a:t>And finally…</a:t>
            </a:r>
            <a:endParaRPr lang="it-IT" dirty="0"/>
          </a:p>
        </p:txBody>
      </p:sp>
      <p:sp>
        <p:nvSpPr>
          <p:cNvPr id="3" name="Segnaposto contenuto 2"/>
          <p:cNvSpPr>
            <a:spLocks noGrp="1"/>
          </p:cNvSpPr>
          <p:nvPr>
            <p:ph idx="1"/>
          </p:nvPr>
        </p:nvSpPr>
        <p:spPr/>
        <p:txBody>
          <a:bodyPr/>
          <a:lstStyle/>
          <a:p>
            <a:endParaRPr lang="it-IT" dirty="0"/>
          </a:p>
          <a:p>
            <a:endParaRPr lang="it-IT" dirty="0"/>
          </a:p>
          <a:p>
            <a:endParaRPr lang="it-IT" dirty="0"/>
          </a:p>
          <a:p>
            <a:pPr marL="0" indent="0" algn="ctr">
              <a:buNone/>
            </a:pPr>
            <a:r>
              <a:rPr lang="en-US" dirty="0"/>
              <a:t>Sincere thanks for your attention, questions are welcome!</a:t>
            </a:r>
            <a:endParaRPr lang="it-IT" dirty="0"/>
          </a:p>
        </p:txBody>
      </p:sp>
    </p:spTree>
    <p:extLst>
      <p:ext uri="{BB962C8B-B14F-4D97-AF65-F5344CB8AC3E}">
        <p14:creationId xmlns:p14="http://schemas.microsoft.com/office/powerpoint/2010/main" val="1023288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p:txBody>
          <a:bodyPr/>
          <a:lstStyle/>
          <a:p>
            <a:r>
              <a:rPr lang="en-GB" dirty="0"/>
              <a:t>Overview of the presentation</a:t>
            </a:r>
            <a:endParaRPr lang="it-IT" dirty="0"/>
          </a:p>
        </p:txBody>
      </p:sp>
      <p:sp>
        <p:nvSpPr>
          <p:cNvPr id="7" name="Segnaposto contenuto 6"/>
          <p:cNvSpPr>
            <a:spLocks noGrp="1"/>
          </p:cNvSpPr>
          <p:nvPr>
            <p:ph idx="1"/>
          </p:nvPr>
        </p:nvSpPr>
        <p:spPr/>
        <p:txBody>
          <a:bodyPr/>
          <a:lstStyle/>
          <a:p>
            <a:pPr marL="0" lvl="0" indent="0">
              <a:buNone/>
            </a:pPr>
            <a:r>
              <a:rPr lang="en-GB" b="1" dirty="0"/>
              <a:t>Aim</a:t>
            </a:r>
            <a:r>
              <a:rPr lang="en-GB" dirty="0"/>
              <a:t> </a:t>
            </a:r>
          </a:p>
          <a:p>
            <a:pPr lvl="0"/>
            <a:r>
              <a:rPr lang="en-GB" dirty="0"/>
              <a:t>To inform EPE participants about the key issues in the SDGs, relevant to the UN evaluation system</a:t>
            </a:r>
            <a:endParaRPr lang="it-IT" dirty="0"/>
          </a:p>
          <a:p>
            <a:pPr marL="0" lvl="0" indent="0">
              <a:buNone/>
            </a:pPr>
            <a:r>
              <a:rPr lang="en-GB" b="1" dirty="0"/>
              <a:t>Focus</a:t>
            </a:r>
          </a:p>
          <a:p>
            <a:r>
              <a:rPr lang="en-GB" dirty="0"/>
              <a:t> Findings of the Review</a:t>
            </a:r>
            <a:endParaRPr lang="it-IT" dirty="0"/>
          </a:p>
          <a:p>
            <a:pPr marL="0" indent="0">
              <a:buNone/>
            </a:pPr>
            <a:endParaRPr lang="it-IT"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a:t>Purpose of the Review</a:t>
            </a:r>
            <a:endParaRPr lang="it-IT" dirty="0"/>
          </a:p>
        </p:txBody>
      </p:sp>
      <p:sp>
        <p:nvSpPr>
          <p:cNvPr id="3" name="Segnaposto contenuto 2"/>
          <p:cNvSpPr>
            <a:spLocks noGrp="1"/>
          </p:cNvSpPr>
          <p:nvPr>
            <p:ph idx="1"/>
          </p:nvPr>
        </p:nvSpPr>
        <p:spPr>
          <a:xfrm>
            <a:off x="1607134" y="1508290"/>
            <a:ext cx="7369292" cy="4442236"/>
          </a:xfrm>
        </p:spPr>
        <p:txBody>
          <a:bodyPr/>
          <a:lstStyle/>
          <a:p>
            <a:pPr lvl="0"/>
            <a:r>
              <a:rPr lang="en-GB" sz="2000" dirty="0"/>
              <a:t>An analysis of the evaluability challenges, opportunities and issues to consider in Agenda 2030, based on review of the evaluability literature, the 2030 Agenda documentation, stakeholder analysis, and on-going indicator development work;</a:t>
            </a:r>
            <a:endParaRPr lang="it-IT" sz="2000" i="1" dirty="0"/>
          </a:p>
          <a:p>
            <a:pPr lvl="0"/>
            <a:r>
              <a:rPr lang="en-GB" sz="2000" dirty="0"/>
              <a:t>A review of recent evaluation experiences and reports pertaining to MDG themes and/or selected country-level evaluations related to the MDGs.</a:t>
            </a:r>
            <a:endParaRPr lang="it-IT" sz="2000" i="1" dirty="0"/>
          </a:p>
          <a:p>
            <a:pPr lvl="0"/>
            <a:r>
              <a:rPr lang="en-GB" sz="2000" dirty="0"/>
              <a:t>Based on I. and II. derive lessons to support UNEG’s evaluative efforts in respect of Agenda 2030, and provide advice on what UNEG and its members should and might consider when a. developing future evaluation strategies, plans, approaches and methods; and, b. considering contributions to a shared global SDG evaluation agenda, including the potentials and risks of harmonized approaches.</a:t>
            </a:r>
            <a:endParaRPr lang="it-IT" sz="2000" i="1" dirty="0"/>
          </a:p>
          <a:p>
            <a:endParaRPr lang="it-IT" dirty="0"/>
          </a:p>
        </p:txBody>
      </p:sp>
    </p:spTree>
    <p:extLst>
      <p:ext uri="{BB962C8B-B14F-4D97-AF65-F5344CB8AC3E}">
        <p14:creationId xmlns:p14="http://schemas.microsoft.com/office/powerpoint/2010/main" val="4765118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Methodology</a:t>
            </a:r>
            <a:endParaRPr lang="it-IT" dirty="0"/>
          </a:p>
        </p:txBody>
      </p:sp>
      <p:sp>
        <p:nvSpPr>
          <p:cNvPr id="3" name="Segnaposto contenuto 2"/>
          <p:cNvSpPr>
            <a:spLocks noGrp="1"/>
          </p:cNvSpPr>
          <p:nvPr>
            <p:ph idx="1"/>
          </p:nvPr>
        </p:nvSpPr>
        <p:spPr/>
        <p:txBody>
          <a:bodyPr/>
          <a:lstStyle/>
          <a:p>
            <a:pPr lvl="0"/>
            <a:r>
              <a:rPr lang="en-GB" dirty="0"/>
              <a:t>Extensive document search and analysis; </a:t>
            </a:r>
            <a:endParaRPr lang="it-IT" i="1" dirty="0"/>
          </a:p>
          <a:p>
            <a:pPr lvl="0"/>
            <a:r>
              <a:rPr lang="en-GB" dirty="0"/>
              <a:t>Interviews within UNEG and other stakeholders;</a:t>
            </a:r>
            <a:endParaRPr lang="it-IT" i="1" dirty="0"/>
          </a:p>
          <a:p>
            <a:pPr lvl="0"/>
            <a:r>
              <a:rPr lang="en-GB" dirty="0"/>
              <a:t>Participation in the Leaving No-one behind event in March 2016;</a:t>
            </a:r>
            <a:endParaRPr lang="it-IT" i="1" dirty="0"/>
          </a:p>
          <a:p>
            <a:pPr lvl="0"/>
            <a:r>
              <a:rPr lang="en-GB" dirty="0"/>
              <a:t>Iterations with the Task Team and Working Group and the Peer Reviewers</a:t>
            </a:r>
            <a:r>
              <a:rPr lang="it-IT" dirty="0"/>
              <a:t>.</a:t>
            </a:r>
            <a:endParaRPr lang="it-IT" i="1" dirty="0"/>
          </a:p>
        </p:txBody>
      </p:sp>
    </p:spTree>
    <p:extLst>
      <p:ext uri="{BB962C8B-B14F-4D97-AF65-F5344CB8AC3E}">
        <p14:creationId xmlns:p14="http://schemas.microsoft.com/office/powerpoint/2010/main" val="16243085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a:t>Sustainable development in the international agenda</a:t>
            </a:r>
            <a:endParaRPr lang="it-IT" dirty="0"/>
          </a:p>
        </p:txBody>
      </p:sp>
      <p:sp>
        <p:nvSpPr>
          <p:cNvPr id="3" name="Segnaposto contenuto 2"/>
          <p:cNvSpPr>
            <a:spLocks noGrp="1"/>
          </p:cNvSpPr>
          <p:nvPr>
            <p:ph idx="1"/>
          </p:nvPr>
        </p:nvSpPr>
        <p:spPr/>
        <p:txBody>
          <a:bodyPr/>
          <a:lstStyle/>
          <a:p>
            <a:pPr lvl="0"/>
            <a:r>
              <a:rPr lang="en-GB" sz="2400" dirty="0"/>
              <a:t>1987, </a:t>
            </a:r>
            <a:r>
              <a:rPr lang="en-GB" sz="2400" dirty="0" err="1"/>
              <a:t>Brundtland</a:t>
            </a:r>
            <a:r>
              <a:rPr lang="en-GB" sz="2400" dirty="0"/>
              <a:t> Commission on Environment and Development, Our Common Future;</a:t>
            </a:r>
            <a:endParaRPr lang="it-IT" sz="2400" i="1" dirty="0"/>
          </a:p>
          <a:p>
            <a:pPr lvl="0"/>
            <a:r>
              <a:rPr lang="en-GB" sz="2400" dirty="0"/>
              <a:t>1992, the UN Conference on Environment and Development and Agenda 21;</a:t>
            </a:r>
            <a:endParaRPr lang="it-IT" sz="2400" i="1" dirty="0"/>
          </a:p>
          <a:p>
            <a:pPr lvl="0"/>
            <a:r>
              <a:rPr lang="en-GB" sz="2400" dirty="0"/>
              <a:t>(2000, the MDGs);</a:t>
            </a:r>
            <a:endParaRPr lang="it-IT" sz="2400" i="1" dirty="0"/>
          </a:p>
          <a:p>
            <a:pPr lvl="0"/>
            <a:r>
              <a:rPr lang="en-GB" sz="2400" dirty="0"/>
              <a:t>2002, the World Summit for Sustainable Development;</a:t>
            </a:r>
            <a:endParaRPr lang="it-IT" sz="2400" i="1" dirty="0"/>
          </a:p>
          <a:p>
            <a:pPr lvl="0"/>
            <a:r>
              <a:rPr lang="en-GB" sz="2400" dirty="0"/>
              <a:t>2012: Rio Plus 20, The Future We Want;</a:t>
            </a:r>
            <a:endParaRPr lang="it-IT" sz="2400" i="1" dirty="0"/>
          </a:p>
          <a:p>
            <a:pPr lvl="0"/>
            <a:r>
              <a:rPr lang="en-GB" sz="2400" dirty="0"/>
              <a:t>2014: the High Level Panel and the Open Working Group on the SDGs; </a:t>
            </a:r>
            <a:endParaRPr lang="it-IT" sz="2400" i="1" dirty="0"/>
          </a:p>
          <a:p>
            <a:pPr lvl="0"/>
            <a:r>
              <a:rPr lang="en-GB" sz="2400" dirty="0"/>
              <a:t>2015, the SDGs and Agenda 2030.</a:t>
            </a:r>
            <a:endParaRPr lang="it-IT" sz="2400" i="1" dirty="0"/>
          </a:p>
          <a:p>
            <a:pPr marL="0" indent="0">
              <a:buNone/>
            </a:pPr>
            <a:endParaRPr lang="it-IT" dirty="0"/>
          </a:p>
        </p:txBody>
      </p:sp>
    </p:spTree>
    <p:extLst>
      <p:ext uri="{BB962C8B-B14F-4D97-AF65-F5344CB8AC3E}">
        <p14:creationId xmlns:p14="http://schemas.microsoft.com/office/powerpoint/2010/main" val="14076175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a:t>Status of the Agenda 2030 follow-up and review mechanism</a:t>
            </a:r>
            <a:endParaRPr lang="it-IT" dirty="0"/>
          </a:p>
        </p:txBody>
      </p:sp>
      <p:sp>
        <p:nvSpPr>
          <p:cNvPr id="3" name="Segnaposto contenuto 2"/>
          <p:cNvSpPr>
            <a:spLocks noGrp="1"/>
          </p:cNvSpPr>
          <p:nvPr>
            <p:ph idx="1"/>
          </p:nvPr>
        </p:nvSpPr>
        <p:spPr/>
        <p:txBody>
          <a:bodyPr/>
          <a:lstStyle/>
          <a:p>
            <a:pPr lvl="0"/>
            <a:r>
              <a:rPr lang="en-GB" dirty="0"/>
              <a:t>Paragraph 74 of Agenda 2030; </a:t>
            </a:r>
            <a:endParaRPr lang="it-IT" dirty="0"/>
          </a:p>
          <a:p>
            <a:pPr lvl="0"/>
            <a:r>
              <a:rPr lang="en-GB" dirty="0"/>
              <a:t>The regional dimension;</a:t>
            </a:r>
            <a:endParaRPr lang="it-IT" dirty="0"/>
          </a:p>
          <a:p>
            <a:pPr lvl="0"/>
            <a:r>
              <a:rPr lang="en-GB" dirty="0"/>
              <a:t>The inter-governmental informal consultation process on the Secretary General’s proposal on the global mechanism;</a:t>
            </a:r>
            <a:endParaRPr lang="it-IT" dirty="0"/>
          </a:p>
          <a:p>
            <a:pPr lvl="0"/>
            <a:r>
              <a:rPr lang="en-GB" dirty="0"/>
              <a:t>The Global Indicators Framework in March 2016.</a:t>
            </a:r>
            <a:endParaRPr lang="it-IT" dirty="0"/>
          </a:p>
          <a:p>
            <a:r>
              <a:rPr lang="en-GB" dirty="0"/>
              <a:t>.</a:t>
            </a:r>
            <a:endParaRPr lang="it-IT" dirty="0"/>
          </a:p>
          <a:p>
            <a:pPr lvl="0"/>
            <a:endParaRPr lang="it-IT" dirty="0"/>
          </a:p>
          <a:p>
            <a:endParaRPr lang="it-IT" dirty="0"/>
          </a:p>
        </p:txBody>
      </p:sp>
    </p:spTree>
    <p:extLst>
      <p:ext uri="{BB962C8B-B14F-4D97-AF65-F5344CB8AC3E}">
        <p14:creationId xmlns:p14="http://schemas.microsoft.com/office/powerpoint/2010/main" val="35015559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Evaluability</a:t>
            </a:r>
            <a:endParaRPr lang="it-IT" dirty="0"/>
          </a:p>
        </p:txBody>
      </p:sp>
      <p:sp>
        <p:nvSpPr>
          <p:cNvPr id="3" name="Segnaposto contenuto 2"/>
          <p:cNvSpPr>
            <a:spLocks noGrp="1"/>
          </p:cNvSpPr>
          <p:nvPr>
            <p:ph idx="1"/>
          </p:nvPr>
        </p:nvSpPr>
        <p:spPr/>
        <p:txBody>
          <a:bodyPr/>
          <a:lstStyle/>
          <a:p>
            <a:pPr marL="0" indent="0">
              <a:buNone/>
            </a:pPr>
            <a:endParaRPr lang="en-GB" dirty="0"/>
          </a:p>
          <a:p>
            <a:pPr marL="0" indent="0">
              <a:buNone/>
            </a:pPr>
            <a:r>
              <a:rPr lang="en-GB" dirty="0"/>
              <a:t>Extent to which an activity or project can be evaluated in a reliable and credible fashion</a:t>
            </a:r>
          </a:p>
        </p:txBody>
      </p:sp>
    </p:spTree>
    <p:extLst>
      <p:ext uri="{BB962C8B-B14F-4D97-AF65-F5344CB8AC3E}">
        <p14:creationId xmlns:p14="http://schemas.microsoft.com/office/powerpoint/2010/main" val="580611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Evaluability</a:t>
            </a:r>
            <a:r>
              <a:rPr lang="it-IT" dirty="0"/>
              <a:t> </a:t>
            </a:r>
            <a:r>
              <a:rPr lang="it-IT" dirty="0" err="1"/>
              <a:t>Assessments</a:t>
            </a:r>
            <a:endParaRPr lang="it-IT" dirty="0"/>
          </a:p>
        </p:txBody>
      </p:sp>
      <p:sp>
        <p:nvSpPr>
          <p:cNvPr id="3" name="Segnaposto contenuto 2"/>
          <p:cNvSpPr>
            <a:spLocks noGrp="1"/>
          </p:cNvSpPr>
          <p:nvPr>
            <p:ph idx="1"/>
          </p:nvPr>
        </p:nvSpPr>
        <p:spPr/>
        <p:txBody>
          <a:bodyPr/>
          <a:lstStyle/>
          <a:p>
            <a:pPr lvl="0"/>
            <a:r>
              <a:rPr lang="en-GB" dirty="0"/>
              <a:t>A model for Evaluability Assessment: design, data and demand</a:t>
            </a:r>
            <a:endParaRPr lang="it-IT" dirty="0"/>
          </a:p>
          <a:p>
            <a:pPr lvl="0"/>
            <a:r>
              <a:rPr lang="en-GB" dirty="0"/>
              <a:t>UNEG Norms 7.1 and 7.2</a:t>
            </a:r>
            <a:endParaRPr lang="it-IT" dirty="0"/>
          </a:p>
          <a:p>
            <a:pPr lvl="0"/>
            <a:r>
              <a:rPr lang="en-GB" dirty="0"/>
              <a:t>UNEG members experience with Evaluability Assessments</a:t>
            </a:r>
            <a:endParaRPr lang="it-IT" dirty="0"/>
          </a:p>
          <a:p>
            <a:r>
              <a:rPr lang="en-GB" dirty="0"/>
              <a:t>Terminology, principles, roles and responsibilities</a:t>
            </a:r>
            <a:endParaRPr lang="it-IT" dirty="0"/>
          </a:p>
          <a:p>
            <a:endParaRPr lang="it-IT" dirty="0"/>
          </a:p>
        </p:txBody>
      </p:sp>
    </p:spTree>
    <p:extLst>
      <p:ext uri="{BB962C8B-B14F-4D97-AF65-F5344CB8AC3E}">
        <p14:creationId xmlns:p14="http://schemas.microsoft.com/office/powerpoint/2010/main" val="30244638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a:t>Lessons from past evaluations </a:t>
            </a:r>
            <a:endParaRPr lang="it-IT" dirty="0"/>
          </a:p>
        </p:txBody>
      </p:sp>
      <p:sp>
        <p:nvSpPr>
          <p:cNvPr id="3" name="Segnaposto contenuto 2"/>
          <p:cNvSpPr>
            <a:spLocks noGrp="1"/>
          </p:cNvSpPr>
          <p:nvPr>
            <p:ph idx="1"/>
          </p:nvPr>
        </p:nvSpPr>
        <p:spPr/>
        <p:txBody>
          <a:bodyPr/>
          <a:lstStyle/>
          <a:p>
            <a:pPr lvl="0"/>
            <a:r>
              <a:rPr lang="en-GB" sz="3000" dirty="0"/>
              <a:t>UNEG members did not evaluate the MDGs;</a:t>
            </a:r>
            <a:endParaRPr lang="it-IT" sz="3000" i="1" dirty="0"/>
          </a:p>
          <a:p>
            <a:pPr lvl="0"/>
            <a:r>
              <a:rPr lang="en-GB" sz="3000" dirty="0"/>
              <a:t>There is no complete single repository of UNEG evaluations;</a:t>
            </a:r>
            <a:endParaRPr lang="it-IT" sz="3000" i="1" dirty="0"/>
          </a:p>
          <a:p>
            <a:pPr lvl="0"/>
            <a:r>
              <a:rPr lang="en-US" sz="3000" dirty="0"/>
              <a:t>Common methodological features and related lessons;</a:t>
            </a:r>
            <a:endParaRPr lang="it-IT" sz="3000" i="1" dirty="0"/>
          </a:p>
          <a:p>
            <a:pPr lvl="0"/>
            <a:r>
              <a:rPr lang="en-US" sz="3000" dirty="0"/>
              <a:t>Lessons for UN organizations and Member States.</a:t>
            </a:r>
            <a:endParaRPr lang="it-IT" sz="3000" i="1" dirty="0"/>
          </a:p>
          <a:p>
            <a:endParaRPr lang="it-IT" dirty="0"/>
          </a:p>
        </p:txBody>
      </p:sp>
    </p:spTree>
    <p:extLst>
      <p:ext uri="{BB962C8B-B14F-4D97-AF65-F5344CB8AC3E}">
        <p14:creationId xmlns:p14="http://schemas.microsoft.com/office/powerpoint/2010/main" val="3927411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2533</TotalTime>
  <Words>651</Words>
  <Application>Microsoft Office PowerPoint</Application>
  <PresentationFormat>On-screen Show (4:3)</PresentationFormat>
  <Paragraphs>80</Paragraphs>
  <Slides>18</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Geneva</vt:lpstr>
      <vt:lpstr>Times New Roman</vt:lpstr>
      <vt:lpstr>Office Theme</vt:lpstr>
      <vt:lpstr>Evaluation in the SDG era: lessons, challenges and opportunities for UNEG</vt:lpstr>
      <vt:lpstr>Overview of the presentation</vt:lpstr>
      <vt:lpstr>Purpose of the Review</vt:lpstr>
      <vt:lpstr>Methodology</vt:lpstr>
      <vt:lpstr>Sustainable development in the international agenda</vt:lpstr>
      <vt:lpstr>Status of the Agenda 2030 follow-up and review mechanism</vt:lpstr>
      <vt:lpstr>Evaluability</vt:lpstr>
      <vt:lpstr>Evaluability Assessments</vt:lpstr>
      <vt:lpstr>Lessons from past evaluations </vt:lpstr>
      <vt:lpstr>SDG principle: country-ownership</vt:lpstr>
      <vt:lpstr>National Evaluation Capacity Development</vt:lpstr>
      <vt:lpstr>Cross-cutting principles and goals</vt:lpstr>
      <vt:lpstr>SDG principle: Interlinkages</vt:lpstr>
      <vt:lpstr>SDG principle: Interlinkages</vt:lpstr>
      <vt:lpstr>SDG principle: Universality</vt:lpstr>
      <vt:lpstr>SDG principle: Partnerships</vt:lpstr>
      <vt:lpstr>How can the SDGs be evaluated</vt:lpstr>
      <vt:lpstr>And finally…</vt:lpstr>
    </vt:vector>
  </TitlesOfParts>
  <Company>Laurie Douglas Graphic Design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UNEG presentation</dc:title>
  <dc:creator>Laurie Douglas</dc:creator>
  <cp:lastModifiedBy>Jin Zhang</cp:lastModifiedBy>
  <cp:revision>274</cp:revision>
  <dcterms:created xsi:type="dcterms:W3CDTF">2009-09-09T21:50:21Z</dcterms:created>
  <dcterms:modified xsi:type="dcterms:W3CDTF">2016-05-03T15:26:28Z</dcterms:modified>
</cp:coreProperties>
</file>