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8" r:id="rId3"/>
    <p:sldId id="273" r:id="rId4"/>
    <p:sldId id="277" r:id="rId5"/>
    <p:sldId id="278" r:id="rId6"/>
    <p:sldId id="276" r:id="rId7"/>
    <p:sldId id="274" r:id="rId8"/>
    <p:sldId id="275" r:id="rId9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1" autoAdjust="0"/>
    <p:restoredTop sz="94660"/>
  </p:normalViewPr>
  <p:slideViewPr>
    <p:cSldViewPr snapToGrid="0">
      <p:cViewPr varScale="1">
        <p:scale>
          <a:sx n="73" d="100"/>
          <a:sy n="73" d="100"/>
        </p:scale>
        <p:origin x="576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DC24F9-F2EF-472F-A808-1686126F743A}" type="datetimeFigureOut">
              <a:rPr lang="fr-CH" smtClean="0"/>
              <a:pPr/>
              <a:t>04.05.2016</a:t>
            </a:fld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A5B05A-1728-4022-A0F4-63E3BCEA0916}" type="slidenum">
              <a:rPr lang="fr-CH" smtClean="0"/>
              <a:pPr/>
              <a:t>‹#›</a:t>
            </a:fld>
            <a:endParaRPr lang="fr-CH" dirty="0"/>
          </a:p>
        </p:txBody>
      </p:sp>
      <p:pic>
        <p:nvPicPr>
          <p:cNvPr id="6" name="Picture 5" descr="E-org-V3-Blue-trans-ilo-blu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1376" y="0"/>
            <a:ext cx="1076299" cy="7341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3065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088ABE-0AAD-4BCF-B85E-1A441CC82453}" type="datetimeFigureOut">
              <a:rPr lang="en-GB" smtClean="0"/>
              <a:t>04/05/2016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BDB04F-A8E5-4432-9DAD-757926D01D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5345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BDB04F-A8E5-4432-9DAD-757926D01D0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0323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CD70E-9D68-4409-881B-6A9114CE8AE1}" type="datetime1">
              <a:rPr lang="fr-CH" smtClean="0"/>
              <a:t>04.05.2016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50529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B82BF-D80F-43A0-BB6E-74FCC4472F0C}" type="datetime1">
              <a:rPr lang="fr-CH" smtClean="0"/>
              <a:t>04.05.2016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66768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12055-AB9D-488E-9865-CD5F68B8FD13}" type="datetime1">
              <a:rPr lang="fr-CH" smtClean="0"/>
              <a:t>04.05.2016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56753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BB3D4-F80E-49E3-9FCC-6379C856E048}" type="datetime1">
              <a:rPr lang="fr-CH" smtClean="0"/>
              <a:t>04.05.2016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41787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16CBB-7DC3-4E55-9EA4-FE0BDC28DE7E}" type="datetime1">
              <a:rPr lang="fr-CH" smtClean="0"/>
              <a:t>04.05.2016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95829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A7F29-CA81-4625-A2DA-2F4AC0A2A054}" type="datetime1">
              <a:rPr lang="fr-CH" smtClean="0"/>
              <a:t>04.05.2016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197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D962B-DAE7-41AA-92BD-CDA1494BDED9}" type="datetime1">
              <a:rPr lang="fr-CH" smtClean="0"/>
              <a:t>04.05.2016</a:t>
            </a:fld>
            <a:endParaRPr lang="fr-C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263413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2A2EB-9012-4BA1-BE24-3646500D54DB}" type="datetime1">
              <a:rPr lang="fr-CH" smtClean="0"/>
              <a:t>04.05.2016</a:t>
            </a:fld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63924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6B666-11C5-4F07-B651-67E25DCFCF4D}" type="datetime1">
              <a:rPr lang="fr-CH" smtClean="0"/>
              <a:t>04.05.2016</a:t>
            </a:fld>
            <a:endParaRPr lang="fr-CH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184134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E6A7-133E-4BDA-8E5C-DD2BD7A975C5}" type="datetime1">
              <a:rPr lang="fr-CH" smtClean="0"/>
              <a:t>04.05.2016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50263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2C9E6-A0DA-490F-A6EE-F7128261BB8F}" type="datetime1">
              <a:rPr lang="fr-CH" smtClean="0"/>
              <a:t>04.05.2016</a:t>
            </a:fld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72451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7F7EA-61C4-4C1F-8774-241950D59AE4}" type="datetime1">
              <a:rPr lang="fr-CH" smtClean="0"/>
              <a:t>04.05.2016</a:t>
            </a:fld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28729-04D5-41B4-B203-672971B18D7F}" type="slidenum">
              <a:rPr lang="fr-CH" smtClean="0"/>
              <a:pPr/>
              <a:t>‹#›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775112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66206"/>
            <a:ext cx="9144000" cy="5251268"/>
          </a:xfrm>
        </p:spPr>
        <p:txBody>
          <a:bodyPr>
            <a:normAutofit fontScale="90000"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UNEG Evaluation Week </a:t>
            </a:r>
            <a:br>
              <a:rPr lang="en-GB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25 – 29 April 2016</a:t>
            </a:r>
            <a:br>
              <a:rPr lang="en-GB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EPE – Evaluability of SDGs</a:t>
            </a:r>
            <a:br>
              <a:rPr lang="en-GB" sz="40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en-GB" sz="4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GB" sz="4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ILO Evaluability of SDGs through a decent work lens- ILO’s work on evaluability of SDGs</a:t>
            </a:r>
            <a:r>
              <a:rPr lang="en-GB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GB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Evaluation and the SDGs in Decent Work Context </a:t>
            </a:r>
            <a:endParaRPr lang="en-GB" sz="4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5230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Context for SDGs 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17432"/>
            <a:ext cx="10515600" cy="5159531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Nature </a:t>
            </a:r>
            <a:r>
              <a:rPr lang="en-GB" dirty="0">
                <a:solidFill>
                  <a:srgbClr val="FF0000"/>
                </a:solidFill>
              </a:rPr>
              <a:t>and level of SDGs </a:t>
            </a:r>
          </a:p>
          <a:p>
            <a:pPr lvl="1"/>
            <a:r>
              <a:rPr lang="en-GB" dirty="0"/>
              <a:t>Assumptions behind SDGs  - </a:t>
            </a:r>
            <a:r>
              <a:rPr lang="en-GB" i="1" dirty="0"/>
              <a:t>aspirational </a:t>
            </a:r>
            <a:r>
              <a:rPr lang="en-GB" i="1" dirty="0" smtClean="0"/>
              <a:t>….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Decent </a:t>
            </a:r>
            <a:r>
              <a:rPr lang="en-GB" dirty="0">
                <a:solidFill>
                  <a:srgbClr val="FF0000"/>
                </a:solidFill>
              </a:rPr>
              <a:t>Work in </a:t>
            </a:r>
            <a:r>
              <a:rPr lang="en-GB" dirty="0" smtClean="0">
                <a:solidFill>
                  <a:srgbClr val="FF0000"/>
                </a:solidFill>
              </a:rPr>
              <a:t>SDGs</a:t>
            </a:r>
          </a:p>
          <a:p>
            <a:pPr lvl="1"/>
            <a:r>
              <a:rPr lang="en-GB" dirty="0" smtClean="0"/>
              <a:t>ILO </a:t>
            </a:r>
            <a:r>
              <a:rPr lang="en-GB" dirty="0"/>
              <a:t>has wide </a:t>
            </a:r>
            <a:r>
              <a:rPr lang="en-GB" dirty="0" smtClean="0"/>
              <a:t>Decent Work Agenda </a:t>
            </a:r>
            <a:r>
              <a:rPr lang="en-GB" dirty="0"/>
              <a:t>monitored </a:t>
            </a:r>
            <a:r>
              <a:rPr lang="en-GB" dirty="0" smtClean="0"/>
              <a:t>internationally</a:t>
            </a:r>
            <a:endParaRPr lang="en-GB" sz="1800" dirty="0" smtClean="0"/>
          </a:p>
          <a:p>
            <a:pPr lvl="1"/>
            <a:r>
              <a:rPr lang="en-GB" dirty="0" smtClean="0"/>
              <a:t>“</a:t>
            </a:r>
            <a:r>
              <a:rPr lang="en-GB" dirty="0"/>
              <a:t>2030 Development Agenda: ILO Focus targets</a:t>
            </a:r>
            <a:r>
              <a:rPr lang="en-GB" dirty="0" smtClean="0"/>
              <a:t>”</a:t>
            </a:r>
            <a:endParaRPr lang="en-GB" sz="1800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Alignment SDGs and ILO Results Framework  </a:t>
            </a:r>
            <a:endParaRPr lang="en-GB" sz="2000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/>
              <a:t>SDGs as programming and results - </a:t>
            </a:r>
          </a:p>
          <a:p>
            <a:r>
              <a:rPr lang="en-GB" dirty="0"/>
              <a:t> </a:t>
            </a:r>
            <a:r>
              <a:rPr lang="en-GB" dirty="0" smtClean="0">
                <a:solidFill>
                  <a:srgbClr val="FF0000"/>
                </a:solidFill>
              </a:rPr>
              <a:t>Operational Implications – </a:t>
            </a:r>
            <a:r>
              <a:rPr lang="en-GB" i="1" dirty="0" smtClean="0">
                <a:solidFill>
                  <a:srgbClr val="00B050"/>
                </a:solidFill>
              </a:rPr>
              <a:t>“early days”</a:t>
            </a:r>
          </a:p>
          <a:p>
            <a:pPr lvl="1"/>
            <a:r>
              <a:rPr lang="en-GB" dirty="0" smtClean="0"/>
              <a:t>ILO </a:t>
            </a:r>
            <a:r>
              <a:rPr lang="en-GB" dirty="0"/>
              <a:t>comprehensive SDG preparedness </a:t>
            </a:r>
            <a:r>
              <a:rPr lang="en-GB" dirty="0" smtClean="0"/>
              <a:t>plan – implementation plan</a:t>
            </a:r>
          </a:p>
          <a:p>
            <a:pPr lvl="1"/>
            <a:r>
              <a:rPr lang="en-GB" dirty="0" smtClean="0"/>
              <a:t>Assessment of country level opportunities, capacity </a:t>
            </a:r>
          </a:p>
          <a:p>
            <a:pPr lvl="1"/>
            <a:r>
              <a:rPr lang="en-GB" dirty="0" smtClean="0"/>
              <a:t>Evaluation in ILO implementation of SDG  - mainstreaming/integration 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SDG Indicators – monitoring, reporting framework – “unpacking”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Evaluation in SDG process </a:t>
            </a:r>
            <a:r>
              <a:rPr lang="en-GB" dirty="0" smtClean="0"/>
              <a:t>– </a:t>
            </a:r>
            <a:r>
              <a:rPr lang="en-GB" dirty="0" smtClean="0">
                <a:solidFill>
                  <a:srgbClr val="00B050"/>
                </a:solidFill>
              </a:rPr>
              <a:t>“early days” – </a:t>
            </a:r>
            <a:r>
              <a:rPr lang="en-GB" sz="2200" dirty="0" smtClean="0"/>
              <a:t>e.g. national, global review process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2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706118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096" y="356071"/>
            <a:ext cx="10515600" cy="729579"/>
          </a:xfrm>
        </p:spPr>
        <p:txBody>
          <a:bodyPr>
            <a:normAutofit/>
          </a:bodyPr>
          <a:lstStyle/>
          <a:p>
            <a:pPr algn="ctr"/>
            <a:r>
              <a:rPr lang="en-GB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SDGs, Decent Work and ILO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4096" y="1408216"/>
            <a:ext cx="2322613" cy="4940335"/>
          </a:xfr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lvl="0" algn="ctr">
              <a:buNone/>
            </a:pPr>
            <a:r>
              <a:rPr lang="en-GB" sz="3600" b="1" i="1" dirty="0" smtClean="0">
                <a:solidFill>
                  <a:srgbClr val="FF0000"/>
                </a:solidFill>
              </a:rPr>
              <a:t>SDGs</a:t>
            </a:r>
          </a:p>
          <a:p>
            <a:pPr lvl="0">
              <a:buNone/>
            </a:pPr>
            <a:endParaRPr lang="en-GB" b="1" i="1" dirty="0" smtClean="0">
              <a:solidFill>
                <a:srgbClr val="FF0000"/>
              </a:solidFill>
            </a:endParaRP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3400" b="1" i="1" dirty="0" smtClean="0"/>
              <a:t>Targets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3400" b="1" i="1" dirty="0" smtClean="0"/>
              <a:t>(Accepted) Indicators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3400" b="1" i="1" dirty="0" smtClean="0"/>
              <a:t>Set of  possible solutions? Strategies, Policy responses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GB" sz="3400" b="1" i="1" dirty="0" smtClean="0"/>
              <a:t>Follow-up and Review – global; country led</a:t>
            </a:r>
          </a:p>
          <a:p>
            <a:pPr lvl="0">
              <a:buFont typeface="Wingdings" panose="05000000000000000000" pitchFamily="2" charset="2"/>
              <a:buChar char="Ø"/>
            </a:pPr>
            <a:endParaRPr lang="en-GB" i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0846" y="1440160"/>
            <a:ext cx="3696788" cy="4843073"/>
          </a:xfrm>
          <a:solidFill>
            <a:schemeClr val="accent4">
              <a:lumMod val="20000"/>
              <a:lumOff val="80000"/>
            </a:schemeClr>
          </a:solidFill>
          <a:ln w="12700"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GB" sz="3600" b="1" i="1" dirty="0" smtClean="0">
                <a:solidFill>
                  <a:srgbClr val="FF0000"/>
                </a:solidFill>
              </a:rPr>
              <a:t>Decent Work Country Programmes </a:t>
            </a:r>
          </a:p>
          <a:p>
            <a:endParaRPr lang="en-GB" b="1" i="1" dirty="0" smtClean="0">
              <a:solidFill>
                <a:srgbClr val="FF0000"/>
              </a:solidFill>
            </a:endParaRPr>
          </a:p>
          <a:p>
            <a:r>
              <a:rPr lang="en-GB" sz="3400" b="1" i="1" dirty="0" smtClean="0"/>
              <a:t>DW Agenda and SDGs – other than SDGs?</a:t>
            </a:r>
          </a:p>
          <a:p>
            <a:r>
              <a:rPr lang="en-GB" sz="3400" b="1" i="1" dirty="0" smtClean="0"/>
              <a:t>National Sustainable Development Strategies </a:t>
            </a:r>
          </a:p>
          <a:p>
            <a:r>
              <a:rPr lang="en-GB" sz="3400" b="1" i="1" dirty="0" smtClean="0"/>
              <a:t>UN Sustainable Development Framework? (post UNDAF) </a:t>
            </a:r>
          </a:p>
          <a:p>
            <a:r>
              <a:rPr lang="en-GB" sz="3400" b="1" i="1" dirty="0" smtClean="0"/>
              <a:t>M&amp;E of DW in country led review and evaluation process? (contribution of DWCP to SDGs)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7654834" y="1483523"/>
            <a:ext cx="4219304" cy="4760523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buNone/>
            </a:pPr>
            <a:r>
              <a:rPr lang="en-GB" sz="3600" b="1" i="1" dirty="0" smtClean="0">
                <a:solidFill>
                  <a:srgbClr val="FF0000"/>
                </a:solidFill>
              </a:rPr>
              <a:t>ILO</a:t>
            </a:r>
            <a:r>
              <a:rPr lang="en-GB" b="1" i="1" dirty="0" smtClean="0">
                <a:solidFill>
                  <a:srgbClr val="FF0000"/>
                </a:solidFill>
              </a:rPr>
              <a:t> </a:t>
            </a:r>
          </a:p>
          <a:p>
            <a:pPr lvl="0"/>
            <a:r>
              <a:rPr lang="en-GB" sz="2400" b="1" i="1" dirty="0" smtClean="0"/>
              <a:t>ILO Focus Targets  </a:t>
            </a:r>
          </a:p>
          <a:p>
            <a:pPr lvl="0"/>
            <a:r>
              <a:rPr lang="en-GB" sz="2400" b="1" i="1" dirty="0" smtClean="0"/>
              <a:t>Alignment with Results Framework</a:t>
            </a:r>
          </a:p>
          <a:p>
            <a:pPr lvl="1"/>
            <a:r>
              <a:rPr lang="en-GB" b="1" i="1" dirty="0" smtClean="0"/>
              <a:t>Strategic Plan and Programme and Budget</a:t>
            </a:r>
          </a:p>
          <a:p>
            <a:pPr lvl="1"/>
            <a:r>
              <a:rPr lang="en-GB" b="1" i="1" dirty="0" smtClean="0"/>
              <a:t>Normative work – Global Products</a:t>
            </a:r>
          </a:p>
          <a:p>
            <a:pPr lvl="1"/>
            <a:r>
              <a:rPr lang="en-GB" b="1" i="1" dirty="0" smtClean="0"/>
              <a:t>ILO results evaluable </a:t>
            </a:r>
          </a:p>
          <a:p>
            <a:r>
              <a:rPr lang="en-GB" sz="2400" b="1" i="1" dirty="0" smtClean="0"/>
              <a:t>ILO and SDG Indicators</a:t>
            </a:r>
          </a:p>
          <a:p>
            <a:r>
              <a:rPr lang="en-GB" sz="2400" b="1" i="1" dirty="0" smtClean="0"/>
              <a:t>ILO Implementation Plan</a:t>
            </a:r>
          </a:p>
          <a:p>
            <a:r>
              <a:rPr lang="en-GB" sz="2400" b="1" i="1" dirty="0" smtClean="0"/>
              <a:t>Reporting, Evaluation of ILO involvement, contribution  (contribution of Decent Work) </a:t>
            </a:r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3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419587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548640"/>
            <a:ext cx="10515600" cy="822960"/>
          </a:xfrm>
        </p:spPr>
        <p:txBody>
          <a:bodyPr/>
          <a:lstStyle/>
          <a:p>
            <a:pPr algn="ctr"/>
            <a:r>
              <a:rPr lang="fr-CH" b="1" dirty="0" smtClean="0">
                <a:latin typeface="+mn-lt"/>
              </a:rPr>
              <a:t>SDGs and ILO Results </a:t>
            </a:r>
            <a:r>
              <a:rPr lang="en-GB" b="1" dirty="0" smtClean="0">
                <a:latin typeface="+mn-lt"/>
              </a:rPr>
              <a:t>Framework</a:t>
            </a:r>
            <a:r>
              <a:rPr lang="fr-CH" b="1" dirty="0" smtClean="0">
                <a:latin typeface="+mn-lt"/>
              </a:rPr>
              <a:t>  </a:t>
            </a:r>
            <a:endParaRPr lang="fr-CH" b="1" dirty="0">
              <a:latin typeface="+mn-lt"/>
            </a:endParaRP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8238309" y="1925774"/>
            <a:ext cx="309589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4648200" y="2147843"/>
            <a:ext cx="3341914" cy="1087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9"/>
          <p:cNvSpPr txBox="1">
            <a:spLocks/>
          </p:cNvSpPr>
          <p:nvPr/>
        </p:nvSpPr>
        <p:spPr>
          <a:xfrm>
            <a:off x="4687388" y="3284311"/>
            <a:ext cx="2688771" cy="773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9"/>
          <p:cNvSpPr txBox="1">
            <a:spLocks/>
          </p:cNvSpPr>
          <p:nvPr/>
        </p:nvSpPr>
        <p:spPr>
          <a:xfrm>
            <a:off x="3058886" y="3144973"/>
            <a:ext cx="2688771" cy="7738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29599" y="1959429"/>
            <a:ext cx="306977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ILO Strategic Objectives</a:t>
            </a:r>
          </a:p>
          <a:p>
            <a:pPr algn="ctr"/>
            <a:r>
              <a:rPr lang="en-GB" dirty="0" smtClean="0"/>
              <a:t>(Strategic Policy Framework)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70857" y="1981199"/>
            <a:ext cx="158060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SDGs  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715797" y="3405059"/>
            <a:ext cx="381870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ILO Policy Outcomes </a:t>
            </a:r>
          </a:p>
          <a:p>
            <a:pPr algn="ctr"/>
            <a:r>
              <a:rPr lang="en-GB" dirty="0" smtClean="0"/>
              <a:t>(Programme and Budget) 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783966" y="4902925"/>
            <a:ext cx="37969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ILO Country Programme Outcomes (</a:t>
            </a:r>
            <a:r>
              <a:rPr lang="en-GB" i="1" dirty="0" smtClean="0"/>
              <a:t>Decent Work Country Programme</a:t>
            </a:r>
            <a:r>
              <a:rPr lang="en-GB" dirty="0" smtClean="0"/>
              <a:t>)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407938" y="3074108"/>
            <a:ext cx="158060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National Sustainable Development Strategies  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3953692" y="2020388"/>
            <a:ext cx="283464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Decent Work Agenda  </a:t>
            </a:r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4532810" y="2860766"/>
            <a:ext cx="1658983" cy="118872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i="1" dirty="0" smtClean="0">
                <a:solidFill>
                  <a:schemeClr val="tx1"/>
                </a:solidFill>
              </a:rPr>
              <a:t>Expected  Changes</a:t>
            </a:r>
          </a:p>
          <a:p>
            <a:pPr algn="ctr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567543" y="4976931"/>
            <a:ext cx="2181497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UN system and other partners   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9607221" y="2624347"/>
            <a:ext cx="33168" cy="7717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8882743" y="4075611"/>
            <a:ext cx="431074" cy="8098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6191793" y="3036719"/>
            <a:ext cx="3448597" cy="247592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5" idx="1"/>
          </p:cNvCxnSpPr>
          <p:nvPr/>
        </p:nvCxnSpPr>
        <p:spPr>
          <a:xfrm flipH="1" flipV="1">
            <a:off x="6191794" y="3696789"/>
            <a:ext cx="1524003" cy="314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 flipV="1">
            <a:off x="5786846" y="3984171"/>
            <a:ext cx="1110343" cy="9013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8" idx="3"/>
            <a:endCxn id="13" idx="1"/>
          </p:cNvCxnSpPr>
          <p:nvPr/>
        </p:nvCxnSpPr>
        <p:spPr>
          <a:xfrm>
            <a:off x="6788332" y="2205054"/>
            <a:ext cx="1441267" cy="775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18" idx="1"/>
            <a:endCxn id="14" idx="3"/>
          </p:cNvCxnSpPr>
          <p:nvPr/>
        </p:nvCxnSpPr>
        <p:spPr>
          <a:xfrm flipH="1" flipV="1">
            <a:off x="2451462" y="2165865"/>
            <a:ext cx="1502230" cy="391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 flipV="1">
            <a:off x="1933303" y="2364377"/>
            <a:ext cx="1123406" cy="718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21" idx="0"/>
            <a:endCxn id="17" idx="2"/>
          </p:cNvCxnSpPr>
          <p:nvPr/>
        </p:nvCxnSpPr>
        <p:spPr>
          <a:xfrm flipV="1">
            <a:off x="2658292" y="4274437"/>
            <a:ext cx="539949" cy="7024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7" idx="3"/>
            <a:endCxn id="20" idx="2"/>
          </p:cNvCxnSpPr>
          <p:nvPr/>
        </p:nvCxnSpPr>
        <p:spPr>
          <a:xfrm flipV="1">
            <a:off x="3988543" y="3455127"/>
            <a:ext cx="544267" cy="219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0" idx="0"/>
            <a:endCxn id="18" idx="2"/>
          </p:cNvCxnSpPr>
          <p:nvPr/>
        </p:nvCxnSpPr>
        <p:spPr>
          <a:xfrm flipV="1">
            <a:off x="5362302" y="2389720"/>
            <a:ext cx="8710" cy="4710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flipH="1">
            <a:off x="3379694" y="2389720"/>
            <a:ext cx="959224" cy="684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4</a:t>
            </a:fld>
            <a:endParaRPr lang="fr-CH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57646" y="574766"/>
          <a:ext cx="10371908" cy="5573699"/>
        </p:xfrm>
        <a:graphic>
          <a:graphicData uri="http://schemas.openxmlformats.org/drawingml/2006/table">
            <a:tbl>
              <a:tblPr/>
              <a:tblGrid>
                <a:gridCol w="2020110"/>
                <a:gridCol w="2529325"/>
                <a:gridCol w="296885"/>
                <a:gridCol w="731520"/>
                <a:gridCol w="399854"/>
                <a:gridCol w="474597"/>
                <a:gridCol w="1742052"/>
                <a:gridCol w="297042"/>
                <a:gridCol w="1880523"/>
              </a:tblGrid>
              <a:tr h="4310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466725" algn="l"/>
                        </a:tabLst>
                      </a:pPr>
                      <a:r>
                        <a:rPr lang="en-GB" sz="1600" b="1" dirty="0">
                          <a:latin typeface="Arial"/>
                          <a:ea typeface="Calibri"/>
                          <a:cs typeface="Times New Roman"/>
                        </a:rPr>
                        <a:t>ILO Policy Outcomes</a:t>
                      </a:r>
                      <a:endParaRPr lang="fr-CH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Calibri"/>
                          <a:cs typeface="Times New Roman"/>
                        </a:rPr>
                        <a:t>Relevant SDG Goals/Targets</a:t>
                      </a:r>
                      <a:endParaRPr lang="fr-CH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CH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latin typeface="Arial"/>
                          <a:ea typeface="Calibri"/>
                          <a:cs typeface="Times New Roman"/>
                        </a:rPr>
                        <a:t>ILO Cross Cutting Drivers Policy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CH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Calibri"/>
                          <a:cs typeface="Times New Roman"/>
                        </a:rPr>
                        <a:t>ILO </a:t>
                      </a:r>
                      <a:endParaRPr lang="fr-CH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Calibri"/>
                          <a:cs typeface="Times New Roman"/>
                        </a:rPr>
                        <a:t>Centenary Initiatives </a:t>
                      </a:r>
                      <a:endParaRPr lang="fr-CH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CH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latin typeface="Arial"/>
                          <a:ea typeface="Calibri"/>
                          <a:cs typeface="Times New Roman"/>
                        </a:rPr>
                        <a:t>ILO Flagship Programmes</a:t>
                      </a:r>
                      <a:endParaRPr lang="fr-CH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573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PO 1: More and better jobs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1.1-4, 4.3-5, 4.c, 5.1, 5.4, 5.5, 8.1-10, 8.a, 8.b, 9.1-2, 10.1, 11.5 (Goals 6, 7 &amp; 10)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Labour Standards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Governance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IPEC+ (Child and Forced Labour)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15"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fr-CH" dirty="0"/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Standards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fr-CH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2993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PO 2: Labour standards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16.3, 8.8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0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fr-CH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2993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PO 3: Social protection floors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1.1, 1.2, 1.3, 3.8, 3.c, 10.4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Green Jobs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Social Protection Floor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4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PO 4: Sustainable enterprises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8.2, 8.3, 9.3, 12.4, 12.6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Social Dialogue 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Enterprise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2993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PO 5: Rural economy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1.1, 1.2, 2.3, 10.1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End of Poverty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Jobs for Peace  and </a:t>
                      </a:r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Resilience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PO 6: Informal economy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1.1, 1.2, 5.1, 10.1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2993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PO 7: Compliance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3.9, 8.8,10.4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marL="71755" marR="71755"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Arial"/>
                          <a:ea typeface="Calibri"/>
                          <a:cs typeface="Times New Roman"/>
                        </a:rPr>
                        <a:t>Gender Equality 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Women at work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Occupational Safety and Health 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6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PO 8: Unacceptable forms of work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8.7, 16.2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  <a:tr h="2993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PO 9: Migration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8.8, 10.7, 10.c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Future at Work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Better Work 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4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PO 10: Workers &amp; employers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r>
                        <a:rPr lang="en-GB" sz="1400" dirty="0">
                          <a:latin typeface="Arial"/>
                          <a:ea typeface="Calibri"/>
                          <a:cs typeface="Times New Roman"/>
                        </a:rPr>
                        <a:t>16.7, 4.c</a:t>
                      </a:r>
                      <a:endParaRPr lang="fr-CH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1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466725" algn="l"/>
                        </a:tabLst>
                      </a:pPr>
                      <a:endParaRPr lang="en-GB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5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010779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074" y="403947"/>
            <a:ext cx="10515600" cy="652306"/>
          </a:xfrm>
        </p:spPr>
        <p:txBody>
          <a:bodyPr>
            <a:normAutofit fontScale="90000"/>
          </a:bodyPr>
          <a:lstStyle/>
          <a:p>
            <a:pPr algn="ctr"/>
            <a:r>
              <a:rPr lang="en-GB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Evaluation, ILO and SDGs -“Global level”</a:t>
            </a:r>
            <a:endParaRPr lang="fr-CH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63040"/>
            <a:ext cx="10515600" cy="4467497"/>
          </a:xfrm>
          <a:noFill/>
        </p:spPr>
        <p:txBody>
          <a:bodyPr>
            <a:normAutofit fontScale="92500" lnSpcReduction="10000"/>
          </a:bodyPr>
          <a:lstStyle/>
          <a:p>
            <a:pPr lvl="0"/>
            <a:r>
              <a:rPr lang="en-GB" dirty="0" smtClean="0">
                <a:solidFill>
                  <a:srgbClr val="FF0000"/>
                </a:solidFill>
              </a:rPr>
              <a:t>Evaluability of ILO contribution to SDGs – </a:t>
            </a:r>
            <a:r>
              <a:rPr lang="en-GB" b="1" i="1" dirty="0" smtClean="0">
                <a:solidFill>
                  <a:srgbClr val="00B050"/>
                </a:solidFill>
              </a:rPr>
              <a:t>prepare for evaluation…</a:t>
            </a:r>
          </a:p>
          <a:p>
            <a:pPr lvl="1"/>
            <a:r>
              <a:rPr lang="en-GB" dirty="0" smtClean="0"/>
              <a:t>Alignment through Theory of Changes at all levels </a:t>
            </a:r>
          </a:p>
          <a:p>
            <a:pPr lvl="2"/>
            <a:r>
              <a:rPr lang="en-GB" dirty="0" smtClean="0"/>
              <a:t>Global/Agency (SPF, P&amp;B); Country-Specific; Programme/Policy/Intervention </a:t>
            </a:r>
          </a:p>
          <a:p>
            <a:pPr lvl="1"/>
            <a:r>
              <a:rPr lang="en-GB" dirty="0" smtClean="0"/>
              <a:t>Link Indicators at SDG, DW, national and programme level</a:t>
            </a:r>
          </a:p>
          <a:p>
            <a:pPr lvl="1"/>
            <a:r>
              <a:rPr lang="en-GB" dirty="0" smtClean="0"/>
              <a:t>From Strategic objectives to Policy Outcomes to (DW) Country Programme Outcomes </a:t>
            </a:r>
          </a:p>
          <a:p>
            <a:pPr lvl="1"/>
            <a:r>
              <a:rPr lang="en-GB" dirty="0" smtClean="0"/>
              <a:t>From CPOs to DW to NSDS to SDGs</a:t>
            </a:r>
          </a:p>
          <a:p>
            <a:pPr lvl="0"/>
            <a:r>
              <a:rPr lang="en-GB" dirty="0" smtClean="0">
                <a:solidFill>
                  <a:srgbClr val="FF0000"/>
                </a:solidFill>
              </a:rPr>
              <a:t>Evaluation in SDG operational plans</a:t>
            </a:r>
          </a:p>
          <a:p>
            <a:pPr lvl="1"/>
            <a:r>
              <a:rPr lang="en-GB" dirty="0" smtClean="0"/>
              <a:t>Mainstreaming, advocacy – part of capacity, analysis, guidance, training  …… </a:t>
            </a:r>
          </a:p>
          <a:p>
            <a:pPr lvl="0"/>
            <a:r>
              <a:rPr lang="en-GB" dirty="0" smtClean="0">
                <a:solidFill>
                  <a:srgbClr val="FF0000"/>
                </a:solidFill>
              </a:rPr>
              <a:t>Global review and follow-up process </a:t>
            </a:r>
          </a:p>
          <a:p>
            <a:pPr lvl="1"/>
            <a:r>
              <a:rPr lang="en-GB" dirty="0" smtClean="0"/>
              <a:t>Thematic reviews </a:t>
            </a:r>
          </a:p>
          <a:p>
            <a:pPr lvl="1"/>
            <a:r>
              <a:rPr lang="en-GB" dirty="0" smtClean="0"/>
              <a:t>Performance Story – ready to answer questions on DW and SDG – </a:t>
            </a:r>
            <a:r>
              <a:rPr lang="en-GB" b="1" i="1" dirty="0" smtClean="0"/>
              <a:t>why and how</a:t>
            </a:r>
            <a:r>
              <a:rPr lang="en-GB" dirty="0" smtClean="0"/>
              <a:t>…</a:t>
            </a:r>
          </a:p>
          <a:p>
            <a:pPr lvl="1"/>
            <a:r>
              <a:rPr lang="en-GB" b="1" i="1" dirty="0" smtClean="0">
                <a:solidFill>
                  <a:srgbClr val="00B050"/>
                </a:solidFill>
              </a:rPr>
              <a:t>Unpacking</a:t>
            </a:r>
            <a:r>
              <a:rPr lang="en-GB" dirty="0" smtClean="0"/>
              <a:t> measurement, monitoring and reporting….</a:t>
            </a:r>
          </a:p>
          <a:p>
            <a:pPr lvl="0"/>
            <a:endParaRPr lang="fr-CH" sz="24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6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0303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0885"/>
            <a:ext cx="10515600" cy="652306"/>
          </a:xfrm>
        </p:spPr>
        <p:txBody>
          <a:bodyPr>
            <a:normAutofit fontScale="90000"/>
          </a:bodyPr>
          <a:lstStyle/>
          <a:p>
            <a:r>
              <a:rPr lang="en-GB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Evaluation, SDGs and ILO “Country level”</a:t>
            </a:r>
            <a:endParaRPr lang="fr-CH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9823" y="1371600"/>
            <a:ext cx="10526486" cy="4846320"/>
          </a:xfrm>
          <a:noFill/>
        </p:spPr>
        <p:txBody>
          <a:bodyPr>
            <a:normAutofit fontScale="85000" lnSpcReduction="20000"/>
          </a:bodyPr>
          <a:lstStyle/>
          <a:p>
            <a:pPr lvl="0"/>
            <a:r>
              <a:rPr lang="en-GB" dirty="0" smtClean="0">
                <a:solidFill>
                  <a:srgbClr val="FF0000"/>
                </a:solidFill>
              </a:rPr>
              <a:t>Theory of Changes  </a:t>
            </a:r>
          </a:p>
          <a:p>
            <a:pPr lvl="1"/>
            <a:r>
              <a:rPr lang="en-GB" dirty="0" smtClean="0"/>
              <a:t>DW Agenda </a:t>
            </a:r>
          </a:p>
          <a:p>
            <a:pPr lvl="1"/>
            <a:r>
              <a:rPr lang="en-GB" dirty="0" smtClean="0"/>
              <a:t>UNSDF programming</a:t>
            </a:r>
          </a:p>
          <a:p>
            <a:pPr lvl="0"/>
            <a:r>
              <a:rPr lang="en-GB" dirty="0" smtClean="0">
                <a:solidFill>
                  <a:srgbClr val="FF0000"/>
                </a:solidFill>
              </a:rPr>
              <a:t>Evaluability</a:t>
            </a:r>
          </a:p>
          <a:p>
            <a:pPr lvl="1"/>
            <a:r>
              <a:rPr lang="en-GB" dirty="0" smtClean="0"/>
              <a:t>From (DW) Country Programme Outcomes to DW to NSDS to SDGs – </a:t>
            </a:r>
            <a:r>
              <a:rPr lang="en-GB" i="1" dirty="0" smtClean="0"/>
              <a:t>contribution to NSDS</a:t>
            </a:r>
            <a:r>
              <a:rPr lang="en-GB" dirty="0" smtClean="0"/>
              <a:t>..</a:t>
            </a:r>
          </a:p>
          <a:p>
            <a:pPr lvl="0"/>
            <a:r>
              <a:rPr lang="en-GB" dirty="0" smtClean="0">
                <a:solidFill>
                  <a:srgbClr val="FF0000"/>
                </a:solidFill>
              </a:rPr>
              <a:t>Evaluation in “Country Cases” </a:t>
            </a:r>
          </a:p>
          <a:p>
            <a:pPr lvl="1"/>
            <a:r>
              <a:rPr lang="en-GB" dirty="0" smtClean="0"/>
              <a:t>ILO initial pilot, focus countries </a:t>
            </a:r>
          </a:p>
          <a:p>
            <a:pPr lvl="0"/>
            <a:r>
              <a:rPr lang="en-GB" dirty="0" smtClean="0">
                <a:solidFill>
                  <a:srgbClr val="FF0000"/>
                </a:solidFill>
              </a:rPr>
              <a:t>Involvement of Constituents – Tripartite Partners</a:t>
            </a:r>
          </a:p>
          <a:p>
            <a:pPr lvl="1"/>
            <a:r>
              <a:rPr lang="en-GB" dirty="0" smtClean="0"/>
              <a:t>Capacity for analysis, influencing, monitoring and evaluation</a:t>
            </a:r>
          </a:p>
          <a:p>
            <a:pPr lvl="1"/>
            <a:r>
              <a:rPr lang="en-GB" dirty="0" smtClean="0"/>
              <a:t>Mutual accountability  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ILO contribution to UNSDF M&amp;E process </a:t>
            </a:r>
          </a:p>
          <a:p>
            <a:pPr lvl="0"/>
            <a:r>
              <a:rPr lang="en-GB" dirty="0" smtClean="0">
                <a:solidFill>
                  <a:srgbClr val="FF0000"/>
                </a:solidFill>
              </a:rPr>
              <a:t>Role in national follow-up and review process </a:t>
            </a:r>
          </a:p>
          <a:p>
            <a:pPr lvl="1"/>
            <a:r>
              <a:rPr lang="en-GB" dirty="0" smtClean="0"/>
              <a:t>DW in country led review and evaluation </a:t>
            </a:r>
          </a:p>
          <a:p>
            <a:pPr lvl="1"/>
            <a:r>
              <a:rPr lang="en-GB" dirty="0" smtClean="0"/>
              <a:t>Indicators – programme, DW, national, SDGs  </a:t>
            </a:r>
          </a:p>
          <a:p>
            <a:pPr lvl="0"/>
            <a:endParaRPr lang="fr-CH" sz="24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7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0303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90885"/>
            <a:ext cx="10515600" cy="652306"/>
          </a:xfrm>
        </p:spPr>
        <p:txBody>
          <a:bodyPr>
            <a:normAutofit/>
          </a:bodyPr>
          <a:lstStyle/>
          <a:p>
            <a:r>
              <a:rPr lang="en-GB" sz="36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Evaluation in SDGs Implementation Process</a:t>
            </a:r>
            <a:endParaRPr lang="fr-CH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43191"/>
            <a:ext cx="10515600" cy="5537913"/>
          </a:xfrm>
          <a:noFill/>
        </p:spPr>
        <p:txBody>
          <a:bodyPr>
            <a:normAutofit fontScale="92500"/>
          </a:bodyPr>
          <a:lstStyle/>
          <a:p>
            <a:pPr lvl="0"/>
            <a:r>
              <a:rPr lang="en-GB" dirty="0" smtClean="0"/>
              <a:t>Role of Evaluation Function </a:t>
            </a:r>
          </a:p>
          <a:p>
            <a:pPr lvl="1"/>
            <a:r>
              <a:rPr lang="en-GB" dirty="0" smtClean="0"/>
              <a:t>Independence v. advocacy v. technical support</a:t>
            </a:r>
          </a:p>
          <a:p>
            <a:pPr lvl="1"/>
            <a:r>
              <a:rPr lang="en-GB" dirty="0" smtClean="0"/>
              <a:t>Initial scoping – diagnostics – outlining challenges, issues for ILO on evaluation/SDG</a:t>
            </a:r>
          </a:p>
          <a:p>
            <a:pPr lvl="0"/>
            <a:r>
              <a:rPr lang="en-GB" dirty="0" smtClean="0"/>
              <a:t>UN system wider initiatives  </a:t>
            </a:r>
          </a:p>
          <a:p>
            <a:pPr lvl="1"/>
            <a:r>
              <a:rPr lang="en-GB" dirty="0" smtClean="0"/>
              <a:t>UNSDF Evaluation? SDG M&amp;E systems?</a:t>
            </a:r>
          </a:p>
          <a:p>
            <a:pPr lvl="0"/>
            <a:r>
              <a:rPr lang="en-GB" dirty="0" smtClean="0"/>
              <a:t>Mainstreaming SDGs in ILO Evaluation Architecture</a:t>
            </a:r>
          </a:p>
          <a:p>
            <a:pPr lvl="1"/>
            <a:r>
              <a:rPr lang="en-GB" dirty="0" smtClean="0"/>
              <a:t>SDG concerns/questions in evaluations at all levels?</a:t>
            </a:r>
          </a:p>
          <a:p>
            <a:pPr lvl="1"/>
            <a:r>
              <a:rPr lang="en-GB" dirty="0" smtClean="0"/>
              <a:t>Revision of Guidance, tools, approaches – </a:t>
            </a:r>
          </a:p>
          <a:p>
            <a:r>
              <a:rPr lang="en-GB" dirty="0" smtClean="0"/>
              <a:t>Review of current and required national capacity for M&amp;E of National Sustainable Development Strategies? National M&amp;E Systems? </a:t>
            </a:r>
          </a:p>
          <a:p>
            <a:r>
              <a:rPr lang="en-GB" dirty="0" smtClean="0"/>
              <a:t>Evaluability framework for NSDS? Preparation for country-led evaluation?</a:t>
            </a:r>
          </a:p>
          <a:p>
            <a:r>
              <a:rPr lang="fr-CH" dirty="0" smtClean="0"/>
              <a:t>Evaluation of Partnerships – Alliances? </a:t>
            </a:r>
            <a:endParaRPr lang="en-GB" dirty="0" smtClean="0"/>
          </a:p>
          <a:p>
            <a:r>
              <a:rPr lang="en-GB" dirty="0" smtClean="0"/>
              <a:t>Evaluation of implementation process for institutionalising SDGs in ILO? </a:t>
            </a:r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28729-04D5-41B4-B203-672971B18D7F}" type="slidenum">
              <a:rPr lang="fr-CH" smtClean="0"/>
              <a:pPr/>
              <a:t>8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0303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735</Words>
  <Application>Microsoft Office PowerPoint</Application>
  <PresentationFormat>Widescreen</PresentationFormat>
  <Paragraphs>143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Wingdings</vt:lpstr>
      <vt:lpstr>Office Theme</vt:lpstr>
      <vt:lpstr>UNEG Evaluation Week  25 – 29 April 2016 EPE – Evaluability of SDGs  ILO Evaluability of SDGs through a decent work lens- ILO’s work on evaluability of SDGs or  Evaluation and the SDGs in Decent Work Context </vt:lpstr>
      <vt:lpstr>Some Context for SDGs </vt:lpstr>
      <vt:lpstr>SDGs, Decent Work and ILO </vt:lpstr>
      <vt:lpstr>SDGs and ILO Results Framework  </vt:lpstr>
      <vt:lpstr>PowerPoint Presentation</vt:lpstr>
      <vt:lpstr>Evaluation, ILO and SDGs -“Global level”</vt:lpstr>
      <vt:lpstr>Evaluation, SDGs and ILO “Country level”</vt:lpstr>
      <vt:lpstr>Evaluation in SDGs Implementation Process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 Biennial Workshop 29 Feb-4 March 2016 Independent Evaluation of ILO Evaluation Function 2016</dc:title>
  <dc:creator>Peter Wichmand</dc:creator>
  <cp:lastModifiedBy>Jin Zhang</cp:lastModifiedBy>
  <cp:revision>51</cp:revision>
  <cp:lastPrinted>2016-04-25T15:40:05Z</cp:lastPrinted>
  <dcterms:created xsi:type="dcterms:W3CDTF">2016-02-28T15:47:38Z</dcterms:created>
  <dcterms:modified xsi:type="dcterms:W3CDTF">2016-05-04T15:02:42Z</dcterms:modified>
</cp:coreProperties>
</file>