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8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6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7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7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6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8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3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9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Impact evaluations of the UNICEF-IKEA Foundation programme on Improving Adolescents Lives in Afghanistan, India and Pakistan:</a:t>
            </a:r>
            <a:b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Integrating an equity and gender equality focus ex-ante in programme and evaluation design</a:t>
            </a:r>
            <a:endParaRPr lang="en-US" sz="28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UNEG</a:t>
            </a:r>
          </a:p>
          <a:p>
            <a:r>
              <a:rPr lang="en-US" dirty="0" smtClean="0"/>
              <a:t>Geneva, 25 April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14800" y="6313487"/>
            <a:ext cx="1754897" cy="43497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31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evaluation design ii/ii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r>
              <a:rPr lang="en-US" dirty="0" smtClean="0"/>
              <a:t>Evaluation designs aim to demonstrate:</a:t>
            </a:r>
          </a:p>
          <a:p>
            <a:pPr lvl="1"/>
            <a:r>
              <a:rPr lang="en-US" dirty="0" smtClean="0"/>
              <a:t>Overall programme vis-à-vis non-programme areas</a:t>
            </a:r>
          </a:p>
          <a:p>
            <a:pPr lvl="1"/>
            <a:r>
              <a:rPr lang="en-US" dirty="0" smtClean="0"/>
              <a:t>Effectiveness of “basic package” vis-à-vis different treatment arms (factorial design)</a:t>
            </a:r>
          </a:p>
          <a:p>
            <a:pPr lvl="1"/>
            <a:r>
              <a:rPr lang="en-US" dirty="0" smtClean="0"/>
              <a:t>Impact on different population groups, disaggregated by sex, ethnicity, religion, income, language, etc.</a:t>
            </a:r>
          </a:p>
          <a:p>
            <a:pPr lvl="1"/>
            <a:r>
              <a:rPr lang="en-US" dirty="0" smtClean="0"/>
              <a:t>“Why” approaches worked the way they did (supplementary qualitative analysis)</a:t>
            </a:r>
          </a:p>
        </p:txBody>
      </p:sp>
    </p:spTree>
    <p:extLst>
      <p:ext uri="{BB962C8B-B14F-4D97-AF65-F5344CB8AC3E}">
        <p14:creationId xmlns:p14="http://schemas.microsoft.com/office/powerpoint/2010/main" val="39051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Programme staff and partners not used to thinking programmes through in such detail</a:t>
            </a:r>
            <a:endParaRPr lang="en-US" dirty="0"/>
          </a:p>
          <a:p>
            <a:r>
              <a:rPr lang="en-US" dirty="0"/>
              <a:t>Critique of cost</a:t>
            </a:r>
          </a:p>
          <a:p>
            <a:r>
              <a:rPr lang="en-US" dirty="0"/>
              <a:t>Delays in launch (implementation focus/dynamic)</a:t>
            </a:r>
          </a:p>
          <a:p>
            <a:r>
              <a:rPr lang="en-US" dirty="0"/>
              <a:t>Need to bring on board all stakeholders up-front: especially to explain approach (randomization)</a:t>
            </a:r>
          </a:p>
          <a:p>
            <a:r>
              <a:rPr lang="en-US" dirty="0"/>
              <a:t>Critique that evaluation tail wags programme dog</a:t>
            </a:r>
          </a:p>
        </p:txBody>
      </p:sp>
    </p:spTree>
    <p:extLst>
      <p:ext uri="{BB962C8B-B14F-4D97-AF65-F5344CB8AC3E}">
        <p14:creationId xmlns:p14="http://schemas.microsoft.com/office/powerpoint/2010/main" val="26481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Integrated focus on equity and gender equality in programme and evaluation design</a:t>
            </a:r>
          </a:p>
          <a:p>
            <a:r>
              <a:rPr lang="en-US" dirty="0" smtClean="0"/>
              <a:t>Promises the generation of highly rigorous evidence that will demonstrate effectiveness of approaches</a:t>
            </a:r>
          </a:p>
          <a:p>
            <a:pPr lvl="1"/>
            <a:r>
              <a:rPr lang="en-US" dirty="0" smtClean="0"/>
              <a:t>+ impact on different stakeholder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6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in programming and evaluation culture: embedding evaluation in programme design</a:t>
            </a:r>
          </a:p>
          <a:p>
            <a:r>
              <a:rPr lang="en-US" dirty="0" smtClean="0"/>
              <a:t>Need to enter into longer-term commitments (4-5 years) with research company</a:t>
            </a:r>
          </a:p>
          <a:p>
            <a:r>
              <a:rPr lang="en-US" dirty="0" smtClean="0"/>
              <a:t>Risks of evaluators developing a stake in the 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5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evaluation approach focuses attention ex-ante on equity and gender equality</a:t>
            </a:r>
          </a:p>
          <a:p>
            <a:pPr lvl="1"/>
            <a:r>
              <a:rPr lang="en-US" dirty="0" smtClean="0"/>
              <a:t>Need to clearly establish related indicators, targets and means of verification (data collection methods, evaluation approaches)</a:t>
            </a:r>
          </a:p>
          <a:p>
            <a:r>
              <a:rPr lang="en-US" dirty="0" smtClean="0"/>
              <a:t>Eliminates challenge of needing to chase the evidence tail – evidence generation on key equity and gender equality issues in-built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9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In UN context where centralized ‘independent’ evaluation is often ex-post</a:t>
            </a:r>
          </a:p>
          <a:p>
            <a:pPr lvl="1"/>
            <a:r>
              <a:rPr lang="en-US" dirty="0" smtClean="0"/>
              <a:t>How to encourage the conduct of rigorous impact evaluations at the decentralized level?</a:t>
            </a:r>
          </a:p>
          <a:p>
            <a:r>
              <a:rPr lang="en-US" dirty="0" smtClean="0"/>
              <a:t>When rigorous evaluative building blocks are in place, easier to conduct meta assessments and systematic reviews at the macro level</a:t>
            </a:r>
          </a:p>
          <a:p>
            <a:pPr lvl="1"/>
            <a:r>
              <a:rPr lang="en-US" dirty="0" smtClean="0"/>
              <a:t>For broader thematic / programmatic evaluations</a:t>
            </a:r>
          </a:p>
          <a:p>
            <a:pPr lvl="1"/>
            <a:r>
              <a:rPr lang="en-US" dirty="0" smtClean="0"/>
              <a:t>For evaluations tracking progress towards SDGs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Methodological requirements of impact evaluations provide opportunity to integrate equity and gender equality concerns in programme and evaluation designs from the beginning</a:t>
            </a:r>
          </a:p>
          <a:p>
            <a:r>
              <a:rPr lang="en-US" dirty="0" smtClean="0"/>
              <a:t>Clearly understanding the theory of change and key evaluation questions ex-ante, eliminates the need to scramble for appropriate approaches later</a:t>
            </a:r>
          </a:p>
        </p:txBody>
      </p:sp>
    </p:spTree>
    <p:extLst>
      <p:ext uri="{BB962C8B-B14F-4D97-AF65-F5344CB8AC3E}">
        <p14:creationId xmlns:p14="http://schemas.microsoft.com/office/powerpoint/2010/main" val="16092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evaluations in UNICEF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Perspective: Most UNICEF evaluation are retrospective, ex-post</a:t>
            </a:r>
          </a:p>
          <a:p>
            <a:r>
              <a:rPr lang="en-US" dirty="0" smtClean="0"/>
              <a:t>Increasingly: Evaluations embedded in programme design ex-ante</a:t>
            </a:r>
          </a:p>
          <a:p>
            <a:r>
              <a:rPr lang="en-US" dirty="0" smtClean="0"/>
              <a:t>Especially critical in “impact evaluations”: attribution of results to programme, not pitched at OECD-DAC “impacts”</a:t>
            </a:r>
          </a:p>
          <a:p>
            <a:r>
              <a:rPr lang="en-US" dirty="0" smtClean="0"/>
              <a:t>Setting up programme design with a view to demonstrating attribution</a:t>
            </a:r>
          </a:p>
        </p:txBody>
      </p:sp>
    </p:spTree>
    <p:extLst>
      <p:ext uri="{BB962C8B-B14F-4D97-AF65-F5344CB8AC3E}">
        <p14:creationId xmlns:p14="http://schemas.microsoft.com/office/powerpoint/2010/main" val="14854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Experience of designing impact evaluations for a multi-country programme on “improving adolescents’ lives” funded by the IKEA Foundation, worth some US$16 m</a:t>
            </a:r>
          </a:p>
          <a:p>
            <a:r>
              <a:rPr lang="en-US" dirty="0" smtClean="0"/>
              <a:t>Focus on:</a:t>
            </a:r>
          </a:p>
          <a:p>
            <a:pPr lvl="1"/>
            <a:r>
              <a:rPr lang="en-US" dirty="0" smtClean="0"/>
              <a:t>Reducing child marriage</a:t>
            </a:r>
          </a:p>
          <a:p>
            <a:pPr lvl="1"/>
            <a:r>
              <a:rPr lang="en-US" dirty="0" smtClean="0"/>
              <a:t>Reducing adolescent pregnancies</a:t>
            </a:r>
          </a:p>
          <a:p>
            <a:pPr lvl="1"/>
            <a:r>
              <a:rPr lang="en-US" dirty="0" smtClean="0"/>
              <a:t>Increasing secondary school enrolment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Programme, by definition – like most UNICEF programmes – has an explicit focus on equity and gender equality:</a:t>
            </a:r>
          </a:p>
          <a:p>
            <a:pPr lvl="1"/>
            <a:r>
              <a:rPr lang="en-US" dirty="0" smtClean="0"/>
              <a:t>Child marriage affects predominantly girls</a:t>
            </a:r>
          </a:p>
          <a:p>
            <a:pPr lvl="1"/>
            <a:r>
              <a:rPr lang="en-US" dirty="0" smtClean="0"/>
              <a:t>Is especially prevalent amongst the most economically and socially disadvantaged groups</a:t>
            </a:r>
          </a:p>
          <a:p>
            <a:pPr lvl="1"/>
            <a:r>
              <a:rPr lang="en-US" dirty="0" smtClean="0"/>
              <a:t>Secondary school enrolment much lower amongst girls</a:t>
            </a:r>
          </a:p>
          <a:p>
            <a:pPr lvl="1"/>
            <a:r>
              <a:rPr lang="en-US" dirty="0" smtClean="0"/>
              <a:t>Idea that increasing secondary school enrolment will reduce child marriage and teenage pregnancies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5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evaluation rationale </a:t>
            </a:r>
            <a:r>
              <a:rPr lang="en-US" dirty="0" err="1" smtClean="0"/>
              <a:t>i</a:t>
            </a:r>
            <a:r>
              <a:rPr lang="en-US" dirty="0" smtClean="0"/>
              <a:t>/ii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evidence, internationally, on what works and what doesn’t, in reducing child marriage</a:t>
            </a:r>
          </a:p>
          <a:p>
            <a:r>
              <a:rPr lang="en-US" dirty="0" smtClean="0"/>
              <a:t>Complex issues, social norms</a:t>
            </a:r>
          </a:p>
          <a:p>
            <a:r>
              <a:rPr lang="en-US" dirty="0" smtClean="0"/>
              <a:t>Programme conceived as a pilot or demonstration project – aims to yield lessons that can be used to scale up interventions</a:t>
            </a:r>
          </a:p>
          <a:p>
            <a:r>
              <a:rPr lang="en-US" dirty="0" smtClean="0"/>
              <a:t>Knowledge to be used for policy advocacy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60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evaluation rationale ii/ii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to conduct impact evaluations aimed at demonstrating change that can be attributed to the programmes</a:t>
            </a:r>
          </a:p>
          <a:p>
            <a:r>
              <a:rPr lang="en-US" dirty="0" smtClean="0"/>
              <a:t>Decision to apply experimental and quasi-experimental designs:</a:t>
            </a:r>
          </a:p>
          <a:p>
            <a:pPr lvl="1"/>
            <a:r>
              <a:rPr lang="en-US" dirty="0" smtClean="0"/>
              <a:t>India and Pakistan: RCTs</a:t>
            </a:r>
          </a:p>
          <a:p>
            <a:pPr lvl="1"/>
            <a:r>
              <a:rPr lang="en-US" dirty="0" smtClean="0"/>
              <a:t>Afghanistan: Propensity score matching + 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evaluation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Contracting of evaluation ex-ante, for duration of programme</a:t>
            </a:r>
          </a:p>
          <a:p>
            <a:r>
              <a:rPr lang="en-US" dirty="0" smtClean="0"/>
              <a:t>Primary partner: 3ie – provides oversight, management of  institutions</a:t>
            </a:r>
          </a:p>
          <a:p>
            <a:r>
              <a:rPr lang="en-US" dirty="0" smtClean="0"/>
              <a:t>Evaluation institutions:</a:t>
            </a:r>
          </a:p>
          <a:p>
            <a:pPr lvl="1"/>
            <a:r>
              <a:rPr lang="en-US" dirty="0" smtClean="0"/>
              <a:t>Afghanistan: Johns Hopkins University</a:t>
            </a:r>
          </a:p>
          <a:p>
            <a:pPr lvl="1"/>
            <a:r>
              <a:rPr lang="en-US" dirty="0" smtClean="0"/>
              <a:t>India, Pakistan: University of Mannheim</a:t>
            </a:r>
          </a:p>
          <a:p>
            <a:r>
              <a:rPr lang="en-US" dirty="0" smtClean="0"/>
              <a:t>Average budget US$ 600,000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8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evaluation design </a:t>
            </a:r>
            <a:r>
              <a:rPr lang="en-US" dirty="0" err="1" smtClean="0"/>
              <a:t>i</a:t>
            </a:r>
            <a:r>
              <a:rPr lang="en-US" dirty="0" smtClean="0"/>
              <a:t>/ii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Bringing in evaluators during the programme planning phase – makes for integrated, iterative programme and evaluation design</a:t>
            </a:r>
          </a:p>
          <a:p>
            <a:r>
              <a:rPr lang="en-US" dirty="0" smtClean="0"/>
              <a:t>Intention to identify clearly:</a:t>
            </a:r>
          </a:p>
          <a:p>
            <a:pPr lvl="1"/>
            <a:r>
              <a:rPr lang="en-US" dirty="0" smtClean="0"/>
              <a:t>Theory of change</a:t>
            </a:r>
          </a:p>
          <a:p>
            <a:pPr lvl="1"/>
            <a:r>
              <a:rPr lang="en-US" dirty="0" smtClean="0"/>
              <a:t>What are programme results</a:t>
            </a:r>
          </a:p>
          <a:p>
            <a:pPr lvl="1"/>
            <a:r>
              <a:rPr lang="en-US" dirty="0" smtClean="0"/>
              <a:t>How will they be achieved</a:t>
            </a:r>
          </a:p>
          <a:p>
            <a:pPr lvl="1"/>
            <a:r>
              <a:rPr lang="en-US" dirty="0" smtClean="0"/>
              <a:t>What indicators will be used</a:t>
            </a:r>
          </a:p>
          <a:p>
            <a:pPr lvl="1"/>
            <a:r>
              <a:rPr lang="en-US" dirty="0" smtClean="0"/>
              <a:t>What approaches will allow us to demonstrate attribution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002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2482</TotalTime>
  <Words>698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Impact evaluations of the UNICEF-IKEA Foundation programme on Improving Adolescents Lives in Afghanistan, India and Pakistan:  Integrating an equity and gender equality focus ex-ante in programme and evaluation design</vt:lpstr>
      <vt:lpstr>Key messages</vt:lpstr>
      <vt:lpstr>Impact evaluations in UNICEF</vt:lpstr>
      <vt:lpstr>Programme background</vt:lpstr>
      <vt:lpstr>Programme objectives</vt:lpstr>
      <vt:lpstr>Impact evaluation rationale i/ii</vt:lpstr>
      <vt:lpstr>Impact evaluation rationale ii/ii</vt:lpstr>
      <vt:lpstr>Impact evaluation overview</vt:lpstr>
      <vt:lpstr>Impact evaluation design i/ii</vt:lpstr>
      <vt:lpstr>Impact evaluation design ii/ii</vt:lpstr>
      <vt:lpstr>Challenges</vt:lpstr>
      <vt:lpstr>Opportunities</vt:lpstr>
      <vt:lpstr>Some implications</vt:lpstr>
      <vt:lpstr>Conclusions</vt:lpstr>
      <vt:lpstr>Final thoughts</vt:lpstr>
    </vt:vector>
  </TitlesOfParts>
  <Company>UNICEF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Urs Nagel</dc:creator>
  <cp:lastModifiedBy>Urs Nagel</cp:lastModifiedBy>
  <cp:revision>17</cp:revision>
  <dcterms:created xsi:type="dcterms:W3CDTF">2016-04-22T07:44:46Z</dcterms:created>
  <dcterms:modified xsi:type="dcterms:W3CDTF">2016-04-25T05:30:59Z</dcterms:modified>
</cp:coreProperties>
</file>