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258" r:id="rId3"/>
    <p:sldId id="332" r:id="rId4"/>
    <p:sldId id="322" r:id="rId5"/>
    <p:sldId id="333" r:id="rId6"/>
    <p:sldId id="321" r:id="rId7"/>
    <p:sldId id="281" r:id="rId8"/>
    <p:sldId id="323" r:id="rId9"/>
    <p:sldId id="324" r:id="rId10"/>
    <p:sldId id="325" r:id="rId11"/>
    <p:sldId id="326" r:id="rId12"/>
    <p:sldId id="327" r:id="rId13"/>
    <p:sldId id="328" r:id="rId14"/>
    <p:sldId id="297" r:id="rId15"/>
    <p:sldId id="298" r:id="rId16"/>
    <p:sldId id="330" r:id="rId17"/>
    <p:sldId id="331" r:id="rId18"/>
    <p:sldId id="329" r:id="rId19"/>
    <p:sldId id="335" r:id="rId20"/>
    <p:sldId id="336" r:id="rId21"/>
    <p:sldId id="33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hidden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569" autoAdjust="0"/>
  </p:normalViewPr>
  <p:slideViewPr>
    <p:cSldViewPr>
      <p:cViewPr>
        <p:scale>
          <a:sx n="94" d="100"/>
          <a:sy n="94" d="100"/>
        </p:scale>
        <p:origin x="-1520" y="-176"/>
      </p:cViewPr>
      <p:guideLst>
        <p:guide orient="horz" pos="2160"/>
        <p:guide pos="2880"/>
      </p:guideLst>
    </p:cSldViewPr>
  </p:slideViewPr>
  <p:outlineViewPr>
    <p:cViewPr>
      <p:scale>
        <a:sx n="33" d="100"/>
        <a:sy n="33" d="100"/>
      </p:scale>
      <p:origin x="8" y="27664"/>
    </p:cViewPr>
  </p:outlineViewPr>
  <p:notesTextViewPr>
    <p:cViewPr>
      <p:scale>
        <a:sx n="1" d="1"/>
        <a:sy n="1" d="1"/>
      </p:scale>
      <p:origin x="0" y="0"/>
    </p:cViewPr>
  </p:notesTextViewPr>
  <p:sorterViewPr>
    <p:cViewPr>
      <p:scale>
        <a:sx n="100" d="100"/>
        <a:sy n="100" d="100"/>
      </p:scale>
      <p:origin x="0" y="0"/>
    </p:cViewPr>
  </p:sorterViewPr>
  <p:notesViewPr>
    <p:cSldViewPr>
      <p:cViewPr>
        <p:scale>
          <a:sx n="125" d="100"/>
          <a:sy n="125" d="100"/>
        </p:scale>
        <p:origin x="-2360" y="252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158D57-C340-466C-8E35-762DDE7982FB}" type="datetimeFigureOut">
              <a:rPr lang="en-GB" smtClean="0"/>
              <a:t>24/04/16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C5ACD2-B5D5-424F-B4F5-1B2E6FBDC30A}" type="slidenum">
              <a:rPr lang="en-GB" smtClean="0"/>
              <a:t>‹#›</a:t>
            </a:fld>
            <a:endParaRPr lang="en-GB"/>
          </a:p>
        </p:txBody>
      </p:sp>
    </p:spTree>
    <p:extLst>
      <p:ext uri="{BB962C8B-B14F-4D97-AF65-F5344CB8AC3E}">
        <p14:creationId xmlns:p14="http://schemas.microsoft.com/office/powerpoint/2010/main" val="241155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a:t>
            </a:fld>
            <a:endParaRPr lang="en-GB"/>
          </a:p>
        </p:txBody>
      </p:sp>
    </p:spTree>
    <p:extLst>
      <p:ext uri="{BB962C8B-B14F-4D97-AF65-F5344CB8AC3E}">
        <p14:creationId xmlns:p14="http://schemas.microsoft.com/office/powerpoint/2010/main" val="3664501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10</a:t>
            </a:fld>
            <a:endParaRPr lang="en-GB"/>
          </a:p>
        </p:txBody>
      </p:sp>
    </p:spTree>
    <p:extLst>
      <p:ext uri="{BB962C8B-B14F-4D97-AF65-F5344CB8AC3E}">
        <p14:creationId xmlns:p14="http://schemas.microsoft.com/office/powerpoint/2010/main" val="39767670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11</a:t>
            </a:fld>
            <a:endParaRPr lang="en-GB"/>
          </a:p>
        </p:txBody>
      </p:sp>
    </p:spTree>
    <p:extLst>
      <p:ext uri="{BB962C8B-B14F-4D97-AF65-F5344CB8AC3E}">
        <p14:creationId xmlns:p14="http://schemas.microsoft.com/office/powerpoint/2010/main" val="3976767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12</a:t>
            </a:fld>
            <a:endParaRPr lang="en-GB"/>
          </a:p>
        </p:txBody>
      </p:sp>
    </p:spTree>
    <p:extLst>
      <p:ext uri="{BB962C8B-B14F-4D97-AF65-F5344CB8AC3E}">
        <p14:creationId xmlns:p14="http://schemas.microsoft.com/office/powerpoint/2010/main" val="39767670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13</a:t>
            </a:fld>
            <a:endParaRPr lang="en-GB"/>
          </a:p>
        </p:txBody>
      </p:sp>
    </p:spTree>
    <p:extLst>
      <p:ext uri="{BB962C8B-B14F-4D97-AF65-F5344CB8AC3E}">
        <p14:creationId xmlns:p14="http://schemas.microsoft.com/office/powerpoint/2010/main" val="39767670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C5ACD2-B5D5-424F-B4F5-1B2E6FBDC30A}" type="slidenum">
              <a:rPr lang="en-GB" smtClean="0"/>
              <a:t>14</a:t>
            </a:fld>
            <a:endParaRPr lang="en-GB"/>
          </a:p>
        </p:txBody>
      </p:sp>
    </p:spTree>
    <p:extLst>
      <p:ext uri="{BB962C8B-B14F-4D97-AF65-F5344CB8AC3E}">
        <p14:creationId xmlns:p14="http://schemas.microsoft.com/office/powerpoint/2010/main" val="38662444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20688" y="4283968"/>
            <a:ext cx="5486400" cy="4114800"/>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15</a:t>
            </a:fld>
            <a:endParaRPr lang="en-GB"/>
          </a:p>
        </p:txBody>
      </p:sp>
    </p:spTree>
    <p:extLst>
      <p:ext uri="{BB962C8B-B14F-4D97-AF65-F5344CB8AC3E}">
        <p14:creationId xmlns:p14="http://schemas.microsoft.com/office/powerpoint/2010/main" val="1820307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16</a:t>
            </a:fld>
            <a:endParaRPr lang="en-GB"/>
          </a:p>
        </p:txBody>
      </p:sp>
    </p:spTree>
    <p:extLst>
      <p:ext uri="{BB962C8B-B14F-4D97-AF65-F5344CB8AC3E}">
        <p14:creationId xmlns:p14="http://schemas.microsoft.com/office/powerpoint/2010/main" val="18203071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17</a:t>
            </a:fld>
            <a:endParaRPr lang="en-GB"/>
          </a:p>
        </p:txBody>
      </p:sp>
    </p:spTree>
    <p:extLst>
      <p:ext uri="{BB962C8B-B14F-4D97-AF65-F5344CB8AC3E}">
        <p14:creationId xmlns:p14="http://schemas.microsoft.com/office/powerpoint/2010/main" val="18203071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18</a:t>
            </a:fld>
            <a:endParaRPr lang="en-GB"/>
          </a:p>
        </p:txBody>
      </p:sp>
    </p:spTree>
    <p:extLst>
      <p:ext uri="{BB962C8B-B14F-4D97-AF65-F5344CB8AC3E}">
        <p14:creationId xmlns:p14="http://schemas.microsoft.com/office/powerpoint/2010/main" val="22049001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19</a:t>
            </a:fld>
            <a:endParaRPr lang="en-GB"/>
          </a:p>
        </p:txBody>
      </p:sp>
    </p:spTree>
    <p:extLst>
      <p:ext uri="{BB962C8B-B14F-4D97-AF65-F5344CB8AC3E}">
        <p14:creationId xmlns:p14="http://schemas.microsoft.com/office/powerpoint/2010/main" val="2204900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2</a:t>
            </a:fld>
            <a:endParaRPr lang="en-GB"/>
          </a:p>
        </p:txBody>
      </p:sp>
    </p:spTree>
    <p:extLst>
      <p:ext uri="{BB962C8B-B14F-4D97-AF65-F5344CB8AC3E}">
        <p14:creationId xmlns:p14="http://schemas.microsoft.com/office/powerpoint/2010/main" val="37329097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20</a:t>
            </a:fld>
            <a:endParaRPr lang="en-GB"/>
          </a:p>
        </p:txBody>
      </p:sp>
    </p:spTree>
    <p:extLst>
      <p:ext uri="{BB962C8B-B14F-4D97-AF65-F5344CB8AC3E}">
        <p14:creationId xmlns:p14="http://schemas.microsoft.com/office/powerpoint/2010/main" val="22049001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C5ACD2-B5D5-424F-B4F5-1B2E6FBDC30A}" type="slidenum">
              <a:rPr lang="en-GB" smtClean="0"/>
              <a:t>21</a:t>
            </a:fld>
            <a:endParaRPr lang="en-GB"/>
          </a:p>
        </p:txBody>
      </p:sp>
    </p:spTree>
    <p:extLst>
      <p:ext uri="{BB962C8B-B14F-4D97-AF65-F5344CB8AC3E}">
        <p14:creationId xmlns:p14="http://schemas.microsoft.com/office/powerpoint/2010/main" val="375401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Variable perspectives – but mostly</a:t>
            </a:r>
            <a:r>
              <a:rPr lang="en-US" baseline="0" dirty="0" smtClean="0"/>
              <a:t> single-agency</a:t>
            </a:r>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3</a:t>
            </a:fld>
            <a:endParaRPr lang="en-GB"/>
          </a:p>
        </p:txBody>
      </p:sp>
    </p:spTree>
    <p:extLst>
      <p:ext uri="{BB962C8B-B14F-4D97-AF65-F5344CB8AC3E}">
        <p14:creationId xmlns:p14="http://schemas.microsoft.com/office/powerpoint/2010/main" val="4218482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C5ACD2-B5D5-424F-B4F5-1B2E6FBDC30A}" type="slidenum">
              <a:rPr lang="en-GB" smtClean="0"/>
              <a:t>4</a:t>
            </a:fld>
            <a:endParaRPr lang="en-GB"/>
          </a:p>
        </p:txBody>
      </p:sp>
    </p:spTree>
    <p:extLst>
      <p:ext uri="{BB962C8B-B14F-4D97-AF65-F5344CB8AC3E}">
        <p14:creationId xmlns:p14="http://schemas.microsoft.com/office/powerpoint/2010/main" val="237598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C5ACD2-B5D5-424F-B4F5-1B2E6FBDC30A}" type="slidenum">
              <a:rPr lang="en-GB" smtClean="0"/>
              <a:t>5</a:t>
            </a:fld>
            <a:endParaRPr lang="en-GB"/>
          </a:p>
        </p:txBody>
      </p:sp>
    </p:spTree>
    <p:extLst>
      <p:ext uri="{BB962C8B-B14F-4D97-AF65-F5344CB8AC3E}">
        <p14:creationId xmlns:p14="http://schemas.microsoft.com/office/powerpoint/2010/main" val="1940768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C5ACD2-B5D5-424F-B4F5-1B2E6FBDC30A}" type="slidenum">
              <a:rPr lang="en-GB" smtClean="0"/>
              <a:t>6</a:t>
            </a:fld>
            <a:endParaRPr lang="en-GB"/>
          </a:p>
        </p:txBody>
      </p:sp>
    </p:spTree>
    <p:extLst>
      <p:ext uri="{BB962C8B-B14F-4D97-AF65-F5344CB8AC3E}">
        <p14:creationId xmlns:p14="http://schemas.microsoft.com/office/powerpoint/2010/main" val="1669999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7</a:t>
            </a:fld>
            <a:endParaRPr lang="en-GB"/>
          </a:p>
        </p:txBody>
      </p:sp>
    </p:spTree>
    <p:extLst>
      <p:ext uri="{BB962C8B-B14F-4D97-AF65-F5344CB8AC3E}">
        <p14:creationId xmlns:p14="http://schemas.microsoft.com/office/powerpoint/2010/main" val="3976767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8</a:t>
            </a:fld>
            <a:endParaRPr lang="en-GB"/>
          </a:p>
        </p:txBody>
      </p:sp>
    </p:spTree>
    <p:extLst>
      <p:ext uri="{BB962C8B-B14F-4D97-AF65-F5344CB8AC3E}">
        <p14:creationId xmlns:p14="http://schemas.microsoft.com/office/powerpoint/2010/main" val="3976767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5ACD2-B5D5-424F-B4F5-1B2E6FBDC30A}" type="slidenum">
              <a:rPr lang="en-GB" smtClean="0"/>
              <a:t>9</a:t>
            </a:fld>
            <a:endParaRPr lang="en-GB"/>
          </a:p>
        </p:txBody>
      </p:sp>
    </p:spTree>
    <p:extLst>
      <p:ext uri="{BB962C8B-B14F-4D97-AF65-F5344CB8AC3E}">
        <p14:creationId xmlns:p14="http://schemas.microsoft.com/office/powerpoint/2010/main" val="3976767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81B74F3A-9CDF-4549-ADA8-47B93EA4F847}" type="datetimeFigureOut">
              <a:rPr lang="en-GB" smtClean="0"/>
              <a:t>24/04/16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B49581-60D8-4075-809A-DC052D6B3674}" type="slidenum">
              <a:rPr lang="en-GB" smtClean="0"/>
              <a:t>‹#›</a:t>
            </a:fld>
            <a:endParaRPr lang="en-GB"/>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B74F3A-9CDF-4549-ADA8-47B93EA4F847}" type="datetimeFigureOut">
              <a:rPr lang="en-GB" smtClean="0"/>
              <a:t>24/04/16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B49581-60D8-4075-809A-DC052D6B3674}"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B74F3A-9CDF-4549-ADA8-47B93EA4F847}" type="datetimeFigureOut">
              <a:rPr lang="en-GB" smtClean="0"/>
              <a:t>24/04/16</a:t>
            </a:fld>
            <a:endParaRPr lang="en-GB"/>
          </a:p>
        </p:txBody>
      </p:sp>
      <p:sp>
        <p:nvSpPr>
          <p:cNvPr id="5" name="Footer Placeholder 4"/>
          <p:cNvSpPr>
            <a:spLocks noGrp="1"/>
          </p:cNvSpPr>
          <p:nvPr>
            <p:ph type="ftr" sz="quarter" idx="11"/>
          </p:nvPr>
        </p:nvSpPr>
        <p:spPr>
          <a:xfrm>
            <a:off x="2640597" y="6377459"/>
            <a:ext cx="3836404" cy="365125"/>
          </a:xfrm>
        </p:spPr>
        <p:txBody>
          <a:bodyPr/>
          <a:lstStyle/>
          <a:p>
            <a:endParaRPr lang="en-GB"/>
          </a:p>
        </p:txBody>
      </p:sp>
      <p:sp>
        <p:nvSpPr>
          <p:cNvPr id="6" name="Slide Number Placeholder 5"/>
          <p:cNvSpPr>
            <a:spLocks noGrp="1"/>
          </p:cNvSpPr>
          <p:nvPr>
            <p:ph type="sldNum" sz="quarter" idx="12"/>
          </p:nvPr>
        </p:nvSpPr>
        <p:spPr/>
        <p:txBody>
          <a:bodyPr/>
          <a:lstStyle/>
          <a:p>
            <a:fld id="{2DB49581-60D8-4075-809A-DC052D6B367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B74F3A-9CDF-4549-ADA8-47B93EA4F847}" type="datetimeFigureOut">
              <a:rPr lang="en-GB" smtClean="0"/>
              <a:t>24/04/16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B49581-60D8-4075-809A-DC052D6B3674}"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1B74F3A-9CDF-4549-ADA8-47B93EA4F847}" type="datetimeFigureOut">
              <a:rPr lang="en-GB" smtClean="0"/>
              <a:t>24/04/16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B49581-60D8-4075-809A-DC052D6B3674}"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B74F3A-9CDF-4549-ADA8-47B93EA4F847}" type="datetimeFigureOut">
              <a:rPr lang="en-GB" smtClean="0"/>
              <a:t>24/04/16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B49581-60D8-4075-809A-DC052D6B3674}"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1B74F3A-9CDF-4549-ADA8-47B93EA4F847}" type="datetimeFigureOut">
              <a:rPr lang="en-GB" smtClean="0"/>
              <a:t>24/04/16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DB49581-60D8-4075-809A-DC052D6B3674}"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B74F3A-9CDF-4549-ADA8-47B93EA4F847}" type="datetimeFigureOut">
              <a:rPr lang="en-GB" smtClean="0"/>
              <a:t>24/04/16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DB49581-60D8-4075-809A-DC052D6B367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74F3A-9CDF-4549-ADA8-47B93EA4F847}" type="datetimeFigureOut">
              <a:rPr lang="en-GB" smtClean="0"/>
              <a:t>24/04/16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DB49581-60D8-4075-809A-DC052D6B367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1B74F3A-9CDF-4549-ADA8-47B93EA4F847}" type="datetimeFigureOut">
              <a:rPr lang="en-GB" smtClean="0"/>
              <a:t>24/04/16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B49581-60D8-4075-809A-DC052D6B3674}" type="slidenum">
              <a:rPr lang="en-GB" smtClean="0"/>
              <a:t>‹#›</a:t>
            </a:fld>
            <a:endParaRPr lang="en-GB"/>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1B74F3A-9CDF-4549-ADA8-47B93EA4F847}" type="datetimeFigureOut">
              <a:rPr lang="en-GB" smtClean="0"/>
              <a:t>24/04/16</a:t>
            </a:fld>
            <a:endParaRPr lang="en-GB"/>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GB"/>
          </a:p>
        </p:txBody>
      </p:sp>
      <p:sp>
        <p:nvSpPr>
          <p:cNvPr id="7" name="Slide Number Placeholder 6"/>
          <p:cNvSpPr>
            <a:spLocks noGrp="1"/>
          </p:cNvSpPr>
          <p:nvPr>
            <p:ph type="sldNum" sz="quarter" idx="12"/>
          </p:nvPr>
        </p:nvSpPr>
        <p:spPr>
          <a:xfrm>
            <a:off x="8339328" y="1170432"/>
            <a:ext cx="733864" cy="201168"/>
          </a:xfrm>
        </p:spPr>
        <p:txBody>
          <a:bodyPr/>
          <a:lstStyle/>
          <a:p>
            <a:fld id="{2DB49581-60D8-4075-809A-DC052D6B3674}"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1B74F3A-9CDF-4549-ADA8-47B93EA4F847}" type="datetimeFigureOut">
              <a:rPr lang="en-GB" smtClean="0"/>
              <a:t>24/04/16</a:t>
            </a:fld>
            <a:endParaRPr lang="en-GB"/>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GB"/>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2DB49581-60D8-4075-809A-DC052D6B3674}"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484784"/>
            <a:ext cx="7848872" cy="2880320"/>
          </a:xfrm>
        </p:spPr>
        <p:txBody>
          <a:bodyPr>
            <a:normAutofit fontScale="90000"/>
          </a:bodyPr>
          <a:lstStyle/>
          <a:p>
            <a:pPr algn="ctr"/>
            <a:r>
              <a:rPr lang="en-GB" sz="3200" dirty="0"/>
              <a:t/>
            </a:r>
            <a:br>
              <a:rPr lang="en-GB" sz="3200" dirty="0"/>
            </a:br>
            <a:r>
              <a:rPr lang="en-GB" sz="3200" dirty="0" smtClean="0">
                <a:solidFill>
                  <a:srgbClr val="FF0000"/>
                </a:solidFill>
              </a:rPr>
              <a:t>Syria CALL </a:t>
            </a:r>
            <a:br>
              <a:rPr lang="en-GB" sz="3200" dirty="0" smtClean="0">
                <a:solidFill>
                  <a:srgbClr val="FF0000"/>
                </a:solidFill>
              </a:rPr>
            </a:br>
            <a:r>
              <a:rPr lang="en-GB" sz="3200" dirty="0" smtClean="0">
                <a:solidFill>
                  <a:srgbClr val="FF0000"/>
                </a:solidFill>
              </a:rPr>
              <a:t>Evaluation Synthesis and Gap Analysis</a:t>
            </a:r>
            <a:br>
              <a:rPr lang="en-GB" sz="3200" dirty="0" smtClean="0">
                <a:solidFill>
                  <a:srgbClr val="FF0000"/>
                </a:solidFill>
              </a:rPr>
            </a:br>
            <a:r>
              <a:rPr lang="en-GB" sz="3200" dirty="0" smtClean="0">
                <a:solidFill>
                  <a:srgbClr val="FF0000"/>
                </a:solidFill>
              </a:rPr>
              <a:t>(ESGA)</a:t>
            </a:r>
            <a:br>
              <a:rPr lang="en-GB" sz="3200" dirty="0" smtClean="0">
                <a:solidFill>
                  <a:srgbClr val="FF0000"/>
                </a:solidFill>
              </a:rPr>
            </a:br>
            <a:r>
              <a:rPr lang="en-GB" sz="3200" dirty="0" smtClean="0">
                <a:solidFill>
                  <a:srgbClr val="FF0000"/>
                </a:solidFill>
              </a:rPr>
              <a:t/>
            </a:r>
            <a:br>
              <a:rPr lang="en-GB" sz="3200" dirty="0" smtClean="0">
                <a:solidFill>
                  <a:srgbClr val="FF0000"/>
                </a:solidFill>
              </a:rPr>
            </a:br>
            <a:r>
              <a:rPr lang="en-GB" sz="3600" dirty="0" smtClean="0"/>
              <a:t>Findings and Conclusions</a:t>
            </a:r>
            <a:endParaRPr lang="en-GB" sz="3600" b="1" dirty="0"/>
          </a:p>
        </p:txBody>
      </p:sp>
      <p:sp>
        <p:nvSpPr>
          <p:cNvPr id="3" name="Subtitle 2"/>
          <p:cNvSpPr>
            <a:spLocks noGrp="1"/>
          </p:cNvSpPr>
          <p:nvPr>
            <p:ph type="subTitle" idx="1"/>
          </p:nvPr>
        </p:nvSpPr>
        <p:spPr>
          <a:xfrm>
            <a:off x="395536" y="5445224"/>
            <a:ext cx="8365232" cy="1139576"/>
          </a:xfrm>
        </p:spPr>
        <p:txBody>
          <a:bodyPr>
            <a:normAutofit/>
          </a:bodyPr>
          <a:lstStyle/>
          <a:p>
            <a:pPr algn="just"/>
            <a:r>
              <a:rPr lang="en-GB" sz="1700" dirty="0" smtClean="0"/>
              <a:t>UNEG EPE panel </a:t>
            </a:r>
            <a:r>
              <a:rPr lang="en-GB" sz="1700" dirty="0" smtClean="0"/>
              <a:t>discussion, </a:t>
            </a:r>
            <a:r>
              <a:rPr lang="en-GB" sz="1700" dirty="0" smtClean="0"/>
              <a:t>WIPO</a:t>
            </a:r>
            <a:r>
              <a:rPr lang="en-GB" sz="1700" dirty="0" smtClean="0"/>
              <a:t> Geneva– </a:t>
            </a:r>
            <a:r>
              <a:rPr lang="en-GB" sz="1700" dirty="0" smtClean="0"/>
              <a:t>25</a:t>
            </a:r>
            <a:r>
              <a:rPr lang="en-GB" sz="1700" baseline="30000" dirty="0" smtClean="0"/>
              <a:t>th</a:t>
            </a:r>
            <a:r>
              <a:rPr lang="en-GB" sz="1700" dirty="0" smtClean="0"/>
              <a:t> </a:t>
            </a:r>
            <a:r>
              <a:rPr lang="en-GB" sz="1700" dirty="0" smtClean="0"/>
              <a:t>April 2016</a:t>
            </a:r>
          </a:p>
          <a:p>
            <a:pPr algn="just"/>
            <a:endParaRPr lang="en-GB" sz="1700" dirty="0"/>
          </a:p>
          <a:p>
            <a:pPr algn="just"/>
            <a:r>
              <a:rPr lang="en-GB" sz="1700" dirty="0" smtClean="0"/>
              <a:t>James Darcy</a:t>
            </a:r>
          </a:p>
          <a:p>
            <a:pPr algn="just"/>
            <a:endParaRPr lang="en-GB" dirty="0" smtClean="0"/>
          </a:p>
        </p:txBody>
      </p:sp>
    </p:spTree>
    <p:extLst>
      <p:ext uri="{BB962C8B-B14F-4D97-AF65-F5344CB8AC3E}">
        <p14:creationId xmlns:p14="http://schemas.microsoft.com/office/powerpoint/2010/main" val="25531260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424936" cy="1041304"/>
          </a:xfrm>
        </p:spPr>
        <p:txBody>
          <a:bodyPr>
            <a:normAutofit fontScale="90000"/>
          </a:bodyPr>
          <a:lstStyle/>
          <a:p>
            <a:r>
              <a:rPr lang="en-US" sz="3600" dirty="0" smtClean="0"/>
              <a:t>4: </a:t>
            </a:r>
            <a:r>
              <a:rPr lang="en-GB" sz="3600" dirty="0" smtClean="0"/>
              <a:t>Protection</a:t>
            </a:r>
            <a:r>
              <a:rPr lang="en-GB" sz="3600" dirty="0"/>
              <a:t>, </a:t>
            </a:r>
            <a:r>
              <a:rPr lang="en-GB" sz="3600" dirty="0" smtClean="0"/>
              <a:t>vulnerability, advocacy &amp; humanitarian principles</a:t>
            </a:r>
            <a:r>
              <a:rPr lang="en-GB" sz="3600" dirty="0"/>
              <a:t/>
            </a:r>
            <a:br>
              <a:rPr lang="en-GB" sz="3600" dirty="0"/>
            </a:br>
            <a:endParaRPr lang="en-US" sz="3600" dirty="0"/>
          </a:p>
        </p:txBody>
      </p:sp>
      <p:sp>
        <p:nvSpPr>
          <p:cNvPr id="3" name="Content Placeholder 2"/>
          <p:cNvSpPr>
            <a:spLocks noGrp="1"/>
          </p:cNvSpPr>
          <p:nvPr>
            <p:ph idx="1"/>
          </p:nvPr>
        </p:nvSpPr>
        <p:spPr>
          <a:xfrm>
            <a:off x="395536" y="1268760"/>
            <a:ext cx="8424936" cy="5400600"/>
          </a:xfrm>
        </p:spPr>
        <p:txBody>
          <a:bodyPr>
            <a:normAutofit lnSpcReduction="10000"/>
          </a:bodyPr>
          <a:lstStyle/>
          <a:p>
            <a:endParaRPr lang="en-US" sz="2400" dirty="0"/>
          </a:p>
          <a:p>
            <a:pPr>
              <a:spcAft>
                <a:spcPts val="600"/>
              </a:spcAft>
              <a:buFont typeface="Wingdings" charset="2"/>
              <a:buChar char="Ø"/>
            </a:pPr>
            <a:r>
              <a:rPr lang="en-US" sz="2400" dirty="0" smtClean="0"/>
              <a:t>Despite the SG’s HRs Up Front initiative, UN protection efforts in Syria not well joined up</a:t>
            </a:r>
          </a:p>
          <a:p>
            <a:pPr>
              <a:spcAft>
                <a:spcPts val="600"/>
              </a:spcAft>
              <a:buFont typeface="Wingdings" charset="2"/>
              <a:buChar char="Ø"/>
            </a:pPr>
            <a:r>
              <a:rPr lang="en-US" sz="2400" dirty="0" smtClean="0"/>
              <a:t>Too much by way of ‘normative statements’, too little by way of ‘actionable commitments’</a:t>
            </a:r>
          </a:p>
          <a:p>
            <a:pPr>
              <a:spcAft>
                <a:spcPts val="600"/>
              </a:spcAft>
              <a:buFont typeface="Wingdings" charset="2"/>
              <a:buChar char="Ø"/>
            </a:pPr>
            <a:r>
              <a:rPr lang="en-US" sz="2400" dirty="0" smtClean="0"/>
              <a:t>Limited incentive for HC/HCT to take bold decisions?</a:t>
            </a:r>
          </a:p>
          <a:p>
            <a:pPr>
              <a:spcAft>
                <a:spcPts val="600"/>
              </a:spcAft>
              <a:buFont typeface="Wingdings" charset="2"/>
              <a:buChar char="Ø"/>
            </a:pPr>
            <a:r>
              <a:rPr lang="en-US" sz="2400" dirty="0" smtClean="0"/>
              <a:t>Refugee protection relatively successful, given lack of strong international legal frameworks</a:t>
            </a:r>
          </a:p>
          <a:p>
            <a:pPr>
              <a:spcAft>
                <a:spcPts val="600"/>
              </a:spcAft>
              <a:buFont typeface="Wingdings" charset="2"/>
              <a:buChar char="Ø"/>
            </a:pPr>
            <a:r>
              <a:rPr lang="en-US" sz="2400" dirty="0" smtClean="0"/>
              <a:t>Weak analysis of advocacy (strategy, coherence, effectiveness)</a:t>
            </a:r>
          </a:p>
          <a:p>
            <a:pPr>
              <a:spcAft>
                <a:spcPts val="600"/>
              </a:spcAft>
              <a:buFont typeface="Wingdings" charset="2"/>
              <a:buChar char="Ø"/>
            </a:pPr>
            <a:r>
              <a:rPr lang="en-US" sz="2400" dirty="0" smtClean="0"/>
              <a:t>Weak evaluation against humanitarian principles, though questions about independence raised by some in regard to relationship of UN agencies with governments</a:t>
            </a:r>
            <a:r>
              <a:rPr lang="en-US" sz="2400" dirty="0" smtClean="0"/>
              <a:t>.</a:t>
            </a:r>
          </a:p>
          <a:p>
            <a:pPr marL="118872" indent="0">
              <a:spcAft>
                <a:spcPts val="600"/>
              </a:spcAft>
              <a:buNone/>
            </a:pPr>
            <a:r>
              <a:rPr lang="en-US" sz="2400" b="1" dirty="0" smtClean="0"/>
              <a:t>Evaluation question</a:t>
            </a:r>
            <a:r>
              <a:rPr lang="en-US" sz="2400" dirty="0" smtClean="0"/>
              <a:t>: </a:t>
            </a:r>
            <a:r>
              <a:rPr lang="en-US" sz="2400" i="1" dirty="0" smtClean="0"/>
              <a:t>How should </a:t>
            </a:r>
            <a:r>
              <a:rPr lang="en-US" sz="2400" dirty="0" smtClean="0"/>
              <a:t>protection</a:t>
            </a:r>
            <a:r>
              <a:rPr lang="en-US" sz="2400" i="1" dirty="0" smtClean="0"/>
              <a:t> and </a:t>
            </a:r>
            <a:r>
              <a:rPr lang="en-US" sz="2400" dirty="0" smtClean="0"/>
              <a:t>advocacy</a:t>
            </a:r>
            <a:r>
              <a:rPr lang="en-US" sz="2400" i="1" dirty="0" smtClean="0"/>
              <a:t> responses be evaluated in a context like this? And </a:t>
            </a:r>
            <a:r>
              <a:rPr lang="en-US" sz="2400" dirty="0" smtClean="0"/>
              <a:t>principles</a:t>
            </a:r>
            <a:r>
              <a:rPr lang="en-US" sz="2400" i="1" dirty="0" smtClean="0"/>
              <a:t>?</a:t>
            </a:r>
            <a:endParaRPr lang="en-US" sz="2400" i="1" dirty="0" smtClean="0"/>
          </a:p>
          <a:p>
            <a:endParaRPr lang="en-US" sz="2600" dirty="0"/>
          </a:p>
          <a:p>
            <a:endParaRPr lang="en-US" sz="2400" dirty="0"/>
          </a:p>
        </p:txBody>
      </p:sp>
    </p:spTree>
    <p:extLst>
      <p:ext uri="{BB962C8B-B14F-4D97-AF65-F5344CB8AC3E}">
        <p14:creationId xmlns:p14="http://schemas.microsoft.com/office/powerpoint/2010/main" val="2810569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5: </a:t>
            </a:r>
            <a:r>
              <a:rPr lang="en-GB" sz="3200" dirty="0"/>
              <a:t>Targeting, accountability </a:t>
            </a:r>
            <a:r>
              <a:rPr lang="en-GB" sz="3200" dirty="0" smtClean="0"/>
              <a:t>&amp; community </a:t>
            </a:r>
            <a:r>
              <a:rPr lang="en-GB" sz="3200" dirty="0"/>
              <a:t>engagement </a:t>
            </a:r>
            <a:endParaRPr lang="en-US" sz="3200" dirty="0"/>
          </a:p>
        </p:txBody>
      </p:sp>
      <p:sp>
        <p:nvSpPr>
          <p:cNvPr id="3" name="Content Placeholder 2"/>
          <p:cNvSpPr>
            <a:spLocks noGrp="1"/>
          </p:cNvSpPr>
          <p:nvPr>
            <p:ph idx="1"/>
          </p:nvPr>
        </p:nvSpPr>
        <p:spPr>
          <a:xfrm>
            <a:off x="467544" y="1628800"/>
            <a:ext cx="8352928" cy="4625609"/>
          </a:xfrm>
        </p:spPr>
        <p:txBody>
          <a:bodyPr>
            <a:normAutofit/>
          </a:bodyPr>
          <a:lstStyle/>
          <a:p>
            <a:endParaRPr lang="en-US" sz="2400" dirty="0"/>
          </a:p>
          <a:p>
            <a:pPr>
              <a:spcAft>
                <a:spcPts val="600"/>
              </a:spcAft>
              <a:buFont typeface="Wingdings" charset="2"/>
              <a:buChar char="Ø"/>
            </a:pPr>
            <a:r>
              <a:rPr lang="en-US" sz="2400" dirty="0"/>
              <a:t>L</a:t>
            </a:r>
            <a:r>
              <a:rPr lang="en-US" sz="2400" dirty="0" smtClean="0"/>
              <a:t>imitations  of accountability in </a:t>
            </a:r>
            <a:r>
              <a:rPr lang="en-US" sz="2400" dirty="0"/>
              <a:t>Syria acknowledged but scope for more to be done</a:t>
            </a:r>
          </a:p>
          <a:p>
            <a:pPr>
              <a:spcAft>
                <a:spcPts val="600"/>
              </a:spcAft>
              <a:buFont typeface="Wingdings" charset="2"/>
              <a:buChar char="Ø"/>
            </a:pPr>
            <a:r>
              <a:rPr lang="en-US" sz="2400" dirty="0" smtClean="0"/>
              <a:t>Lessons from limited initial community engagement  in </a:t>
            </a:r>
            <a:r>
              <a:rPr lang="en-US" sz="2400" dirty="0" err="1" smtClean="0"/>
              <a:t>Zaatari</a:t>
            </a:r>
            <a:r>
              <a:rPr lang="en-US" sz="2400" dirty="0" smtClean="0"/>
              <a:t> camp – and subsequent social mobilisation</a:t>
            </a:r>
          </a:p>
          <a:p>
            <a:pPr>
              <a:spcAft>
                <a:spcPts val="600"/>
              </a:spcAft>
              <a:buFont typeface="Wingdings" charset="2"/>
              <a:buChar char="Ø"/>
            </a:pPr>
            <a:r>
              <a:rPr lang="en-US" sz="2400" dirty="0" smtClean="0"/>
              <a:t>Work on social cohesion needs to be better joined up</a:t>
            </a:r>
          </a:p>
          <a:p>
            <a:pPr>
              <a:spcAft>
                <a:spcPts val="600"/>
              </a:spcAft>
              <a:buFont typeface="Wingdings" charset="2"/>
              <a:buChar char="Ø"/>
            </a:pPr>
            <a:r>
              <a:rPr lang="en-US" sz="2400" dirty="0" smtClean="0"/>
              <a:t>Major challenges to working effectively with refugees in host communities (and little reliable data)</a:t>
            </a:r>
          </a:p>
          <a:p>
            <a:pPr>
              <a:spcAft>
                <a:spcPts val="600"/>
              </a:spcAft>
              <a:buFont typeface="Wingdings" charset="2"/>
              <a:buChar char="Ø"/>
            </a:pPr>
            <a:r>
              <a:rPr lang="en-US" sz="2400" dirty="0"/>
              <a:t>Questions about shared or segregated services for refugees and host </a:t>
            </a:r>
            <a:r>
              <a:rPr lang="en-US" sz="2400" dirty="0" smtClean="0"/>
              <a:t>communities</a:t>
            </a:r>
          </a:p>
          <a:p>
            <a:pPr marL="118872" indent="0">
              <a:spcAft>
                <a:spcPts val="600"/>
              </a:spcAft>
              <a:buNone/>
            </a:pPr>
            <a:r>
              <a:rPr lang="en-US" sz="2400" b="1" dirty="0" smtClean="0"/>
              <a:t>Evaluation question</a:t>
            </a:r>
            <a:r>
              <a:rPr lang="en-US" sz="2400" dirty="0" smtClean="0"/>
              <a:t>: </a:t>
            </a:r>
            <a:r>
              <a:rPr lang="en-US" sz="2400" i="1" dirty="0" smtClean="0"/>
              <a:t>how should accountability be evaluated?</a:t>
            </a:r>
            <a:endParaRPr lang="en-US" sz="2400" i="1" dirty="0"/>
          </a:p>
          <a:p>
            <a:endParaRPr lang="en-US" sz="2600" dirty="0" smtClean="0"/>
          </a:p>
          <a:p>
            <a:endParaRPr lang="en-US" sz="2600" dirty="0" smtClean="0"/>
          </a:p>
          <a:p>
            <a:endParaRPr lang="en-US" sz="2600" dirty="0" smtClean="0"/>
          </a:p>
          <a:p>
            <a:endParaRPr lang="en-US" sz="2600" dirty="0"/>
          </a:p>
          <a:p>
            <a:endParaRPr lang="en-US" sz="2400" dirty="0"/>
          </a:p>
        </p:txBody>
      </p:sp>
    </p:spTree>
    <p:extLst>
      <p:ext uri="{BB962C8B-B14F-4D97-AF65-F5344CB8AC3E}">
        <p14:creationId xmlns:p14="http://schemas.microsoft.com/office/powerpoint/2010/main" val="2115929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168" y="332656"/>
            <a:ext cx="8784976" cy="1252728"/>
          </a:xfrm>
        </p:spPr>
        <p:txBody>
          <a:bodyPr>
            <a:normAutofit fontScale="90000"/>
          </a:bodyPr>
          <a:lstStyle/>
          <a:p>
            <a:r>
              <a:rPr lang="en-US" sz="3600" dirty="0" smtClean="0"/>
              <a:t>6: </a:t>
            </a:r>
            <a:r>
              <a:rPr lang="en-GB" sz="3600" dirty="0"/>
              <a:t>Staffing, partnerships </a:t>
            </a:r>
            <a:r>
              <a:rPr lang="en-GB" sz="3600" dirty="0" smtClean="0"/>
              <a:t>&amp; operational </a:t>
            </a:r>
            <a:r>
              <a:rPr lang="en-GB" sz="3600" dirty="0"/>
              <a:t>efficiency</a:t>
            </a:r>
            <a:br>
              <a:rPr lang="en-GB" sz="3600" dirty="0"/>
            </a:br>
            <a:endParaRPr lang="en-US" sz="3600" dirty="0"/>
          </a:p>
        </p:txBody>
      </p:sp>
      <p:sp>
        <p:nvSpPr>
          <p:cNvPr id="3" name="Content Placeholder 2"/>
          <p:cNvSpPr>
            <a:spLocks noGrp="1"/>
          </p:cNvSpPr>
          <p:nvPr>
            <p:ph idx="1"/>
          </p:nvPr>
        </p:nvSpPr>
        <p:spPr>
          <a:xfrm>
            <a:off x="467544" y="1628800"/>
            <a:ext cx="8229600" cy="4968552"/>
          </a:xfrm>
        </p:spPr>
        <p:txBody>
          <a:bodyPr>
            <a:normAutofit lnSpcReduction="10000"/>
          </a:bodyPr>
          <a:lstStyle/>
          <a:p>
            <a:pPr>
              <a:spcAft>
                <a:spcPts val="600"/>
              </a:spcAft>
              <a:buFont typeface="Wingdings" charset="2"/>
              <a:buChar char="Ø"/>
            </a:pPr>
            <a:r>
              <a:rPr lang="en-US" sz="2400" dirty="0" smtClean="0"/>
              <a:t>Many </a:t>
            </a:r>
            <a:r>
              <a:rPr lang="en-US" sz="2400" dirty="0" smtClean="0"/>
              <a:t>report staffing problems associated with organisational overstretch: short term deployments, high turnover, multiple surge deployments (UN). </a:t>
            </a:r>
          </a:p>
          <a:p>
            <a:pPr marL="118872" indent="0">
              <a:spcAft>
                <a:spcPts val="600"/>
              </a:spcAft>
              <a:buNone/>
            </a:pPr>
            <a:r>
              <a:rPr lang="en-US" sz="2400" dirty="0" smtClean="0"/>
              <a:t>	=&gt; discontinuity, inefficiency</a:t>
            </a:r>
            <a:endParaRPr lang="en-US" sz="2400" dirty="0"/>
          </a:p>
          <a:p>
            <a:pPr>
              <a:spcAft>
                <a:spcPts val="600"/>
              </a:spcAft>
              <a:buFont typeface="Wingdings" charset="2"/>
              <a:buChar char="Ø"/>
            </a:pPr>
            <a:r>
              <a:rPr lang="en-US" sz="2400" dirty="0" smtClean="0"/>
              <a:t>Lessons from regional management structures &amp; processes</a:t>
            </a:r>
          </a:p>
          <a:p>
            <a:pPr>
              <a:spcAft>
                <a:spcPts val="600"/>
              </a:spcAft>
              <a:buFont typeface="Wingdings" charset="2"/>
              <a:buChar char="Ø"/>
            </a:pPr>
            <a:r>
              <a:rPr lang="en-US" sz="2400" dirty="0" smtClean="0"/>
              <a:t>Inflexibility in budget-based financial management?</a:t>
            </a:r>
          </a:p>
          <a:p>
            <a:pPr>
              <a:spcAft>
                <a:spcPts val="600"/>
              </a:spcAft>
              <a:buFont typeface="Wingdings" charset="2"/>
              <a:buChar char="Ø"/>
            </a:pPr>
            <a:r>
              <a:rPr lang="en-US" sz="2400" dirty="0" smtClean="0"/>
              <a:t>Efficiency proved hard to evaluate given available data and lack of clear comparators</a:t>
            </a:r>
          </a:p>
          <a:p>
            <a:pPr>
              <a:spcAft>
                <a:spcPts val="600"/>
              </a:spcAft>
              <a:buFont typeface="Wingdings" charset="2"/>
              <a:buChar char="Ø"/>
            </a:pPr>
            <a:r>
              <a:rPr lang="en-US" sz="2400" dirty="0" smtClean="0"/>
              <a:t>Partnerships very little analysed in terms of their effectiveness or appropriateness</a:t>
            </a:r>
          </a:p>
          <a:p>
            <a:pPr marL="118872" indent="0">
              <a:spcAft>
                <a:spcPts val="600"/>
              </a:spcAft>
              <a:buNone/>
            </a:pPr>
            <a:r>
              <a:rPr lang="en-US" sz="2400" b="1" dirty="0" smtClean="0"/>
              <a:t>Evaluation question: </a:t>
            </a:r>
            <a:r>
              <a:rPr lang="en-US" sz="2400" i="1" dirty="0" smtClean="0"/>
              <a:t>why is </a:t>
            </a:r>
            <a:r>
              <a:rPr lang="en-US" sz="2400" dirty="0" smtClean="0"/>
              <a:t>efficiency</a:t>
            </a:r>
            <a:r>
              <a:rPr lang="en-US" sz="2400" i="1" dirty="0" smtClean="0"/>
              <a:t> so weakly evaluated? </a:t>
            </a:r>
            <a:r>
              <a:rPr lang="en-US" sz="2400" i="1" dirty="0"/>
              <a:t>W</a:t>
            </a:r>
            <a:r>
              <a:rPr lang="en-US" sz="2400" i="1" dirty="0" smtClean="0"/>
              <a:t>hat about the </a:t>
            </a:r>
            <a:r>
              <a:rPr lang="en-US" sz="2400" i="1" dirty="0"/>
              <a:t>e</a:t>
            </a:r>
            <a:r>
              <a:rPr lang="en-US" sz="2400" i="1" dirty="0" smtClean="0"/>
              <a:t>valuation of partnerships/ deliver chains? How do </a:t>
            </a:r>
            <a:r>
              <a:rPr lang="en-US" sz="2400" dirty="0" smtClean="0"/>
              <a:t>transaction costs </a:t>
            </a:r>
            <a:r>
              <a:rPr lang="en-US" sz="2400" i="1" dirty="0" smtClean="0"/>
              <a:t>feature in cost-benefit analysis?</a:t>
            </a:r>
            <a:endParaRPr lang="en-US" sz="2400" i="1" dirty="0" smtClean="0"/>
          </a:p>
          <a:p>
            <a:pPr>
              <a:spcAft>
                <a:spcPts val="600"/>
              </a:spcAft>
            </a:pPr>
            <a:endParaRPr lang="en-US" sz="2400" dirty="0"/>
          </a:p>
        </p:txBody>
      </p:sp>
    </p:spTree>
    <p:extLst>
      <p:ext uri="{BB962C8B-B14F-4D97-AF65-F5344CB8AC3E}">
        <p14:creationId xmlns:p14="http://schemas.microsoft.com/office/powerpoint/2010/main" val="3446191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252728"/>
          </a:xfrm>
        </p:spPr>
        <p:txBody>
          <a:bodyPr>
            <a:normAutofit/>
          </a:bodyPr>
          <a:lstStyle/>
          <a:p>
            <a:r>
              <a:rPr lang="en-US" sz="3200" dirty="0" smtClean="0"/>
              <a:t>7: </a:t>
            </a:r>
            <a:r>
              <a:rPr lang="en-GB" sz="3200" dirty="0" smtClean="0"/>
              <a:t>Assessment</a:t>
            </a:r>
            <a:r>
              <a:rPr lang="en-GB" sz="3200" dirty="0"/>
              <a:t>, monitoring </a:t>
            </a:r>
            <a:r>
              <a:rPr lang="en-GB" sz="3200" dirty="0" smtClean="0"/>
              <a:t>&amp; evaluation</a:t>
            </a:r>
            <a:endParaRPr lang="en-US" sz="3200" dirty="0"/>
          </a:p>
        </p:txBody>
      </p:sp>
      <p:sp>
        <p:nvSpPr>
          <p:cNvPr id="3" name="Content Placeholder 2"/>
          <p:cNvSpPr>
            <a:spLocks noGrp="1"/>
          </p:cNvSpPr>
          <p:nvPr>
            <p:ph idx="1"/>
          </p:nvPr>
        </p:nvSpPr>
        <p:spPr>
          <a:xfrm>
            <a:off x="395536" y="1844824"/>
            <a:ext cx="8424936" cy="4625609"/>
          </a:xfrm>
        </p:spPr>
        <p:txBody>
          <a:bodyPr>
            <a:normAutofit lnSpcReduction="10000"/>
          </a:bodyPr>
          <a:lstStyle/>
          <a:p>
            <a:pPr>
              <a:buFont typeface="Wingdings" charset="2"/>
              <a:buChar char="Ø"/>
            </a:pPr>
            <a:r>
              <a:rPr lang="en-US" sz="2400" dirty="0" smtClean="0"/>
              <a:t>Weakness </a:t>
            </a:r>
            <a:r>
              <a:rPr lang="en-US" sz="2400" dirty="0" smtClean="0"/>
              <a:t>of assessment inside Syria</a:t>
            </a:r>
            <a:r>
              <a:rPr lang="en-GB" sz="2400" dirty="0" smtClean="0"/>
              <a:t>. Largely down to access and security constraints, but not entirely.</a:t>
            </a:r>
          </a:p>
          <a:p>
            <a:pPr>
              <a:buFont typeface="Wingdings" charset="2"/>
              <a:buChar char="Ø"/>
            </a:pPr>
            <a:r>
              <a:rPr lang="en-GB" sz="2400" dirty="0" smtClean="0"/>
              <a:t>Learning from the J-RANS, SINA, MSNA, HNO processes</a:t>
            </a:r>
          </a:p>
          <a:p>
            <a:pPr>
              <a:buFont typeface="Wingdings" charset="2"/>
              <a:buChar char="Ø"/>
            </a:pPr>
            <a:r>
              <a:rPr lang="en-GB" sz="2400" dirty="0"/>
              <a:t>L</a:t>
            </a:r>
            <a:r>
              <a:rPr lang="en-GB" sz="2400" dirty="0" smtClean="0"/>
              <a:t>arge </a:t>
            </a:r>
            <a:r>
              <a:rPr lang="en-GB" sz="2400" dirty="0"/>
              <a:t>amounts of assistance are being delivered inside Syria ‘</a:t>
            </a:r>
            <a:r>
              <a:rPr lang="en-GB" sz="2400" i="1" dirty="0"/>
              <a:t>with very light independent monitoring based on incomplete or non-existent assessment analysis’</a:t>
            </a:r>
            <a:r>
              <a:rPr lang="en-GB" sz="2400" dirty="0"/>
              <a:t> </a:t>
            </a:r>
            <a:r>
              <a:rPr lang="en-GB" sz="2400" dirty="0" smtClean="0"/>
              <a:t>. Accountability issues…</a:t>
            </a:r>
          </a:p>
          <a:p>
            <a:pPr>
              <a:buFont typeface="Wingdings" charset="2"/>
              <a:buChar char="Ø"/>
            </a:pPr>
            <a:r>
              <a:rPr lang="en-GB" sz="2400" dirty="0" smtClean="0"/>
              <a:t>Situation better in refugee hosting countries, </a:t>
            </a:r>
            <a:r>
              <a:rPr lang="en-GB" sz="2400" dirty="0" err="1" smtClean="0"/>
              <a:t>tho</a:t>
            </a:r>
            <a:r>
              <a:rPr lang="en-GB" sz="2400" dirty="0" smtClean="0"/>
              <a:t>’ even here </a:t>
            </a:r>
            <a:r>
              <a:rPr lang="en-GB" sz="2400" dirty="0"/>
              <a:t>‘</a:t>
            </a:r>
            <a:r>
              <a:rPr lang="en-GB" sz="2400" i="1" dirty="0"/>
              <a:t>a striking absence </a:t>
            </a:r>
            <a:r>
              <a:rPr lang="en-GB" sz="2400" i="1" dirty="0" smtClean="0"/>
              <a:t>of… data </a:t>
            </a:r>
            <a:r>
              <a:rPr lang="en-GB" sz="2400" i="1" dirty="0"/>
              <a:t>and information about the situation of refugees living in host communities</a:t>
            </a:r>
            <a:r>
              <a:rPr lang="en-GB" sz="2400" dirty="0"/>
              <a:t>’ </a:t>
            </a:r>
            <a:r>
              <a:rPr lang="en-GB" sz="1600" dirty="0" smtClean="0"/>
              <a:t>(UNICEF Turkey)</a:t>
            </a:r>
          </a:p>
          <a:p>
            <a:pPr>
              <a:buFont typeface="Wingdings" charset="2"/>
              <a:buChar char="Ø"/>
            </a:pPr>
            <a:r>
              <a:rPr lang="en-GB" sz="2400" dirty="0" smtClean="0"/>
              <a:t>Weak evaluation of monitoring and information management </a:t>
            </a:r>
          </a:p>
          <a:p>
            <a:endParaRPr lang="en-GB" sz="2400" dirty="0" smtClean="0"/>
          </a:p>
          <a:p>
            <a:pPr marL="118872" indent="0">
              <a:buNone/>
            </a:pPr>
            <a:r>
              <a:rPr lang="en-GB" sz="2400" b="1" dirty="0" smtClean="0"/>
              <a:t>Evaluation question</a:t>
            </a:r>
            <a:r>
              <a:rPr lang="en-GB" sz="2400" dirty="0" smtClean="0"/>
              <a:t>: </a:t>
            </a:r>
            <a:r>
              <a:rPr lang="en-GB" sz="2400" i="1" dirty="0" smtClean="0"/>
              <a:t>how to evaluate (</a:t>
            </a:r>
            <a:r>
              <a:rPr lang="en-GB" sz="2400" i="1" dirty="0" err="1" smtClean="0"/>
              <a:t>i</a:t>
            </a:r>
            <a:r>
              <a:rPr lang="en-GB" sz="2400" i="1" dirty="0" smtClean="0"/>
              <a:t>) the quality of needs analysis; (ii) the extent to which decisions are evidence-based?</a:t>
            </a:r>
            <a:endParaRPr lang="en-GB" sz="2400" i="1" dirty="0" smtClean="0"/>
          </a:p>
          <a:p>
            <a:endParaRPr lang="en-US" sz="2400" dirty="0" smtClean="0"/>
          </a:p>
          <a:p>
            <a:endParaRPr lang="en-US" sz="2400" dirty="0"/>
          </a:p>
          <a:p>
            <a:endParaRPr lang="en-US" sz="2400" dirty="0"/>
          </a:p>
        </p:txBody>
      </p:sp>
    </p:spTree>
    <p:extLst>
      <p:ext uri="{BB962C8B-B14F-4D97-AF65-F5344CB8AC3E}">
        <p14:creationId xmlns:p14="http://schemas.microsoft.com/office/powerpoint/2010/main" val="578829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Gap analysis</a:t>
            </a:r>
            <a:endParaRPr lang="en-US" dirty="0"/>
          </a:p>
        </p:txBody>
      </p:sp>
    </p:spTree>
    <p:extLst>
      <p:ext uri="{BB962C8B-B14F-4D97-AF65-F5344CB8AC3E}">
        <p14:creationId xmlns:p14="http://schemas.microsoft.com/office/powerpoint/2010/main" val="17414295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Most </a:t>
            </a:r>
            <a:r>
              <a:rPr lang="en-US" sz="3600" dirty="0"/>
              <a:t>significant </a:t>
            </a:r>
            <a:r>
              <a:rPr lang="en-US" sz="3600" dirty="0" smtClean="0"/>
              <a:t>evaluation </a:t>
            </a:r>
            <a:r>
              <a:rPr lang="en-US" sz="3600" dirty="0" smtClean="0"/>
              <a:t>gaps? </a:t>
            </a:r>
            <a:endParaRPr lang="en-US" sz="3600" dirty="0"/>
          </a:p>
        </p:txBody>
      </p:sp>
      <p:sp>
        <p:nvSpPr>
          <p:cNvPr id="3" name="Content Placeholder 2"/>
          <p:cNvSpPr>
            <a:spLocks noGrp="1"/>
          </p:cNvSpPr>
          <p:nvPr>
            <p:ph idx="1"/>
          </p:nvPr>
        </p:nvSpPr>
        <p:spPr>
          <a:xfrm>
            <a:off x="467544" y="1916832"/>
            <a:ext cx="8229600" cy="4625609"/>
          </a:xfrm>
        </p:spPr>
        <p:txBody>
          <a:bodyPr>
            <a:normAutofit/>
          </a:bodyPr>
          <a:lstStyle/>
          <a:p>
            <a:pPr marL="118872" indent="0">
              <a:buNone/>
            </a:pPr>
            <a:endParaRPr lang="en-GB" sz="2200" b="1" i="1" dirty="0" smtClean="0">
              <a:solidFill>
                <a:srgbClr val="3366FF"/>
              </a:solidFill>
            </a:endParaRPr>
          </a:p>
          <a:p>
            <a:pPr>
              <a:buFont typeface="Wingdings" charset="2"/>
              <a:buChar char="Ø"/>
            </a:pPr>
            <a:r>
              <a:rPr lang="en-GB" sz="2400" b="1" dirty="0" smtClean="0"/>
              <a:t>Analysis </a:t>
            </a:r>
            <a:r>
              <a:rPr lang="en-GB" sz="2400" b="1" dirty="0"/>
              <a:t>of the humanitarian response inside </a:t>
            </a:r>
            <a:r>
              <a:rPr lang="en-GB" sz="2400" b="1" dirty="0" smtClean="0"/>
              <a:t>Syria </a:t>
            </a:r>
            <a:r>
              <a:rPr lang="en-GB" sz="2400" dirty="0" smtClean="0"/>
              <a:t>– </a:t>
            </a:r>
            <a:r>
              <a:rPr lang="en-GB" sz="2400" dirty="0" smtClean="0"/>
              <a:t>including coverage</a:t>
            </a:r>
            <a:r>
              <a:rPr lang="en-GB" sz="2400" dirty="0" smtClean="0"/>
              <a:t>, relevance, effectiveness</a:t>
            </a:r>
            <a:r>
              <a:rPr lang="en-GB" sz="2400" dirty="0"/>
              <a:t>, </a:t>
            </a:r>
            <a:r>
              <a:rPr lang="en-GB" sz="2400" dirty="0" smtClean="0"/>
              <a:t>accountability and financial management </a:t>
            </a:r>
            <a:endParaRPr lang="en-GB" sz="2400" dirty="0"/>
          </a:p>
          <a:p>
            <a:pPr>
              <a:buFont typeface="Wingdings" charset="2"/>
              <a:buChar char="Ø"/>
            </a:pPr>
            <a:endParaRPr lang="en-GB" sz="2400" dirty="0" smtClean="0">
              <a:solidFill>
                <a:srgbClr val="3366FF"/>
              </a:solidFill>
            </a:endParaRPr>
          </a:p>
          <a:p>
            <a:pPr>
              <a:buFont typeface="Wingdings" charset="2"/>
              <a:buChar char="Ø"/>
            </a:pPr>
            <a:r>
              <a:rPr lang="en-GB" sz="2400" dirty="0" smtClean="0"/>
              <a:t>‘Do </a:t>
            </a:r>
            <a:r>
              <a:rPr lang="en-GB" sz="2400" dirty="0"/>
              <a:t>no harm’ </a:t>
            </a:r>
            <a:r>
              <a:rPr lang="en-GB" sz="2400" dirty="0" smtClean="0"/>
              <a:t>principle, impartiality &amp; related </a:t>
            </a:r>
            <a:r>
              <a:rPr lang="en-GB" sz="2400" dirty="0"/>
              <a:t>aspects of risk management </a:t>
            </a:r>
            <a:endParaRPr lang="en-GB" sz="2400" dirty="0" smtClean="0"/>
          </a:p>
          <a:p>
            <a:pPr>
              <a:buFont typeface="Wingdings" charset="2"/>
              <a:buChar char="Ø"/>
            </a:pPr>
            <a:endParaRPr lang="en-GB" sz="2400" dirty="0"/>
          </a:p>
          <a:p>
            <a:pPr>
              <a:buFont typeface="Wingdings" charset="2"/>
              <a:buChar char="Ø"/>
            </a:pPr>
            <a:r>
              <a:rPr lang="en-GB" sz="2400" b="1" dirty="0"/>
              <a:t>Funding shortfall </a:t>
            </a:r>
            <a:r>
              <a:rPr lang="en-GB" sz="2400" dirty="0" smtClean="0"/>
              <a:t>implications &amp; </a:t>
            </a:r>
            <a:r>
              <a:rPr lang="en-GB" sz="2400" dirty="0"/>
              <a:t>analysis of unmet needs.</a:t>
            </a:r>
          </a:p>
          <a:p>
            <a:pPr>
              <a:buFont typeface="Wingdings" charset="2"/>
              <a:buChar char="Ø"/>
            </a:pPr>
            <a:endParaRPr lang="en-US" sz="2400" dirty="0"/>
          </a:p>
          <a:p>
            <a:pPr>
              <a:buFont typeface="Wingdings" charset="2"/>
              <a:buChar char="Ø"/>
            </a:pPr>
            <a:r>
              <a:rPr lang="en-GB" sz="2400" dirty="0" smtClean="0">
                <a:ea typeface="ＭＳ 明朝"/>
                <a:cs typeface="Arial"/>
              </a:rPr>
              <a:t>System analysis and disconnects: </a:t>
            </a:r>
            <a:r>
              <a:rPr lang="en-GB" sz="2400" dirty="0">
                <a:ea typeface="ＭＳ 明朝"/>
                <a:cs typeface="Arial"/>
              </a:rPr>
              <a:t>UN and INGO</a:t>
            </a:r>
            <a:r>
              <a:rPr lang="en-GB" sz="2400" dirty="0"/>
              <a:t> </a:t>
            </a:r>
            <a:endParaRPr lang="en-US" sz="2400" dirty="0"/>
          </a:p>
        </p:txBody>
      </p:sp>
    </p:spTree>
    <p:extLst>
      <p:ext uri="{BB962C8B-B14F-4D97-AF65-F5344CB8AC3E}">
        <p14:creationId xmlns:p14="http://schemas.microsoft.com/office/powerpoint/2010/main" val="4243237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8229600" cy="1252728"/>
          </a:xfrm>
        </p:spPr>
        <p:txBody>
          <a:bodyPr>
            <a:normAutofit/>
          </a:bodyPr>
          <a:lstStyle/>
          <a:p>
            <a:r>
              <a:rPr lang="en-US" sz="3600" dirty="0"/>
              <a:t>S</a:t>
            </a:r>
            <a:r>
              <a:rPr lang="en-US" sz="3600" dirty="0" smtClean="0"/>
              <a:t>ignificant evidence gaps (1) </a:t>
            </a:r>
            <a:endParaRPr lang="en-US" sz="3600" dirty="0"/>
          </a:p>
        </p:txBody>
      </p:sp>
      <p:sp>
        <p:nvSpPr>
          <p:cNvPr id="3" name="Content Placeholder 2"/>
          <p:cNvSpPr>
            <a:spLocks noGrp="1"/>
          </p:cNvSpPr>
          <p:nvPr>
            <p:ph idx="1"/>
          </p:nvPr>
        </p:nvSpPr>
        <p:spPr>
          <a:xfrm>
            <a:off x="467544" y="1628800"/>
            <a:ext cx="8229600" cy="4625609"/>
          </a:xfrm>
        </p:spPr>
        <p:txBody>
          <a:bodyPr>
            <a:normAutofit/>
          </a:bodyPr>
          <a:lstStyle/>
          <a:p>
            <a:pPr marL="118872" indent="0">
              <a:buNone/>
            </a:pPr>
            <a:endParaRPr lang="en-GB" sz="2200" b="1" i="1" dirty="0" smtClean="0">
              <a:solidFill>
                <a:srgbClr val="3366FF"/>
              </a:solidFill>
            </a:endParaRPr>
          </a:p>
          <a:p>
            <a:pPr>
              <a:buFont typeface="Wingdings" charset="2"/>
              <a:buChar char="Ø"/>
            </a:pPr>
            <a:r>
              <a:rPr lang="en-GB" sz="2400" b="1" dirty="0"/>
              <a:t>F</a:t>
            </a:r>
            <a:r>
              <a:rPr lang="en-GB" sz="2400" b="1" dirty="0" smtClean="0"/>
              <a:t>inancial </a:t>
            </a:r>
            <a:r>
              <a:rPr lang="en-GB" sz="2400" b="1" dirty="0"/>
              <a:t>management </a:t>
            </a:r>
            <a:r>
              <a:rPr lang="en-GB" sz="2400" dirty="0" smtClean="0"/>
              <a:t>+ finance </a:t>
            </a:r>
            <a:r>
              <a:rPr lang="en-GB" sz="2400" dirty="0"/>
              <a:t>and funding mechanisms </a:t>
            </a:r>
            <a:endParaRPr lang="en-GB" sz="2400" dirty="0" smtClean="0"/>
          </a:p>
          <a:p>
            <a:pPr>
              <a:buFont typeface="Wingdings" charset="2"/>
              <a:buChar char="Ø"/>
            </a:pPr>
            <a:endParaRPr lang="en-GB" sz="2400" dirty="0" smtClean="0">
              <a:solidFill>
                <a:srgbClr val="3366FF"/>
              </a:solidFill>
            </a:endParaRPr>
          </a:p>
          <a:p>
            <a:pPr>
              <a:buFont typeface="Wingdings" charset="2"/>
              <a:buChar char="Ø"/>
            </a:pPr>
            <a:r>
              <a:rPr lang="en-GB" sz="2400" dirty="0"/>
              <a:t>Organisational </a:t>
            </a:r>
            <a:r>
              <a:rPr lang="en-GB" sz="2400" b="1" dirty="0"/>
              <a:t>capacity</a:t>
            </a:r>
            <a:r>
              <a:rPr lang="en-GB" sz="2400" dirty="0"/>
              <a:t> and overstretch </a:t>
            </a:r>
          </a:p>
          <a:p>
            <a:pPr>
              <a:buFont typeface="Wingdings" charset="2"/>
              <a:buChar char="Ø"/>
            </a:pPr>
            <a:endParaRPr lang="en-US" sz="2400" dirty="0" smtClean="0"/>
          </a:p>
          <a:p>
            <a:pPr>
              <a:buFont typeface="Wingdings" charset="2"/>
              <a:buChar char="Ø"/>
            </a:pPr>
            <a:r>
              <a:rPr lang="en-GB" sz="2400" b="1" dirty="0"/>
              <a:t>Quality</a:t>
            </a:r>
            <a:r>
              <a:rPr lang="en-GB" sz="2400" dirty="0"/>
              <a:t> of aid / </a:t>
            </a:r>
            <a:r>
              <a:rPr lang="en-GB" sz="2400" dirty="0" smtClean="0"/>
              <a:t>compliance </a:t>
            </a:r>
            <a:r>
              <a:rPr lang="en-GB" sz="2400" dirty="0"/>
              <a:t>with standards </a:t>
            </a:r>
            <a:endParaRPr lang="en-GB" sz="2400" dirty="0" smtClean="0"/>
          </a:p>
          <a:p>
            <a:pPr>
              <a:buFont typeface="Wingdings" charset="2"/>
              <a:buChar char="Ø"/>
            </a:pPr>
            <a:endParaRPr lang="en-GB" sz="2400" dirty="0"/>
          </a:p>
          <a:p>
            <a:pPr>
              <a:buFont typeface="Wingdings" charset="2"/>
              <a:buChar char="Ø"/>
            </a:pPr>
            <a:r>
              <a:rPr lang="en-GB" sz="2400" b="1" dirty="0"/>
              <a:t>Remote assistance</a:t>
            </a:r>
            <a:r>
              <a:rPr lang="en-GB" sz="2400" dirty="0"/>
              <a:t>, remote management </a:t>
            </a:r>
            <a:endParaRPr lang="en-GB" sz="2400" dirty="0" smtClean="0"/>
          </a:p>
          <a:p>
            <a:pPr>
              <a:buFont typeface="Wingdings" charset="2"/>
              <a:buChar char="Ø"/>
            </a:pPr>
            <a:endParaRPr lang="en-GB" sz="2400" dirty="0"/>
          </a:p>
          <a:p>
            <a:pPr>
              <a:buFont typeface="Wingdings" charset="2"/>
              <a:buChar char="Ø"/>
            </a:pPr>
            <a:r>
              <a:rPr lang="en-GB" sz="2400" b="1" dirty="0"/>
              <a:t>Transition</a:t>
            </a:r>
            <a:r>
              <a:rPr lang="en-GB" sz="2400" dirty="0"/>
              <a:t> planning, </a:t>
            </a:r>
            <a:r>
              <a:rPr lang="en-GB" sz="2400" dirty="0" smtClean="0"/>
              <a:t>‘resilience’ programming </a:t>
            </a:r>
          </a:p>
          <a:p>
            <a:pPr>
              <a:buFont typeface="Wingdings" charset="2"/>
              <a:buChar char="Ø"/>
            </a:pPr>
            <a:endParaRPr lang="en-GB" sz="2400" dirty="0"/>
          </a:p>
          <a:p>
            <a:pPr>
              <a:buFont typeface="Wingdings" charset="2"/>
              <a:buChar char="Ø"/>
            </a:pPr>
            <a:r>
              <a:rPr lang="en-GB" sz="2400" dirty="0"/>
              <a:t>Humanitarian </a:t>
            </a:r>
            <a:r>
              <a:rPr lang="en-GB" sz="2400" b="1" dirty="0"/>
              <a:t>principles</a:t>
            </a:r>
            <a:r>
              <a:rPr lang="en-GB" sz="2400" dirty="0"/>
              <a:t>: application and compliance</a:t>
            </a:r>
          </a:p>
          <a:p>
            <a:pPr>
              <a:buFont typeface="Wingdings" charset="2"/>
              <a:buChar char="Ø"/>
            </a:pPr>
            <a:endParaRPr lang="en-US" sz="2400" dirty="0"/>
          </a:p>
        </p:txBody>
      </p:sp>
    </p:spTree>
    <p:extLst>
      <p:ext uri="{BB962C8B-B14F-4D97-AF65-F5344CB8AC3E}">
        <p14:creationId xmlns:p14="http://schemas.microsoft.com/office/powerpoint/2010/main" val="17583134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640"/>
            <a:ext cx="8229600" cy="1252728"/>
          </a:xfrm>
        </p:spPr>
        <p:txBody>
          <a:bodyPr>
            <a:normAutofit/>
          </a:bodyPr>
          <a:lstStyle/>
          <a:p>
            <a:r>
              <a:rPr lang="en-US" sz="3600" dirty="0"/>
              <a:t>S</a:t>
            </a:r>
            <a:r>
              <a:rPr lang="en-US" sz="3600" dirty="0" smtClean="0"/>
              <a:t>ignificant evidence gaps (2) </a:t>
            </a:r>
            <a:endParaRPr lang="en-US" sz="3600" dirty="0"/>
          </a:p>
        </p:txBody>
      </p:sp>
      <p:sp>
        <p:nvSpPr>
          <p:cNvPr id="3" name="Content Placeholder 2"/>
          <p:cNvSpPr>
            <a:spLocks noGrp="1"/>
          </p:cNvSpPr>
          <p:nvPr>
            <p:ph idx="1"/>
          </p:nvPr>
        </p:nvSpPr>
        <p:spPr>
          <a:xfrm>
            <a:off x="611560" y="1556792"/>
            <a:ext cx="8229600" cy="4968552"/>
          </a:xfrm>
        </p:spPr>
        <p:txBody>
          <a:bodyPr>
            <a:normAutofit lnSpcReduction="10000"/>
          </a:bodyPr>
          <a:lstStyle/>
          <a:p>
            <a:pPr marL="118872" indent="0">
              <a:buNone/>
            </a:pPr>
            <a:endParaRPr lang="en-GB" sz="2400" dirty="0" smtClean="0"/>
          </a:p>
          <a:p>
            <a:pPr>
              <a:buFont typeface="Wingdings" charset="2"/>
              <a:buChar char="Ø"/>
            </a:pPr>
            <a:r>
              <a:rPr lang="en-GB" sz="2400" b="1" dirty="0"/>
              <a:t>Preparedness</a:t>
            </a:r>
            <a:r>
              <a:rPr lang="en-GB" sz="2400" dirty="0"/>
              <a:t> and organisational readiness </a:t>
            </a:r>
            <a:endParaRPr lang="en-GB" sz="2400" dirty="0" smtClean="0"/>
          </a:p>
          <a:p>
            <a:pPr>
              <a:buFont typeface="Wingdings" charset="2"/>
              <a:buChar char="Ø"/>
            </a:pPr>
            <a:endParaRPr lang="en-GB" sz="2400" dirty="0"/>
          </a:p>
          <a:p>
            <a:pPr>
              <a:buFont typeface="Wingdings" charset="2"/>
              <a:buChar char="Ø"/>
            </a:pPr>
            <a:r>
              <a:rPr lang="en-GB" sz="2400" b="1" dirty="0"/>
              <a:t>Advocacy</a:t>
            </a:r>
            <a:r>
              <a:rPr lang="en-GB" sz="2400" dirty="0"/>
              <a:t> and influencing strategies</a:t>
            </a:r>
          </a:p>
          <a:p>
            <a:pPr>
              <a:buFont typeface="Wingdings" charset="2"/>
              <a:buChar char="Ø"/>
            </a:pPr>
            <a:endParaRPr lang="en-GB" sz="2400" dirty="0" smtClean="0"/>
          </a:p>
          <a:p>
            <a:pPr>
              <a:buFont typeface="Wingdings" charset="2"/>
              <a:buChar char="Ø"/>
            </a:pPr>
            <a:r>
              <a:rPr lang="en-GB" sz="2400" dirty="0"/>
              <a:t>Situation and treatment of </a:t>
            </a:r>
            <a:r>
              <a:rPr lang="en-GB" sz="2400" b="1" dirty="0" smtClean="0"/>
              <a:t>minorities</a:t>
            </a:r>
          </a:p>
          <a:p>
            <a:pPr>
              <a:buFont typeface="Wingdings" charset="2"/>
              <a:buChar char="Ø"/>
            </a:pPr>
            <a:endParaRPr lang="en-GB" sz="2400" dirty="0"/>
          </a:p>
          <a:p>
            <a:pPr>
              <a:buFont typeface="Wingdings" charset="2"/>
              <a:buChar char="Ø"/>
            </a:pPr>
            <a:r>
              <a:rPr lang="en-GB" sz="2400" b="1" dirty="0"/>
              <a:t>Refugees in host communities </a:t>
            </a:r>
            <a:r>
              <a:rPr lang="en-GB" sz="2400" dirty="0"/>
              <a:t>+ urban </a:t>
            </a:r>
            <a:r>
              <a:rPr lang="en-GB" sz="2400" dirty="0" smtClean="0"/>
              <a:t>assistance</a:t>
            </a:r>
          </a:p>
          <a:p>
            <a:pPr>
              <a:buFont typeface="Wingdings" charset="2"/>
              <a:buChar char="Ø"/>
            </a:pPr>
            <a:endParaRPr lang="en-GB" sz="2400" dirty="0"/>
          </a:p>
          <a:p>
            <a:pPr>
              <a:buFont typeface="Wingdings" charset="2"/>
              <a:buChar char="Ø"/>
            </a:pPr>
            <a:r>
              <a:rPr lang="en-GB" sz="2400" dirty="0" smtClean="0"/>
              <a:t>Gender</a:t>
            </a:r>
            <a:r>
              <a:rPr lang="en-GB" sz="2400" dirty="0"/>
              <a:t>, age and vulnerability </a:t>
            </a:r>
            <a:endParaRPr lang="en-GB" sz="2400" dirty="0" smtClean="0"/>
          </a:p>
          <a:p>
            <a:pPr marL="118872" indent="0">
              <a:buNone/>
            </a:pPr>
            <a:endParaRPr lang="en-GB" sz="2400" dirty="0" smtClean="0"/>
          </a:p>
          <a:p>
            <a:pPr>
              <a:buFont typeface="Wingdings" charset="2"/>
              <a:buChar char="Ø"/>
            </a:pPr>
            <a:r>
              <a:rPr lang="en-GB" sz="2400" b="1" dirty="0" smtClean="0"/>
              <a:t>Monitoring</a:t>
            </a:r>
            <a:r>
              <a:rPr lang="en-GB" sz="2400" dirty="0" smtClean="0"/>
              <a:t>, reporting and information management</a:t>
            </a:r>
          </a:p>
          <a:p>
            <a:pPr>
              <a:buFont typeface="Wingdings" charset="2"/>
              <a:buChar char="Ø"/>
            </a:pPr>
            <a:endParaRPr lang="en-GB" sz="2400" dirty="0"/>
          </a:p>
          <a:p>
            <a:pPr>
              <a:buFont typeface="Wingdings" charset="2"/>
              <a:buChar char="Ø"/>
            </a:pPr>
            <a:r>
              <a:rPr lang="en-GB" sz="2400" dirty="0" smtClean="0"/>
              <a:t>Staff and partner security + risk management</a:t>
            </a:r>
            <a:endParaRPr lang="en-GB" sz="2400" dirty="0"/>
          </a:p>
        </p:txBody>
      </p:sp>
    </p:spTree>
    <p:extLst>
      <p:ext uri="{BB962C8B-B14F-4D97-AF65-F5344CB8AC3E}">
        <p14:creationId xmlns:p14="http://schemas.microsoft.com/office/powerpoint/2010/main" val="40629605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Overall </a:t>
            </a:r>
            <a:r>
              <a:rPr lang="en-US" sz="3600" dirty="0" smtClean="0"/>
              <a:t>conclusions (1)</a:t>
            </a:r>
            <a:endParaRPr lang="en-US" sz="3600" dirty="0"/>
          </a:p>
        </p:txBody>
      </p:sp>
      <p:sp>
        <p:nvSpPr>
          <p:cNvPr id="3" name="Content Placeholder 2"/>
          <p:cNvSpPr>
            <a:spLocks noGrp="1"/>
          </p:cNvSpPr>
          <p:nvPr>
            <p:ph idx="1"/>
          </p:nvPr>
        </p:nvSpPr>
        <p:spPr/>
        <p:txBody>
          <a:bodyPr>
            <a:normAutofit fontScale="92500" lnSpcReduction="10000"/>
          </a:bodyPr>
          <a:lstStyle/>
          <a:p>
            <a:pPr marL="118872" indent="0">
              <a:buNone/>
            </a:pPr>
            <a:r>
              <a:rPr lang="en-GB" sz="2400" dirty="0" smtClean="0">
                <a:solidFill>
                  <a:srgbClr val="000000"/>
                </a:solidFill>
              </a:rPr>
              <a:t>While </a:t>
            </a:r>
            <a:r>
              <a:rPr lang="en-GB" sz="2400" dirty="0" smtClean="0">
                <a:solidFill>
                  <a:srgbClr val="000000"/>
                </a:solidFill>
              </a:rPr>
              <a:t>not possible </a:t>
            </a:r>
            <a:r>
              <a:rPr lang="en-GB" sz="2400" dirty="0" smtClean="0">
                <a:solidFill>
                  <a:srgbClr val="000000"/>
                </a:solidFill>
              </a:rPr>
              <a:t>to draw firm overall conclusions about the overall international humanitarian response to the Syrian crisis, some indicative conclusions </a:t>
            </a:r>
            <a:r>
              <a:rPr lang="en-GB" sz="2400" i="1" dirty="0" smtClean="0">
                <a:solidFill>
                  <a:srgbClr val="000000"/>
                </a:solidFill>
              </a:rPr>
              <a:t>can</a:t>
            </a:r>
            <a:r>
              <a:rPr lang="en-GB" sz="2400" dirty="0" smtClean="0">
                <a:solidFill>
                  <a:srgbClr val="000000"/>
                </a:solidFill>
              </a:rPr>
              <a:t> be drawn – as illustrated above.</a:t>
            </a:r>
          </a:p>
          <a:p>
            <a:pPr marL="118872" indent="0">
              <a:buNone/>
            </a:pPr>
            <a:endParaRPr lang="en-GB" sz="2400" dirty="0" smtClean="0">
              <a:solidFill>
                <a:srgbClr val="000000"/>
              </a:solidFill>
            </a:endParaRPr>
          </a:p>
          <a:p>
            <a:pPr marL="118872" indent="0">
              <a:buNone/>
            </a:pPr>
            <a:r>
              <a:rPr lang="en-GB" sz="2400" dirty="0"/>
              <a:t>The available evaluative material is </a:t>
            </a:r>
            <a:r>
              <a:rPr lang="en-GB" sz="2400" dirty="0" smtClean="0"/>
              <a:t>less </a:t>
            </a:r>
            <a:r>
              <a:rPr lang="en-GB" sz="2400" dirty="0"/>
              <a:t>comprehensive than one might expect after </a:t>
            </a:r>
            <a:r>
              <a:rPr lang="en-GB" sz="2400" dirty="0" smtClean="0"/>
              <a:t>4 years+ of responses. What else is out there</a:t>
            </a:r>
            <a:r>
              <a:rPr lang="en-GB" sz="2400" dirty="0" smtClean="0"/>
              <a:t>? What is </a:t>
            </a:r>
            <a:r>
              <a:rPr lang="en-GB" sz="2400" dirty="0" smtClean="0"/>
              <a:t>planned?</a:t>
            </a:r>
            <a:endParaRPr lang="en-GB" sz="2400" dirty="0"/>
          </a:p>
          <a:p>
            <a:pPr marL="118872" indent="0">
              <a:buNone/>
            </a:pPr>
            <a:endParaRPr lang="en-GB" sz="2400" dirty="0"/>
          </a:p>
          <a:p>
            <a:pPr marL="118872" indent="0">
              <a:buNone/>
            </a:pPr>
            <a:r>
              <a:rPr lang="en-GB" sz="2400" dirty="0"/>
              <a:t>Lack of </a:t>
            </a:r>
            <a:r>
              <a:rPr lang="en-GB" sz="2400" i="1" dirty="0"/>
              <a:t>system-wide </a:t>
            </a:r>
            <a:r>
              <a:rPr lang="en-GB" sz="2400" dirty="0" smtClean="0"/>
              <a:t>analysis, but some observations possible. While some aspects of the system have evidently worked well, it was highly compromised inside Syria, sometimes slow to respond elsewhere, and somewhat hampered by confusion over leadership. </a:t>
            </a:r>
            <a:r>
              <a:rPr lang="en-GB" sz="2400" dirty="0"/>
              <a:t>U</a:t>
            </a:r>
            <a:r>
              <a:rPr lang="en-GB" sz="2400" dirty="0" smtClean="0"/>
              <a:t>ndermined by weak or late international political engagement, and massively affected by chronic underfunding.</a:t>
            </a:r>
            <a:endParaRPr lang="en-GB" sz="2400" dirty="0">
              <a:solidFill>
                <a:srgbClr val="000000"/>
              </a:solidFill>
            </a:endParaRPr>
          </a:p>
          <a:p>
            <a:pPr marL="118872" indent="0">
              <a:buNone/>
            </a:pPr>
            <a:endParaRPr lang="en-GB" sz="2400" dirty="0" smtClean="0">
              <a:solidFill>
                <a:srgbClr val="000000"/>
              </a:solidFill>
            </a:endParaRPr>
          </a:p>
          <a:p>
            <a:pPr marL="118872" indent="0">
              <a:buNone/>
            </a:pPr>
            <a:endParaRPr lang="en-US" sz="2400" dirty="0" smtClean="0">
              <a:solidFill>
                <a:srgbClr val="000000"/>
              </a:solidFill>
            </a:endParaRPr>
          </a:p>
          <a:p>
            <a:pPr marL="118872" indent="0">
              <a:buNone/>
            </a:pPr>
            <a:endParaRPr lang="en-US" sz="2400" dirty="0">
              <a:solidFill>
                <a:srgbClr val="000000"/>
              </a:solidFill>
            </a:endParaRPr>
          </a:p>
        </p:txBody>
      </p:sp>
    </p:spTree>
    <p:extLst>
      <p:ext uri="{BB962C8B-B14F-4D97-AF65-F5344CB8AC3E}">
        <p14:creationId xmlns:p14="http://schemas.microsoft.com/office/powerpoint/2010/main" val="37981910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Issues arising (</a:t>
            </a:r>
            <a:r>
              <a:rPr lang="en-US" sz="3200" dirty="0"/>
              <a:t>1</a:t>
            </a:r>
            <a:r>
              <a:rPr lang="en-US" sz="3200" dirty="0" smtClean="0"/>
              <a:t>) – </a:t>
            </a:r>
            <a:r>
              <a:rPr lang="en-US" sz="3200" dirty="0"/>
              <a:t>S</a:t>
            </a:r>
            <a:r>
              <a:rPr lang="en-US" sz="3200" dirty="0" smtClean="0"/>
              <a:t>ystem-related </a:t>
            </a:r>
            <a:endParaRPr lang="en-US" sz="3200" dirty="0"/>
          </a:p>
        </p:txBody>
      </p:sp>
      <p:sp>
        <p:nvSpPr>
          <p:cNvPr id="3" name="Content Placeholder 2"/>
          <p:cNvSpPr>
            <a:spLocks noGrp="1"/>
          </p:cNvSpPr>
          <p:nvPr>
            <p:ph idx="1"/>
          </p:nvPr>
        </p:nvSpPr>
        <p:spPr/>
        <p:txBody>
          <a:bodyPr>
            <a:normAutofit/>
          </a:bodyPr>
          <a:lstStyle/>
          <a:p>
            <a:pPr marL="118872" indent="0">
              <a:buNone/>
            </a:pPr>
            <a:endParaRPr lang="en-GB" sz="2400" dirty="0" smtClean="0">
              <a:solidFill>
                <a:srgbClr val="000000"/>
              </a:solidFill>
            </a:endParaRPr>
          </a:p>
          <a:p>
            <a:pPr marL="118872" indent="0">
              <a:buNone/>
            </a:pPr>
            <a:endParaRPr lang="en-US" sz="2400" dirty="0" smtClean="0">
              <a:solidFill>
                <a:srgbClr val="000000"/>
              </a:solidFill>
            </a:endParaRPr>
          </a:p>
          <a:p>
            <a:pPr marL="118872" indent="0">
              <a:buNone/>
            </a:pPr>
            <a:endParaRPr lang="en-US" sz="2400" dirty="0">
              <a:solidFill>
                <a:srgbClr val="000000"/>
              </a:solidFill>
            </a:endParaRPr>
          </a:p>
        </p:txBody>
      </p:sp>
      <p:sp>
        <p:nvSpPr>
          <p:cNvPr id="5" name="Rectangle 4"/>
          <p:cNvSpPr/>
          <p:nvPr/>
        </p:nvSpPr>
        <p:spPr>
          <a:xfrm>
            <a:off x="395536" y="1772816"/>
            <a:ext cx="8064896" cy="4724370"/>
          </a:xfrm>
          <a:prstGeom prst="rect">
            <a:avLst/>
          </a:prstGeom>
        </p:spPr>
        <p:txBody>
          <a:bodyPr wrap="square">
            <a:spAutoFit/>
          </a:bodyPr>
          <a:lstStyle/>
          <a:p>
            <a:pPr marL="342900" lvl="0" indent="-342900">
              <a:spcAft>
                <a:spcPts val="600"/>
              </a:spcAft>
              <a:buClr>
                <a:schemeClr val="accent1"/>
              </a:buClr>
              <a:buFont typeface="Wingdings" charset="2"/>
              <a:buChar char="v"/>
            </a:pPr>
            <a:r>
              <a:rPr lang="en-GB" sz="2200" dirty="0"/>
              <a:t>The relationship (synergy / tensions) between the </a:t>
            </a:r>
            <a:r>
              <a:rPr lang="en-GB" sz="2200" b="1" dirty="0"/>
              <a:t>political</a:t>
            </a:r>
            <a:r>
              <a:rPr lang="en-GB" sz="2200" dirty="0"/>
              <a:t> and </a:t>
            </a:r>
            <a:r>
              <a:rPr lang="en-GB" sz="2200" b="1" dirty="0"/>
              <a:t>humanitarian</a:t>
            </a:r>
            <a:r>
              <a:rPr lang="en-GB" sz="2200" dirty="0"/>
              <a:t> </a:t>
            </a:r>
            <a:r>
              <a:rPr lang="en-GB" sz="2200" dirty="0" smtClean="0"/>
              <a:t>components of the international response </a:t>
            </a:r>
            <a:endParaRPr lang="en-GB" sz="2200" dirty="0"/>
          </a:p>
          <a:p>
            <a:pPr marL="342900" lvl="0" indent="-342900">
              <a:spcAft>
                <a:spcPts val="600"/>
              </a:spcAft>
              <a:buClr>
                <a:schemeClr val="accent1"/>
              </a:buClr>
              <a:buFont typeface="Wingdings" charset="2"/>
              <a:buChar char="v"/>
            </a:pPr>
            <a:r>
              <a:rPr lang="en-GB" sz="2200" dirty="0"/>
              <a:t>The </a:t>
            </a:r>
            <a:r>
              <a:rPr lang="en-GB" sz="2200" b="1" dirty="0"/>
              <a:t>financing of protracted responses</a:t>
            </a:r>
            <a:r>
              <a:rPr lang="en-GB" sz="2200" dirty="0"/>
              <a:t>, including agency advance financing capacities and strategic coordination between donor governments.</a:t>
            </a:r>
          </a:p>
          <a:p>
            <a:pPr marL="342900" lvl="0" indent="-342900">
              <a:spcAft>
                <a:spcPts val="600"/>
              </a:spcAft>
              <a:buClr>
                <a:schemeClr val="accent1"/>
              </a:buClr>
              <a:buFont typeface="Wingdings" charset="2"/>
              <a:buChar char="v"/>
            </a:pPr>
            <a:r>
              <a:rPr lang="en-GB" sz="2200" b="1" dirty="0"/>
              <a:t>‘System’ coherence and efficiency</a:t>
            </a:r>
            <a:r>
              <a:rPr lang="en-GB" sz="2200" dirty="0"/>
              <a:t>, including the respective coordination and leadership roles of different UN agencies, particularly in refugee contexts; the added value and relative efficiency of partnership arrangements (particularly UN-INGO-LNGO); system capacity and its limits.</a:t>
            </a:r>
          </a:p>
          <a:p>
            <a:pPr marL="342900" lvl="0" indent="-342900">
              <a:spcAft>
                <a:spcPts val="600"/>
              </a:spcAft>
              <a:buClr>
                <a:schemeClr val="accent1"/>
              </a:buClr>
              <a:buFont typeface="Wingdings" charset="2"/>
              <a:buChar char="v"/>
            </a:pPr>
            <a:r>
              <a:rPr lang="en-GB" sz="2200" dirty="0"/>
              <a:t>The respective and joint roles of </a:t>
            </a:r>
            <a:r>
              <a:rPr lang="en-GB" sz="2200" b="1" dirty="0"/>
              <a:t>humanitarian</a:t>
            </a:r>
            <a:r>
              <a:rPr lang="en-GB" sz="2200" dirty="0"/>
              <a:t> and </a:t>
            </a:r>
            <a:r>
              <a:rPr lang="en-GB" sz="2200" b="1" dirty="0"/>
              <a:t>development</a:t>
            </a:r>
            <a:r>
              <a:rPr lang="en-GB" sz="2200" dirty="0"/>
              <a:t> actors in protracted </a:t>
            </a:r>
            <a:r>
              <a:rPr lang="en-GB" sz="2200" dirty="0" smtClean="0"/>
              <a:t>crises (resilience etc.); </a:t>
            </a:r>
            <a:r>
              <a:rPr lang="en-GB" sz="2200" dirty="0"/>
              <a:t>including the ways in which they engage with host governments over time.</a:t>
            </a:r>
          </a:p>
        </p:txBody>
      </p:sp>
    </p:spTree>
    <p:extLst>
      <p:ext uri="{BB962C8B-B14F-4D97-AF65-F5344CB8AC3E}">
        <p14:creationId xmlns:p14="http://schemas.microsoft.com/office/powerpoint/2010/main" val="2184928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32" y="116632"/>
            <a:ext cx="8712968" cy="1252728"/>
          </a:xfrm>
        </p:spPr>
        <p:txBody>
          <a:bodyPr>
            <a:normAutofit/>
          </a:bodyPr>
          <a:lstStyle/>
          <a:p>
            <a:r>
              <a:rPr lang="en-US" sz="3200" dirty="0"/>
              <a:t>E</a:t>
            </a:r>
            <a:r>
              <a:rPr lang="en-US" sz="3200" dirty="0" smtClean="0"/>
              <a:t>SGA purpose, scope, methodology</a:t>
            </a:r>
            <a:endParaRPr lang="en-US" sz="3200" dirty="0"/>
          </a:p>
        </p:txBody>
      </p:sp>
      <p:sp>
        <p:nvSpPr>
          <p:cNvPr id="3" name="Content Placeholder 2"/>
          <p:cNvSpPr>
            <a:spLocks noGrp="1"/>
          </p:cNvSpPr>
          <p:nvPr>
            <p:ph idx="1"/>
          </p:nvPr>
        </p:nvSpPr>
        <p:spPr/>
        <p:txBody>
          <a:bodyPr>
            <a:normAutofit lnSpcReduction="10000"/>
          </a:bodyPr>
          <a:lstStyle/>
          <a:p>
            <a:pPr marL="118872" indent="0">
              <a:buNone/>
            </a:pPr>
            <a:r>
              <a:rPr lang="en-GB" sz="2400" b="1" dirty="0" smtClean="0"/>
              <a:t>Purpose</a:t>
            </a:r>
            <a:r>
              <a:rPr lang="en-GB" sz="2400" dirty="0" smtClean="0"/>
              <a:t>: to provide an overview of results of learning </a:t>
            </a:r>
            <a:r>
              <a:rPr lang="en-GB" sz="2400" dirty="0"/>
              <a:t>and accountability efforts undertaken thus </a:t>
            </a:r>
            <a:r>
              <a:rPr lang="en-GB" sz="2400" dirty="0" smtClean="0"/>
              <a:t>far =&gt; indication </a:t>
            </a:r>
            <a:r>
              <a:rPr lang="en-GB" sz="2400" dirty="0"/>
              <a:t>of the evolution of the humanitarian response, its challenges and achievements. </a:t>
            </a:r>
            <a:r>
              <a:rPr lang="en-GB" sz="2400" dirty="0" smtClean="0"/>
              <a:t>Plus identification of </a:t>
            </a:r>
            <a:r>
              <a:rPr lang="en-GB" sz="2400" dirty="0"/>
              <a:t>areas </a:t>
            </a:r>
            <a:r>
              <a:rPr lang="en-GB" sz="2400" dirty="0" smtClean="0"/>
              <a:t>for </a:t>
            </a:r>
            <a:r>
              <a:rPr lang="en-GB" sz="2400" dirty="0"/>
              <a:t>further inquiry. </a:t>
            </a:r>
            <a:endParaRPr lang="en-GB" sz="2400" dirty="0" smtClean="0"/>
          </a:p>
          <a:p>
            <a:endParaRPr lang="en-GB" sz="2400" i="1" dirty="0"/>
          </a:p>
          <a:p>
            <a:pPr marL="118872" indent="0">
              <a:buNone/>
            </a:pPr>
            <a:r>
              <a:rPr lang="en-GB" sz="2400" b="1" dirty="0" smtClean="0"/>
              <a:t>Scope</a:t>
            </a:r>
            <a:r>
              <a:rPr lang="en-GB" sz="2400" dirty="0" smtClean="0"/>
              <a:t>: Syria and refugee responses: </a:t>
            </a:r>
            <a:r>
              <a:rPr lang="en-GB" sz="2400" dirty="0"/>
              <a:t>focus on ethnic Syrian refugees (not e.g. situation of Kurds, Palestinians, Yazedi, Turkmen)</a:t>
            </a:r>
            <a:r>
              <a:rPr lang="en-GB" sz="2400" dirty="0" smtClean="0"/>
              <a:t>. Iraq </a:t>
            </a:r>
            <a:r>
              <a:rPr lang="en-GB" sz="2400" dirty="0"/>
              <a:t>and Egypt not included; little coverage of Turkey.  </a:t>
            </a:r>
            <a:r>
              <a:rPr lang="en-GB" sz="2400" dirty="0" smtClean="0"/>
              <a:t>Refugee </a:t>
            </a:r>
            <a:r>
              <a:rPr lang="en-GB" sz="2400" dirty="0"/>
              <a:t>responses in Europe not </a:t>
            </a:r>
            <a:r>
              <a:rPr lang="en-GB" sz="2400" dirty="0" smtClean="0"/>
              <a:t>covered.</a:t>
            </a:r>
          </a:p>
          <a:p>
            <a:endParaRPr lang="en-GB" sz="2400" dirty="0"/>
          </a:p>
          <a:p>
            <a:pPr marL="118872" indent="0">
              <a:buNone/>
            </a:pPr>
            <a:r>
              <a:rPr lang="en-GB" sz="2400" b="1" dirty="0" smtClean="0"/>
              <a:t>Methodology</a:t>
            </a:r>
            <a:r>
              <a:rPr lang="en-GB" sz="2400" dirty="0" smtClean="0"/>
              <a:t>: Based on review of 24 publicly available evaluative studies. ‘Editorial narrative’ approach, based on judgment about significance and analysis of evidence strength.</a:t>
            </a:r>
          </a:p>
          <a:p>
            <a:endParaRPr lang="en-GB" sz="2400" dirty="0"/>
          </a:p>
          <a:p>
            <a:endParaRPr lang="en-GB" sz="2400" dirty="0"/>
          </a:p>
        </p:txBody>
      </p:sp>
    </p:spTree>
    <p:extLst>
      <p:ext uri="{BB962C8B-B14F-4D97-AF65-F5344CB8AC3E}">
        <p14:creationId xmlns:p14="http://schemas.microsoft.com/office/powerpoint/2010/main" val="3165135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Issues arising (2) – programming and operational </a:t>
            </a:r>
            <a:endParaRPr lang="en-US" sz="3200" dirty="0"/>
          </a:p>
        </p:txBody>
      </p:sp>
      <p:sp>
        <p:nvSpPr>
          <p:cNvPr id="3" name="Content Placeholder 2"/>
          <p:cNvSpPr>
            <a:spLocks noGrp="1"/>
          </p:cNvSpPr>
          <p:nvPr>
            <p:ph idx="1"/>
          </p:nvPr>
        </p:nvSpPr>
        <p:spPr/>
        <p:txBody>
          <a:bodyPr>
            <a:normAutofit/>
          </a:bodyPr>
          <a:lstStyle/>
          <a:p>
            <a:pPr marL="118872" indent="0">
              <a:buNone/>
            </a:pPr>
            <a:endParaRPr lang="en-GB" sz="2400" dirty="0" smtClean="0">
              <a:solidFill>
                <a:srgbClr val="000000"/>
              </a:solidFill>
            </a:endParaRPr>
          </a:p>
          <a:p>
            <a:pPr marL="118872" indent="0">
              <a:buNone/>
            </a:pPr>
            <a:endParaRPr lang="en-US" sz="2400" dirty="0" smtClean="0">
              <a:solidFill>
                <a:srgbClr val="000000"/>
              </a:solidFill>
            </a:endParaRPr>
          </a:p>
          <a:p>
            <a:pPr marL="118872" indent="0">
              <a:buNone/>
            </a:pPr>
            <a:endParaRPr lang="en-US" sz="2400" dirty="0">
              <a:solidFill>
                <a:srgbClr val="000000"/>
              </a:solidFill>
            </a:endParaRPr>
          </a:p>
        </p:txBody>
      </p:sp>
      <p:sp>
        <p:nvSpPr>
          <p:cNvPr id="5" name="Rectangle 4"/>
          <p:cNvSpPr/>
          <p:nvPr/>
        </p:nvSpPr>
        <p:spPr>
          <a:xfrm>
            <a:off x="467544" y="2132856"/>
            <a:ext cx="8064896" cy="4231927"/>
          </a:xfrm>
          <a:prstGeom prst="rect">
            <a:avLst/>
          </a:prstGeom>
        </p:spPr>
        <p:txBody>
          <a:bodyPr wrap="square">
            <a:spAutoFit/>
          </a:bodyPr>
          <a:lstStyle/>
          <a:p>
            <a:pPr marL="342900" lvl="0" indent="-342900">
              <a:spcAft>
                <a:spcPts val="600"/>
              </a:spcAft>
              <a:buClr>
                <a:schemeClr val="accent1"/>
              </a:buClr>
              <a:buFont typeface="Wingdings" charset="2"/>
              <a:buChar char="v"/>
            </a:pPr>
            <a:r>
              <a:rPr lang="en-GB" sz="2200" b="1" dirty="0"/>
              <a:t>Cross-border </a:t>
            </a:r>
            <a:r>
              <a:rPr lang="en-GB" sz="2200" dirty="0"/>
              <a:t>programming </a:t>
            </a:r>
            <a:r>
              <a:rPr lang="en-GB" sz="2200" dirty="0" smtClean="0"/>
              <a:t>&amp; remote </a:t>
            </a:r>
            <a:r>
              <a:rPr lang="en-GB" sz="2200" dirty="0"/>
              <a:t>partnership </a:t>
            </a:r>
            <a:r>
              <a:rPr lang="en-GB" sz="2200" dirty="0" smtClean="0"/>
              <a:t>management</a:t>
            </a:r>
          </a:p>
          <a:p>
            <a:pPr marL="342900" lvl="0" indent="-342900">
              <a:spcAft>
                <a:spcPts val="600"/>
              </a:spcAft>
              <a:buClr>
                <a:schemeClr val="accent1"/>
              </a:buClr>
              <a:buFont typeface="Wingdings" charset="2"/>
              <a:buChar char="v"/>
            </a:pPr>
            <a:r>
              <a:rPr lang="en-GB" sz="2200" dirty="0" smtClean="0"/>
              <a:t>Assisting </a:t>
            </a:r>
            <a:r>
              <a:rPr lang="en-GB" sz="2200" dirty="0"/>
              <a:t>and protecting people in </a:t>
            </a:r>
            <a:r>
              <a:rPr lang="en-GB" sz="2200" b="1" dirty="0"/>
              <a:t>urban </a:t>
            </a:r>
            <a:r>
              <a:rPr lang="en-GB" sz="2200" b="1" dirty="0" smtClean="0"/>
              <a:t>settings </a:t>
            </a:r>
            <a:r>
              <a:rPr lang="en-GB" sz="2200" dirty="0" smtClean="0"/>
              <a:t>– and the </a:t>
            </a:r>
            <a:r>
              <a:rPr lang="en-GB" sz="2200" dirty="0"/>
              <a:t>related topic of </a:t>
            </a:r>
            <a:r>
              <a:rPr lang="en-GB" sz="2200" dirty="0" smtClean="0"/>
              <a:t>assisting</a:t>
            </a:r>
            <a:r>
              <a:rPr lang="en-GB" sz="2200" b="1" dirty="0" smtClean="0"/>
              <a:t> </a:t>
            </a:r>
            <a:r>
              <a:rPr lang="en-GB" sz="2200" b="1" dirty="0"/>
              <a:t>dispersed refugee populations </a:t>
            </a:r>
            <a:endParaRPr lang="en-GB" sz="2200" b="1" dirty="0" smtClean="0"/>
          </a:p>
          <a:p>
            <a:pPr marL="342900" lvl="0" indent="-342900">
              <a:spcAft>
                <a:spcPts val="600"/>
              </a:spcAft>
              <a:buClr>
                <a:schemeClr val="accent1"/>
              </a:buClr>
              <a:buFont typeface="Wingdings" charset="2"/>
              <a:buChar char="v"/>
            </a:pPr>
            <a:r>
              <a:rPr lang="en-GB" sz="2200" dirty="0" smtClean="0"/>
              <a:t>Working with refugees and </a:t>
            </a:r>
            <a:r>
              <a:rPr lang="en-GB" sz="2200" dirty="0"/>
              <a:t>host </a:t>
            </a:r>
            <a:r>
              <a:rPr lang="en-GB" sz="2200" dirty="0" smtClean="0"/>
              <a:t>communities – programming </a:t>
            </a:r>
            <a:r>
              <a:rPr lang="en-GB" sz="2200" dirty="0"/>
              <a:t>for </a:t>
            </a:r>
            <a:r>
              <a:rPr lang="en-GB" sz="2200" b="1" dirty="0"/>
              <a:t>social cohesion</a:t>
            </a:r>
            <a:r>
              <a:rPr lang="en-GB" sz="2200" dirty="0"/>
              <a:t>. </a:t>
            </a:r>
            <a:endParaRPr lang="en-GB" sz="2200" dirty="0" smtClean="0"/>
          </a:p>
          <a:p>
            <a:pPr marL="342900" lvl="0" indent="-342900">
              <a:spcAft>
                <a:spcPts val="600"/>
              </a:spcAft>
              <a:buClr>
                <a:schemeClr val="accent1"/>
              </a:buClr>
              <a:buFont typeface="Wingdings" charset="2"/>
              <a:buChar char="v"/>
            </a:pPr>
            <a:r>
              <a:rPr lang="en-GB" sz="2200" b="1" dirty="0" smtClean="0"/>
              <a:t>Resilience</a:t>
            </a:r>
            <a:r>
              <a:rPr lang="en-GB" sz="2200" dirty="0" smtClean="0"/>
              <a:t> </a:t>
            </a:r>
            <a:r>
              <a:rPr lang="en-GB" sz="2200" dirty="0"/>
              <a:t>programming, particularly livelihood support in restrictive environments. P</a:t>
            </a:r>
            <a:r>
              <a:rPr lang="en-GB" sz="2200" dirty="0" smtClean="0"/>
              <a:t>olicy </a:t>
            </a:r>
            <a:r>
              <a:rPr lang="en-GB" sz="2200" dirty="0"/>
              <a:t>and </a:t>
            </a:r>
            <a:r>
              <a:rPr lang="en-GB" sz="2200" dirty="0" smtClean="0"/>
              <a:t>programming aspects. </a:t>
            </a:r>
            <a:endParaRPr lang="en-GB" sz="2200" dirty="0"/>
          </a:p>
          <a:p>
            <a:pPr marL="342900" lvl="0" indent="-342900">
              <a:spcAft>
                <a:spcPts val="600"/>
              </a:spcAft>
              <a:buClr>
                <a:schemeClr val="accent1"/>
              </a:buClr>
              <a:buFont typeface="Wingdings" charset="2"/>
              <a:buChar char="v"/>
            </a:pPr>
            <a:r>
              <a:rPr lang="en-GB" sz="2200" b="1" dirty="0"/>
              <a:t>Sector-specific learning</a:t>
            </a:r>
            <a:r>
              <a:rPr lang="en-GB" sz="2200" dirty="0"/>
              <a:t>. There is a considerable body of learning here, notably on the use of cash and vouchers, which merits consolidation and wider dissemination.</a:t>
            </a:r>
          </a:p>
          <a:p>
            <a:pPr marL="285750" lvl="0" indent="-285750">
              <a:buFont typeface="Wingdings" charset="2"/>
              <a:buChar char="v"/>
            </a:pPr>
            <a:endParaRPr lang="en-GB" sz="2400" dirty="0"/>
          </a:p>
        </p:txBody>
      </p:sp>
    </p:spTree>
    <p:extLst>
      <p:ext uri="{BB962C8B-B14F-4D97-AF65-F5344CB8AC3E}">
        <p14:creationId xmlns:p14="http://schemas.microsoft.com/office/powerpoint/2010/main" val="15818684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eir ez zor.tiff"/>
          <p:cNvPicPr/>
          <p:nvPr/>
        </p:nvPicPr>
        <p:blipFill>
          <a:blip r:embed="rId3">
            <a:extLst>
              <a:ext uri="{28A0092B-C50C-407E-A947-70E740481C1C}">
                <a14:useLocalDpi xmlns:a14="http://schemas.microsoft.com/office/drawing/2010/main" val="0"/>
              </a:ext>
            </a:extLst>
          </a:blip>
          <a:srcRect l="-14664" r="-14664"/>
          <a:stretch>
            <a:fillRect/>
          </a:stretch>
        </p:blipFill>
        <p:spPr>
          <a:xfrm>
            <a:off x="-972616" y="260648"/>
            <a:ext cx="11233248" cy="6480720"/>
          </a:xfrm>
          <a:prstGeom prst="rect">
            <a:avLst/>
          </a:prstGeom>
        </p:spPr>
      </p:pic>
    </p:spTree>
    <p:extLst>
      <p:ext uri="{BB962C8B-B14F-4D97-AF65-F5344CB8AC3E}">
        <p14:creationId xmlns:p14="http://schemas.microsoft.com/office/powerpoint/2010/main" val="4107571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reference material</a:t>
            </a:r>
            <a:endParaRPr lang="en-US" sz="3600" dirty="0"/>
          </a:p>
        </p:txBody>
      </p:sp>
      <p:sp>
        <p:nvSpPr>
          <p:cNvPr id="3" name="Content Placeholder 2"/>
          <p:cNvSpPr>
            <a:spLocks noGrp="1"/>
          </p:cNvSpPr>
          <p:nvPr>
            <p:ph idx="1"/>
          </p:nvPr>
        </p:nvSpPr>
        <p:spPr>
          <a:xfrm>
            <a:off x="323528" y="1775191"/>
            <a:ext cx="8424936" cy="4625609"/>
          </a:xfrm>
        </p:spPr>
        <p:txBody>
          <a:bodyPr>
            <a:normAutofit fontScale="70000" lnSpcReduction="20000"/>
          </a:bodyPr>
          <a:lstStyle/>
          <a:p>
            <a:pPr marL="118872" indent="0">
              <a:buNone/>
            </a:pPr>
            <a:r>
              <a:rPr lang="en-GB" b="1" dirty="0"/>
              <a:t>Region-wide scope</a:t>
            </a:r>
            <a:endParaRPr lang="en-GB" dirty="0"/>
          </a:p>
          <a:p>
            <a:pPr marL="118872" indent="0">
              <a:buNone/>
            </a:pPr>
            <a:r>
              <a:rPr lang="en-GB" dirty="0"/>
              <a:t>(</a:t>
            </a:r>
            <a:r>
              <a:rPr lang="en-GB" dirty="0" err="1"/>
              <a:t>i</a:t>
            </a:r>
            <a:r>
              <a:rPr lang="en-GB" dirty="0"/>
              <a:t>)  </a:t>
            </a:r>
            <a:r>
              <a:rPr lang="en-GB" i="1" dirty="0"/>
              <a:t>Multi-agency</a:t>
            </a:r>
            <a:r>
              <a:rPr lang="en-GB" dirty="0"/>
              <a:t>: IASC OPR, </a:t>
            </a:r>
            <a:r>
              <a:rPr lang="en-GB" dirty="0" err="1"/>
              <a:t>Danida</a:t>
            </a:r>
            <a:r>
              <a:rPr lang="en-GB" dirty="0"/>
              <a:t> (DHA strategy), </a:t>
            </a:r>
            <a:r>
              <a:rPr lang="en-GB" dirty="0" err="1"/>
              <a:t>AusAID</a:t>
            </a:r>
            <a:r>
              <a:rPr lang="en-GB" dirty="0"/>
              <a:t>, </a:t>
            </a:r>
            <a:r>
              <a:rPr lang="en-GB" dirty="0" smtClean="0"/>
              <a:t>DEC</a:t>
            </a:r>
            <a:endParaRPr lang="en-GB" dirty="0"/>
          </a:p>
          <a:p>
            <a:pPr marL="118872" indent="0">
              <a:buNone/>
            </a:pPr>
            <a:r>
              <a:rPr lang="en-GB" dirty="0"/>
              <a:t>(ii) </a:t>
            </a:r>
            <a:r>
              <a:rPr lang="en-GB" i="1" dirty="0"/>
              <a:t>Single agency</a:t>
            </a:r>
            <a:r>
              <a:rPr lang="en-GB" dirty="0"/>
              <a:t>: WFP, UNHCR RTE, UNICEF, OCHA, IFRC, </a:t>
            </a:r>
            <a:r>
              <a:rPr lang="en-GB" dirty="0" err="1"/>
              <a:t>HelpAge</a:t>
            </a:r>
            <a:r>
              <a:rPr lang="en-GB" dirty="0"/>
              <a:t> </a:t>
            </a:r>
          </a:p>
          <a:p>
            <a:pPr marL="118872" indent="0">
              <a:buNone/>
            </a:pPr>
            <a:r>
              <a:rPr lang="en-GB" dirty="0"/>
              <a:t> </a:t>
            </a:r>
          </a:p>
          <a:p>
            <a:pPr marL="118872" indent="0">
              <a:buNone/>
            </a:pPr>
            <a:r>
              <a:rPr lang="en-GB" b="1" dirty="0"/>
              <a:t>Country /programme specific </a:t>
            </a:r>
            <a:endParaRPr lang="en-GB" dirty="0"/>
          </a:p>
          <a:p>
            <a:pPr>
              <a:buFont typeface="Wingdings" charset="2"/>
              <a:buChar char="§"/>
            </a:pPr>
            <a:r>
              <a:rPr lang="en-GB" dirty="0" smtClean="0"/>
              <a:t>UNHCR </a:t>
            </a:r>
            <a:r>
              <a:rPr lang="en-GB" dirty="0"/>
              <a:t>(Lebanon + Jordan)</a:t>
            </a:r>
          </a:p>
          <a:p>
            <a:pPr>
              <a:buFont typeface="Wingdings" charset="2"/>
              <a:buChar char="§"/>
            </a:pPr>
            <a:r>
              <a:rPr lang="en-GB" dirty="0" smtClean="0"/>
              <a:t>Oxfam </a:t>
            </a:r>
            <a:r>
              <a:rPr lang="en-GB" dirty="0"/>
              <a:t>x 2 (Lebanon, Jordan), Support to Life (Turkey)</a:t>
            </a:r>
          </a:p>
          <a:p>
            <a:pPr>
              <a:buFont typeface="Wingdings" charset="2"/>
              <a:buChar char="§"/>
            </a:pPr>
            <a:r>
              <a:rPr lang="en-GB" dirty="0" smtClean="0"/>
              <a:t>NRC </a:t>
            </a:r>
            <a:r>
              <a:rPr lang="en-GB" dirty="0"/>
              <a:t>(Lebanon - shelter), IRC [Lebanon- cash assistance]</a:t>
            </a:r>
          </a:p>
          <a:p>
            <a:pPr>
              <a:buFont typeface="Wingdings" charset="2"/>
              <a:buChar char="§"/>
            </a:pPr>
            <a:r>
              <a:rPr lang="en-GB" dirty="0" smtClean="0"/>
              <a:t>Caritas </a:t>
            </a:r>
            <a:r>
              <a:rPr lang="en-GB" dirty="0"/>
              <a:t>(Jordan)</a:t>
            </a:r>
          </a:p>
          <a:p>
            <a:pPr>
              <a:buFont typeface="Wingdings" charset="2"/>
              <a:buChar char="§"/>
            </a:pPr>
            <a:r>
              <a:rPr lang="en-GB" dirty="0" smtClean="0"/>
              <a:t>UNICEF </a:t>
            </a:r>
            <a:r>
              <a:rPr lang="en-GB" dirty="0"/>
              <a:t>x 3 – Turkey; Jordan x 2 (</a:t>
            </a:r>
            <a:r>
              <a:rPr lang="en-GB" dirty="0" err="1"/>
              <a:t>Educ</a:t>
            </a:r>
            <a:r>
              <a:rPr lang="en-GB" dirty="0"/>
              <a:t>, PSS)(multi-stakeholder)</a:t>
            </a:r>
          </a:p>
          <a:p>
            <a:pPr marL="118872" indent="0">
              <a:buNone/>
            </a:pPr>
            <a:r>
              <a:rPr lang="en-GB" dirty="0"/>
              <a:t> </a:t>
            </a:r>
          </a:p>
          <a:p>
            <a:pPr marL="118872" indent="0">
              <a:buNone/>
            </a:pPr>
            <a:r>
              <a:rPr lang="en-GB" b="1" dirty="0"/>
              <a:t>Thematic reviews/studies</a:t>
            </a:r>
            <a:endParaRPr lang="en-GB" dirty="0"/>
          </a:p>
          <a:p>
            <a:pPr marL="118872" indent="0">
              <a:buNone/>
            </a:pPr>
            <a:r>
              <a:rPr lang="en-GB" dirty="0"/>
              <a:t>SNAP (Mid-term review of assessment project), </a:t>
            </a:r>
            <a:r>
              <a:rPr lang="en-GB" dirty="0" smtClean="0"/>
              <a:t>REACH </a:t>
            </a:r>
            <a:r>
              <a:rPr lang="en-GB" dirty="0"/>
              <a:t>(Review of impact of UNSC Resolutions), Danish MFA (Protection meta-analysis</a:t>
            </a:r>
            <a:r>
              <a:rPr lang="en-GB" dirty="0" smtClean="0"/>
              <a:t>), ICVA (Review of Pooled Funds)</a:t>
            </a:r>
            <a:endParaRPr lang="en-GB" dirty="0"/>
          </a:p>
          <a:p>
            <a:pPr marL="118872" indent="0">
              <a:buNone/>
            </a:pPr>
            <a:endParaRPr lang="en-US" dirty="0"/>
          </a:p>
        </p:txBody>
      </p:sp>
    </p:spTree>
    <p:extLst>
      <p:ext uri="{BB962C8B-B14F-4D97-AF65-F5344CB8AC3E}">
        <p14:creationId xmlns:p14="http://schemas.microsoft.com/office/powerpoint/2010/main" val="847606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a:t>
            </a:r>
            <a:r>
              <a:rPr lang="en-US" sz="3200" dirty="0" smtClean="0"/>
              <a:t>SGA methodology</a:t>
            </a:r>
            <a:endParaRPr lang="en-US" sz="3200" dirty="0"/>
          </a:p>
        </p:txBody>
      </p:sp>
      <p:sp>
        <p:nvSpPr>
          <p:cNvPr id="3" name="Content Placeholder 2"/>
          <p:cNvSpPr>
            <a:spLocks noGrp="1"/>
          </p:cNvSpPr>
          <p:nvPr>
            <p:ph idx="1"/>
          </p:nvPr>
        </p:nvSpPr>
        <p:spPr>
          <a:xfrm>
            <a:off x="323528" y="1700808"/>
            <a:ext cx="8507288" cy="4625609"/>
          </a:xfrm>
        </p:spPr>
        <p:txBody>
          <a:bodyPr>
            <a:normAutofit fontScale="92500"/>
          </a:bodyPr>
          <a:lstStyle/>
          <a:p>
            <a:pPr>
              <a:spcAft>
                <a:spcPts val="600"/>
              </a:spcAft>
            </a:pPr>
            <a:r>
              <a:rPr lang="en-GB" sz="2400" dirty="0"/>
              <a:t>Not a meta-analysis, but a compilation of key findings </a:t>
            </a:r>
            <a:r>
              <a:rPr lang="en-GB" sz="2400" dirty="0" smtClean="0"/>
              <a:t>under seven ‘thematic clusters’ based on identified themes.</a:t>
            </a:r>
            <a:r>
              <a:rPr lang="en-GB" sz="2400" b="1" dirty="0" smtClean="0"/>
              <a:t> </a:t>
            </a:r>
          </a:p>
          <a:p>
            <a:pPr>
              <a:spcAft>
                <a:spcPts val="600"/>
              </a:spcAft>
            </a:pPr>
            <a:r>
              <a:rPr lang="en-GB" sz="2400" dirty="0" smtClean="0"/>
              <a:t>Looking for patterns </a:t>
            </a:r>
            <a:r>
              <a:rPr lang="en-GB" sz="2400" dirty="0"/>
              <a:t>and </a:t>
            </a:r>
            <a:r>
              <a:rPr lang="en-GB" sz="2400" dirty="0" smtClean="0"/>
              <a:t>recurrent or contrasting findings, to compile an ‘editorial narrative’</a:t>
            </a:r>
            <a:r>
              <a:rPr lang="en-GB" sz="2400" dirty="0"/>
              <a:t> </a:t>
            </a:r>
            <a:r>
              <a:rPr lang="en-GB" sz="2400" dirty="0" smtClean="0"/>
              <a:t>asking : W</a:t>
            </a:r>
            <a:r>
              <a:rPr lang="en-GB" sz="2400" i="1" dirty="0" smtClean="0"/>
              <a:t>hat </a:t>
            </a:r>
            <a:r>
              <a:rPr lang="en-GB" sz="2400" i="1" dirty="0"/>
              <a:t>does the available evidence tell us about specific topics and the response overall</a:t>
            </a:r>
            <a:r>
              <a:rPr lang="en-GB" sz="2400" dirty="0"/>
              <a:t>? </a:t>
            </a:r>
            <a:endParaRPr lang="en-GB" sz="2400" dirty="0" smtClean="0"/>
          </a:p>
          <a:p>
            <a:pPr>
              <a:spcAft>
                <a:spcPts val="600"/>
              </a:spcAft>
            </a:pPr>
            <a:r>
              <a:rPr lang="en-GB" sz="2400" dirty="0" smtClean="0"/>
              <a:t>Some weighting of material according to evidence strength (see matrix). Content of both synthesis &amp; gap </a:t>
            </a:r>
            <a:r>
              <a:rPr lang="en-GB" sz="2400" dirty="0"/>
              <a:t>analysis</a:t>
            </a:r>
            <a:r>
              <a:rPr lang="en-GB" sz="2400" dirty="0" smtClean="0"/>
              <a:t> influenced by this.</a:t>
            </a:r>
          </a:p>
          <a:p>
            <a:pPr>
              <a:spcAft>
                <a:spcPts val="600"/>
              </a:spcAft>
            </a:pPr>
            <a:r>
              <a:rPr lang="en-GB" sz="2400" dirty="0"/>
              <a:t>D</a:t>
            </a:r>
            <a:r>
              <a:rPr lang="en-GB" sz="2400" dirty="0" smtClean="0"/>
              <a:t>ecisions about inclusion of material in synthesis  </a:t>
            </a:r>
            <a:r>
              <a:rPr lang="en-GB" sz="2400" dirty="0"/>
              <a:t>based mainly on judgment of </a:t>
            </a:r>
            <a:r>
              <a:rPr lang="en-GB" sz="2400" dirty="0" smtClean="0"/>
              <a:t>author about </a:t>
            </a:r>
            <a:r>
              <a:rPr lang="en-GB" sz="2400" dirty="0"/>
              <a:t>relevance and </a:t>
            </a:r>
            <a:r>
              <a:rPr lang="en-GB" sz="2400" dirty="0" smtClean="0"/>
              <a:t>apparent significance of findings. Identification of gaps based on (</a:t>
            </a:r>
            <a:r>
              <a:rPr lang="en-GB" sz="2400" dirty="0" err="1" smtClean="0"/>
              <a:t>i</a:t>
            </a:r>
            <a:r>
              <a:rPr lang="en-GB" sz="2400" dirty="0" smtClean="0"/>
              <a:t>) what might be expected from evaluations of comparable responses, (ii) the experience and judgment of the author.</a:t>
            </a:r>
            <a:endParaRPr lang="en-US" sz="2400" dirty="0"/>
          </a:p>
        </p:txBody>
      </p:sp>
    </p:spTree>
    <p:extLst>
      <p:ext uri="{BB962C8B-B14F-4D97-AF65-F5344CB8AC3E}">
        <p14:creationId xmlns:p14="http://schemas.microsoft.com/office/powerpoint/2010/main" val="1210915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785097227"/>
              </p:ext>
            </p:extLst>
          </p:nvPr>
        </p:nvGraphicFramePr>
        <p:xfrm>
          <a:off x="683568" y="1412776"/>
          <a:ext cx="7975600" cy="4008120"/>
        </p:xfrm>
        <a:graphic>
          <a:graphicData uri="http://schemas.openxmlformats.org/drawingml/2006/table">
            <a:tbl>
              <a:tblPr/>
              <a:tblGrid>
                <a:gridCol w="2844800"/>
                <a:gridCol w="825500"/>
                <a:gridCol w="825500"/>
                <a:gridCol w="825500"/>
                <a:gridCol w="825500"/>
                <a:gridCol w="965200"/>
                <a:gridCol w="863600"/>
              </a:tblGrid>
              <a:tr h="584200">
                <a:tc>
                  <a:txBody>
                    <a:bodyPr/>
                    <a:lstStyle/>
                    <a:p>
                      <a:pPr algn="r" fontAlgn="b"/>
                      <a:r>
                        <a:rPr lang="en-US" sz="1100" b="0" i="0" u="none" strike="noStrike">
                          <a:solidFill>
                            <a:srgbClr val="963634"/>
                          </a:solidFill>
                          <a:effectLst/>
                          <a:latin typeface="Calibri"/>
                        </a:rPr>
                        <a:t>Red</a:t>
                      </a:r>
                      <a:r>
                        <a:rPr lang="en-US" sz="1100" b="0" i="0" u="none" strike="noStrike">
                          <a:solidFill>
                            <a:srgbClr val="000000"/>
                          </a:solidFill>
                          <a:effectLst/>
                          <a:latin typeface="Calibri"/>
                        </a:rPr>
                        <a:t> = full evaluation, field based, in-depth    </a:t>
                      </a:r>
                      <a:r>
                        <a:rPr lang="en-US" sz="1100" b="0" i="0" u="none" strike="noStrike">
                          <a:solidFill>
                            <a:srgbClr val="4F6228"/>
                          </a:solidFill>
                          <a:effectLst/>
                          <a:latin typeface="Calibri"/>
                        </a:rPr>
                        <a:t>Green</a:t>
                      </a:r>
                      <a:r>
                        <a:rPr lang="en-US" sz="1100" b="0" i="0" u="none" strike="noStrike">
                          <a:solidFill>
                            <a:srgbClr val="000000"/>
                          </a:solidFill>
                          <a:effectLst/>
                          <a:latin typeface="Calibri"/>
                        </a:rPr>
                        <a:t> = lighter review, RTE or desk-based</a:t>
                      </a:r>
                    </a:p>
                  </a:txBody>
                  <a:tcPr marL="12700" marR="12700" marT="12700" marB="0" anchor="b">
                    <a:lnL>
                      <a:noFill/>
                    </a:lnL>
                    <a:lnR>
                      <a:noFill/>
                    </a:lnR>
                    <a:lnT>
                      <a:noFill/>
                    </a:lnT>
                    <a:lnB>
                      <a:noFill/>
                    </a:lnB>
                  </a:tcPr>
                </a:tc>
                <a:tc>
                  <a:txBody>
                    <a:bodyPr/>
                    <a:lstStyle/>
                    <a:p>
                      <a:pPr algn="l" fontAlgn="b"/>
                      <a:r>
                        <a:rPr lang="en-US" sz="1100" b="0" i="0" u="none" strike="noStrike">
                          <a:solidFill>
                            <a:srgbClr val="000000"/>
                          </a:solidFill>
                          <a:effectLst/>
                          <a:latin typeface="Calibri"/>
                        </a:rPr>
                        <a:t>1. HCR RTE</a:t>
                      </a:r>
                    </a:p>
                  </a:txBody>
                  <a:tcPr marL="12700" marR="12700" marT="12700" marB="0" anchor="b">
                    <a:lnL>
                      <a:noFill/>
                    </a:lnL>
                    <a:lnR>
                      <a:noFill/>
                    </a:lnR>
                    <a:lnT>
                      <a:noFill/>
                    </a:lnT>
                    <a:lnB>
                      <a:noFill/>
                    </a:lnB>
                    <a:solidFill>
                      <a:srgbClr val="CCFFCC"/>
                    </a:solidFill>
                  </a:tcPr>
                </a:tc>
                <a:tc>
                  <a:txBody>
                    <a:bodyPr/>
                    <a:lstStyle/>
                    <a:p>
                      <a:pPr algn="l" fontAlgn="b"/>
                      <a:r>
                        <a:rPr lang="en-US" sz="1100" b="0" i="0" u="none" strike="noStrike">
                          <a:solidFill>
                            <a:srgbClr val="000000"/>
                          </a:solidFill>
                          <a:effectLst/>
                          <a:latin typeface="Calibri"/>
                        </a:rPr>
                        <a:t>2. IASC OPR</a:t>
                      </a:r>
                    </a:p>
                  </a:txBody>
                  <a:tcPr marL="12700" marR="12700" marT="12700" marB="0" anchor="b">
                    <a:lnL>
                      <a:noFill/>
                    </a:lnL>
                    <a:lnR>
                      <a:noFill/>
                    </a:lnR>
                    <a:lnT>
                      <a:noFill/>
                    </a:lnT>
                    <a:lnB>
                      <a:noFill/>
                    </a:lnB>
                    <a:solidFill>
                      <a:srgbClr val="CCFFCC"/>
                    </a:solidFill>
                  </a:tcPr>
                </a:tc>
                <a:tc>
                  <a:txBody>
                    <a:bodyPr/>
                    <a:lstStyle/>
                    <a:p>
                      <a:pPr algn="l" fontAlgn="b"/>
                      <a:r>
                        <a:rPr lang="en-US" sz="1100" b="0" i="0" u="none" strike="noStrike">
                          <a:solidFill>
                            <a:srgbClr val="000000"/>
                          </a:solidFill>
                          <a:effectLst/>
                          <a:latin typeface="Calibri"/>
                        </a:rPr>
                        <a:t>3. HCR L/J</a:t>
                      </a:r>
                    </a:p>
                  </a:txBody>
                  <a:tcPr marL="12700" marR="12700" marT="12700" marB="0" anchor="b">
                    <a:lnL>
                      <a:noFill/>
                    </a:lnL>
                    <a:lnR>
                      <a:noFill/>
                    </a:lnR>
                    <a:lnT>
                      <a:noFill/>
                    </a:lnT>
                    <a:lnB>
                      <a:noFill/>
                    </a:lnB>
                    <a:solidFill>
                      <a:srgbClr val="E6B8B7"/>
                    </a:solidFill>
                  </a:tcPr>
                </a:tc>
                <a:tc>
                  <a:txBody>
                    <a:bodyPr/>
                    <a:lstStyle/>
                    <a:p>
                      <a:pPr algn="l" fontAlgn="b"/>
                      <a:r>
                        <a:rPr lang="en-US" sz="1100" b="0" i="0" u="none" strike="noStrike">
                          <a:solidFill>
                            <a:srgbClr val="000000"/>
                          </a:solidFill>
                          <a:effectLst/>
                          <a:latin typeface="Calibri"/>
                        </a:rPr>
                        <a:t>4. WFP Reg</a:t>
                      </a:r>
                    </a:p>
                  </a:txBody>
                  <a:tcPr marL="12700" marR="12700" marT="12700" marB="0" anchor="b">
                    <a:lnL>
                      <a:noFill/>
                    </a:lnL>
                    <a:lnR>
                      <a:noFill/>
                    </a:lnR>
                    <a:lnT>
                      <a:noFill/>
                    </a:lnT>
                    <a:lnB>
                      <a:noFill/>
                    </a:lnB>
                    <a:solidFill>
                      <a:srgbClr val="E6B8B7"/>
                    </a:solidFill>
                  </a:tcPr>
                </a:tc>
                <a:tc>
                  <a:txBody>
                    <a:bodyPr/>
                    <a:lstStyle/>
                    <a:p>
                      <a:pPr algn="l" fontAlgn="b"/>
                      <a:r>
                        <a:rPr lang="en-US" sz="1100" b="0" i="0" u="none" strike="noStrike">
                          <a:solidFill>
                            <a:srgbClr val="000000"/>
                          </a:solidFill>
                          <a:effectLst/>
                          <a:latin typeface="Calibri"/>
                        </a:rPr>
                        <a:t>5. UNICEF Reg</a:t>
                      </a:r>
                    </a:p>
                  </a:txBody>
                  <a:tcPr marL="12700" marR="12700" marT="12700" marB="0" anchor="b">
                    <a:lnL>
                      <a:noFill/>
                    </a:lnL>
                    <a:lnR>
                      <a:noFill/>
                    </a:lnR>
                    <a:lnT>
                      <a:noFill/>
                    </a:lnT>
                    <a:lnB>
                      <a:noFill/>
                    </a:lnB>
                    <a:solidFill>
                      <a:srgbClr val="E6B8B7"/>
                    </a:solidFill>
                  </a:tcPr>
                </a:tc>
                <a:tc>
                  <a:txBody>
                    <a:bodyPr/>
                    <a:lstStyle/>
                    <a:p>
                      <a:pPr algn="l" fontAlgn="b"/>
                      <a:r>
                        <a:rPr lang="en-US" sz="1100" b="0" i="0" u="none" strike="noStrike">
                          <a:solidFill>
                            <a:srgbClr val="000000"/>
                          </a:solidFill>
                          <a:effectLst/>
                          <a:latin typeface="Calibri"/>
                        </a:rPr>
                        <a:t>6. OCHA Reg</a:t>
                      </a:r>
                    </a:p>
                  </a:txBody>
                  <a:tcPr marL="12700" marR="12700" marT="12700" marB="0" anchor="b">
                    <a:lnL>
                      <a:noFill/>
                    </a:lnL>
                    <a:lnR>
                      <a:noFill/>
                    </a:lnR>
                    <a:lnT>
                      <a:noFill/>
                    </a:lnT>
                    <a:lnB>
                      <a:noFill/>
                    </a:lnB>
                    <a:solidFill>
                      <a:srgbClr val="E6B8B7"/>
                    </a:solidFill>
                  </a:tcPr>
                </a:tc>
              </a:tr>
              <a:tr h="292100">
                <a:tc>
                  <a:txBody>
                    <a:bodyPr/>
                    <a:lstStyle/>
                    <a:p>
                      <a:pPr algn="r" fontAlgn="b"/>
                      <a:r>
                        <a:rPr lang="en-US" sz="1100" b="1" i="0" u="none" strike="noStrike">
                          <a:solidFill>
                            <a:srgbClr val="000000"/>
                          </a:solidFill>
                          <a:effectLst/>
                          <a:latin typeface="Calibri"/>
                        </a:rPr>
                        <a:t>Date</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Jul-13</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Jul-15</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Jan-15</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Apr-15</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Jan-16</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Aug-15</a:t>
                      </a:r>
                    </a:p>
                  </a:txBody>
                  <a:tcPr marL="12700" marR="12700" marT="12700" marB="0" anchor="b">
                    <a:lnL>
                      <a:noFill/>
                    </a:lnL>
                    <a:lnR>
                      <a:noFill/>
                    </a:lnR>
                    <a:lnT>
                      <a:noFill/>
                    </a:lnT>
                    <a:lnB>
                      <a:noFill/>
                    </a:lnB>
                  </a:tcPr>
                </a:tc>
              </a:tr>
              <a:tr h="393700">
                <a:tc>
                  <a:txBody>
                    <a:bodyPr/>
                    <a:lstStyle/>
                    <a:p>
                      <a:pPr algn="r" fontAlgn="b"/>
                      <a:r>
                        <a:rPr lang="en-US" sz="1100" b="1" i="0" u="none" strike="noStrike">
                          <a:solidFill>
                            <a:srgbClr val="000000"/>
                          </a:solidFill>
                          <a:effectLst/>
                          <a:latin typeface="Calibri"/>
                        </a:rPr>
                        <a:t>Period covered</a:t>
                      </a:r>
                    </a:p>
                  </a:txBody>
                  <a:tcPr marL="12700" marR="12700" marT="12700" marB="0" anchor="b">
                    <a:lnL>
                      <a:noFill/>
                    </a:lnL>
                    <a:lnR>
                      <a:noFill/>
                    </a:lnR>
                    <a:lnT>
                      <a:noFill/>
                    </a:lnT>
                    <a:lnB>
                      <a:noFill/>
                    </a:lnB>
                  </a:tcPr>
                </a:tc>
                <a:tc>
                  <a:txBody>
                    <a:bodyPr/>
                    <a:lstStyle/>
                    <a:p>
                      <a:pPr algn="r" fontAlgn="b"/>
                      <a:r>
                        <a:rPr lang="de-DE" sz="1200" b="0" i="0" u="none" strike="noStrike">
                          <a:solidFill>
                            <a:srgbClr val="000000"/>
                          </a:solidFill>
                          <a:effectLst/>
                          <a:latin typeface="Calibri"/>
                        </a:rPr>
                        <a:t>Spring 2013</a:t>
                      </a:r>
                    </a:p>
                  </a:txBody>
                  <a:tcPr marL="12700" marR="12700" marT="12700" marB="0" anchor="b">
                    <a:lnL>
                      <a:noFill/>
                    </a:lnL>
                    <a:lnR>
                      <a:noFill/>
                    </a:lnR>
                    <a:lnT>
                      <a:noFill/>
                    </a:lnT>
                    <a:lnB>
                      <a:noFill/>
                    </a:lnB>
                  </a:tcPr>
                </a:tc>
                <a:tc>
                  <a:txBody>
                    <a:bodyPr/>
                    <a:lstStyle/>
                    <a:p>
                      <a:pPr algn="r" fontAlgn="b"/>
                      <a:r>
                        <a:rPr lang="de-DE" sz="1100" b="0" i="0" u="none" strike="noStrike">
                          <a:solidFill>
                            <a:srgbClr val="000000"/>
                          </a:solidFill>
                          <a:effectLst/>
                          <a:latin typeface="Calibri"/>
                        </a:rPr>
                        <a:t>Spring 2015</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Jan 13 to April 14</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2011 to end 2014</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2012 to end 2015</a:t>
                      </a:r>
                    </a:p>
                  </a:txBody>
                  <a:tcPr marL="12700" marR="12700" marT="1270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2011 - mid2015</a:t>
                      </a:r>
                    </a:p>
                  </a:txBody>
                  <a:tcPr marL="12700" marR="12700" marT="12700" marB="0" anchor="b">
                    <a:lnL>
                      <a:noFill/>
                    </a:lnL>
                    <a:lnR>
                      <a:noFill/>
                    </a:lnR>
                    <a:lnT>
                      <a:noFill/>
                    </a:lnT>
                    <a:lnB>
                      <a:noFill/>
                    </a:lnB>
                  </a:tcPr>
                </a:tc>
              </a:tr>
              <a:tr h="190500">
                <a:tc>
                  <a:txBody>
                    <a:bodyPr/>
                    <a:lstStyle/>
                    <a:p>
                      <a:pPr algn="l" fontAlgn="b"/>
                      <a:r>
                        <a:rPr lang="en-US" sz="1100" b="1" i="0" u="none" strike="noStrike">
                          <a:solidFill>
                            <a:srgbClr val="000000"/>
                          </a:solidFill>
                          <a:effectLst/>
                          <a:latin typeface="Calibri"/>
                        </a:rPr>
                        <a:t>Theme</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r>
              <a:tr h="190500">
                <a:tc>
                  <a:txBody>
                    <a:bodyPr/>
                    <a:lstStyle/>
                    <a:p>
                      <a:pPr algn="l" fontAlgn="b"/>
                      <a:endParaRPr lang="en-US" sz="1100" b="1"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r>
              <a:tr h="190500">
                <a:tc>
                  <a:txBody>
                    <a:bodyPr/>
                    <a:lstStyle/>
                    <a:p>
                      <a:pPr algn="l" fontAlgn="b"/>
                      <a:r>
                        <a:rPr lang="en-US" sz="1100" b="0" i="0" u="none" strike="noStrike">
                          <a:solidFill>
                            <a:srgbClr val="3366FF"/>
                          </a:solidFill>
                          <a:effectLst/>
                          <a:latin typeface="Calibri"/>
                        </a:rPr>
                        <a:t>Political space for international aid operations</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r>
              <a:tr h="190500">
                <a:tc>
                  <a:txBody>
                    <a:bodyPr/>
                    <a:lstStyle/>
                    <a:p>
                      <a:pPr algn="l" fontAlgn="ctr"/>
                      <a:r>
                        <a:rPr lang="en-US" sz="1100" b="0" i="0" u="none" strike="noStrike">
                          <a:solidFill>
                            <a:srgbClr val="3366FF"/>
                          </a:solidFill>
                          <a:effectLst/>
                          <a:latin typeface="Calibri"/>
                        </a:rPr>
                        <a:t>Humanitarian access and aid worker security</a:t>
                      </a:r>
                    </a:p>
                  </a:txBody>
                  <a:tcPr marL="12700" marR="12700" marT="12700" marB="0" anchor="ctr">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r>
              <a:tr h="190500">
                <a:tc>
                  <a:txBody>
                    <a:bodyPr/>
                    <a:lstStyle/>
                    <a:p>
                      <a:pPr algn="l" fontAlgn="ctr"/>
                      <a:r>
                        <a:rPr lang="en-US" sz="1100" b="0" i="0" u="none" strike="noStrike">
                          <a:solidFill>
                            <a:srgbClr val="3366FF"/>
                          </a:solidFill>
                          <a:effectLst/>
                          <a:latin typeface="Calibri"/>
                        </a:rPr>
                        <a:t>The protection context</a:t>
                      </a:r>
                    </a:p>
                  </a:txBody>
                  <a:tcPr marL="12700" marR="12700" marT="12700" marB="0" anchor="ctr">
                    <a:lnL>
                      <a:noFill/>
                    </a:lnL>
                    <a:lnR>
                      <a:noFill/>
                    </a:lnR>
                    <a:lnT>
                      <a:noFill/>
                    </a:lnT>
                    <a:lnB>
                      <a:noFill/>
                    </a:lnB>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r>
              <a:tr h="190500">
                <a:tc>
                  <a:txBody>
                    <a:bodyPr/>
                    <a:lstStyle/>
                    <a:p>
                      <a:pPr algn="l" fontAlgn="b"/>
                      <a:r>
                        <a:rPr lang="en-US" sz="11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r>
              <a:tr h="190500">
                <a:tc>
                  <a:txBody>
                    <a:bodyPr/>
                    <a:lstStyle/>
                    <a:p>
                      <a:pPr algn="l" fontAlgn="ctr"/>
                      <a:r>
                        <a:rPr lang="en-US" sz="1100" b="0" i="0" u="none" strike="noStrike">
                          <a:solidFill>
                            <a:srgbClr val="000000"/>
                          </a:solidFill>
                          <a:effectLst/>
                          <a:latin typeface="Calibri"/>
                        </a:rPr>
                        <a:t>Strategy and joint planning</a:t>
                      </a:r>
                    </a:p>
                  </a:txBody>
                  <a:tcPr marL="152400" marR="12700" marT="12700" marB="0" anchor="ctr">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r>
              <a:tr h="190500">
                <a:tc>
                  <a:txBody>
                    <a:bodyPr/>
                    <a:lstStyle/>
                    <a:p>
                      <a:pPr algn="l" fontAlgn="ctr"/>
                      <a:r>
                        <a:rPr lang="en-US" sz="1100" b="0" i="0" u="none" strike="noStrike">
                          <a:solidFill>
                            <a:srgbClr val="000000"/>
                          </a:solidFill>
                          <a:effectLst/>
                          <a:latin typeface="Calibri"/>
                        </a:rPr>
                        <a:t>Transitional planning</a:t>
                      </a:r>
                    </a:p>
                  </a:txBody>
                  <a:tcPr marL="152400" marR="12700" marT="12700" marB="0" anchor="ctr">
                    <a:lnL>
                      <a:noFill/>
                    </a:lnL>
                    <a:lnR>
                      <a:noFill/>
                    </a:lnR>
                    <a:lnT>
                      <a:noFill/>
                    </a:lnT>
                    <a:lnB>
                      <a:noFill/>
                    </a:lnB>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r>
              <a:tr h="190500">
                <a:tc>
                  <a:txBody>
                    <a:bodyPr/>
                    <a:lstStyle/>
                    <a:p>
                      <a:pPr algn="l" fontAlgn="ctr"/>
                      <a:r>
                        <a:rPr lang="en-US" sz="1100" b="0" i="0" u="none" strike="noStrike" dirty="0">
                          <a:solidFill>
                            <a:srgbClr val="000000"/>
                          </a:solidFill>
                          <a:effectLst/>
                          <a:latin typeface="Calibri"/>
                        </a:rPr>
                        <a:t>L3 and related organisational issues</a:t>
                      </a:r>
                    </a:p>
                  </a:txBody>
                  <a:tcPr marL="152400" marR="12700" marT="12700" marB="0" anchor="ctr">
                    <a:lnL>
                      <a:noFill/>
                    </a:lnL>
                    <a:lnR>
                      <a:noFill/>
                    </a:lnR>
                    <a:lnT>
                      <a:noFill/>
                    </a:lnT>
                    <a:lnB>
                      <a:noFill/>
                    </a:lnB>
                    <a:solidFill>
                      <a:srgbClr val="F2DCDB"/>
                    </a:solidFill>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n-US" sz="1200" b="0" i="0" u="none" strike="noStrike">
                          <a:solidFill>
                            <a:srgbClr val="000000"/>
                          </a:solidFill>
                          <a:effectLst/>
                          <a:latin typeface="Calibri"/>
                        </a:rPr>
                        <a:t>?</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r>
              <a:tr h="190500">
                <a:tc>
                  <a:txBody>
                    <a:bodyPr/>
                    <a:lstStyle/>
                    <a:p>
                      <a:pPr algn="l" fontAlgn="ctr"/>
                      <a:r>
                        <a:rPr lang="en-US" sz="1100" b="0" i="0" u="none" strike="noStrike">
                          <a:solidFill>
                            <a:srgbClr val="000000"/>
                          </a:solidFill>
                          <a:effectLst/>
                          <a:latin typeface="Calibri"/>
                        </a:rPr>
                        <a:t>Leadership </a:t>
                      </a:r>
                    </a:p>
                  </a:txBody>
                  <a:tcPr marL="152400" marR="12700" marT="12700" marB="0" anchor="ctr">
                    <a:lnL>
                      <a:noFill/>
                    </a:lnL>
                    <a:lnR>
                      <a:noFill/>
                    </a:lnR>
                    <a:lnT>
                      <a:noFill/>
                    </a:lnT>
                    <a:lnB>
                      <a:noFill/>
                    </a:lnB>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dirty="0">
                          <a:solidFill>
                            <a:srgbClr val="000000"/>
                          </a:solidFill>
                          <a:effectLst/>
                          <a:latin typeface="Calibri"/>
                        </a:rPr>
                        <a:t>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r>
              <a:tr h="190500">
                <a:tc>
                  <a:txBody>
                    <a:bodyPr/>
                    <a:lstStyle/>
                    <a:p>
                      <a:pPr algn="l" fontAlgn="ctr"/>
                      <a:r>
                        <a:rPr lang="en-US" sz="1100" b="0" i="0" u="none" strike="noStrike">
                          <a:solidFill>
                            <a:srgbClr val="000000"/>
                          </a:solidFill>
                          <a:effectLst/>
                          <a:latin typeface="Calibri"/>
                        </a:rPr>
                        <a:t>Coordination &amp; collaboration</a:t>
                      </a:r>
                    </a:p>
                  </a:txBody>
                  <a:tcPr marL="152400" marR="12700" marT="12700" marB="0" anchor="ctr">
                    <a:lnL>
                      <a:noFill/>
                    </a:lnL>
                    <a:lnR>
                      <a:noFill/>
                    </a:lnR>
                    <a:lnT>
                      <a:noFill/>
                    </a:lnT>
                    <a:lnB>
                      <a:noFill/>
                    </a:lnB>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dirty="0">
                          <a:solidFill>
                            <a:srgbClr val="000000"/>
                          </a:solidFill>
                          <a:effectLst/>
                          <a:latin typeface="Calibri"/>
                        </a:rPr>
                        <a:t>2</a:t>
                      </a:r>
                    </a:p>
                  </a:txBody>
                  <a:tcPr marL="12700" marR="12700" marT="12700" marB="0" anchor="b">
                    <a:lnL>
                      <a:noFill/>
                    </a:lnL>
                    <a:lnR>
                      <a:noFill/>
                    </a:lnR>
                    <a:lnT>
                      <a:noFill/>
                    </a:lnT>
                    <a:lnB>
                      <a:noFill/>
                    </a:lnB>
                    <a:solidFill>
                      <a:srgbClr val="B8CCE4"/>
                    </a:solidFill>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r>
              <a:tr h="190500">
                <a:tc>
                  <a:txBody>
                    <a:bodyPr/>
                    <a:lstStyle/>
                    <a:p>
                      <a:pPr algn="l" fontAlgn="ctr"/>
                      <a:r>
                        <a:rPr lang="en-US" sz="1100" b="0" i="0" u="none" strike="noStrike">
                          <a:solidFill>
                            <a:srgbClr val="000000"/>
                          </a:solidFill>
                          <a:effectLst/>
                          <a:latin typeface="Calibri"/>
                        </a:rPr>
                        <a:t>Working with govts</a:t>
                      </a:r>
                    </a:p>
                  </a:txBody>
                  <a:tcPr marL="152400" marR="12700" marT="12700" marB="0" anchor="ctr">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solidFill>
                      <a:srgbClr val="FFFF00"/>
                    </a:solidFill>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a:endParaRPr>
                    </a:p>
                  </a:txBody>
                  <a:tcPr marL="12700" marR="12700" marT="12700" marB="0" anchor="b">
                    <a:lnL>
                      <a:noFill/>
                    </a:lnL>
                    <a:lnR>
                      <a:noFill/>
                    </a:lnR>
                    <a:lnT>
                      <a:noFill/>
                    </a:lnT>
                    <a:lnB>
                      <a:noFill/>
                    </a:lnB>
                  </a:tcPr>
                </a:tc>
              </a:tr>
              <a:tr h="190500">
                <a:tc>
                  <a:txBody>
                    <a:bodyPr/>
                    <a:lstStyle/>
                    <a:p>
                      <a:pPr algn="l" fontAlgn="ctr"/>
                      <a:r>
                        <a:rPr lang="en-US" sz="1100" b="0" i="0" u="none" strike="noStrike">
                          <a:solidFill>
                            <a:srgbClr val="000000"/>
                          </a:solidFill>
                          <a:effectLst/>
                          <a:latin typeface="Calibri"/>
                        </a:rPr>
                        <a:t>Funding (&amp; under-funding)</a:t>
                      </a:r>
                    </a:p>
                  </a:txBody>
                  <a:tcPr marL="152400" marR="12700" marT="12700" marB="0" anchor="ctr">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solidFill>
                      <a:srgbClr val="B8CCE4"/>
                    </a:solidFill>
                  </a:tcPr>
                </a:tc>
              </a:tr>
              <a:tr h="190500">
                <a:tc>
                  <a:txBody>
                    <a:bodyPr/>
                    <a:lstStyle/>
                    <a:p>
                      <a:pPr algn="l" fontAlgn="b"/>
                      <a:r>
                        <a:rPr lang="en-US" sz="11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a:noFill/>
                    </a:lnL>
                    <a:lnR>
                      <a:noFill/>
                    </a:lnR>
                    <a:lnT>
                      <a:noFill/>
                    </a:lnT>
                    <a:lnB>
                      <a:noFill/>
                    </a:lnB>
                    <a:solidFill>
                      <a:srgbClr val="D9D9D9"/>
                    </a:solidFill>
                  </a:tcPr>
                </a:tc>
                <a:tc>
                  <a:txBody>
                    <a:bodyPr/>
                    <a:lstStyle/>
                    <a:p>
                      <a:pPr algn="l" fontAlgn="b"/>
                      <a:r>
                        <a:rPr lang="en-US" sz="1200" b="0" i="0" u="none" strike="noStrike" dirty="0">
                          <a:solidFill>
                            <a:srgbClr val="000000"/>
                          </a:solidFill>
                          <a:effectLst/>
                          <a:latin typeface="Calibri"/>
                        </a:rPr>
                        <a:t> </a:t>
                      </a:r>
                    </a:p>
                  </a:txBody>
                  <a:tcPr marL="12700" marR="12700" marT="12700" marB="0" anchor="b">
                    <a:lnL>
                      <a:noFill/>
                    </a:lnL>
                    <a:lnR>
                      <a:noFill/>
                    </a:lnR>
                    <a:lnT>
                      <a:noFill/>
                    </a:lnT>
                    <a:lnB>
                      <a:noFill/>
                    </a:lnB>
                    <a:solidFill>
                      <a:srgbClr val="D9D9D9"/>
                    </a:solidFill>
                  </a:tcPr>
                </a:tc>
              </a:tr>
            </a:tbl>
          </a:graphicData>
        </a:graphic>
      </p:graphicFrame>
      <p:sp>
        <p:nvSpPr>
          <p:cNvPr id="3" name="TextBox 2"/>
          <p:cNvSpPr txBox="1"/>
          <p:nvPr/>
        </p:nvSpPr>
        <p:spPr>
          <a:xfrm>
            <a:off x="683568" y="5877272"/>
            <a:ext cx="6768752" cy="369332"/>
          </a:xfrm>
          <a:prstGeom prst="rect">
            <a:avLst/>
          </a:prstGeom>
          <a:noFill/>
        </p:spPr>
        <p:txBody>
          <a:bodyPr wrap="square" rtlCol="0">
            <a:spAutoFit/>
          </a:bodyPr>
          <a:lstStyle/>
          <a:p>
            <a:r>
              <a:rPr lang="en-US" b="1" dirty="0" smtClean="0"/>
              <a:t>Extract from Evidence Strength Matrix</a:t>
            </a:r>
            <a:endParaRPr lang="en-US" b="1" dirty="0"/>
          </a:p>
        </p:txBody>
      </p:sp>
    </p:spTree>
    <p:extLst>
      <p:ext uri="{BB962C8B-B14F-4D97-AF65-F5344CB8AC3E}">
        <p14:creationId xmlns:p14="http://schemas.microsoft.com/office/powerpoint/2010/main" val="22161925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Synthesis of thematic findings</a:t>
            </a:r>
            <a:endParaRPr lang="en-US" sz="3600" dirty="0"/>
          </a:p>
        </p:txBody>
      </p:sp>
      <p:sp>
        <p:nvSpPr>
          <p:cNvPr id="4" name="Rectangle 3"/>
          <p:cNvSpPr/>
          <p:nvPr/>
        </p:nvSpPr>
        <p:spPr>
          <a:xfrm>
            <a:off x="467544" y="2996952"/>
            <a:ext cx="8352928" cy="3139321"/>
          </a:xfrm>
          <a:prstGeom prst="rect">
            <a:avLst/>
          </a:prstGeom>
        </p:spPr>
        <p:txBody>
          <a:bodyPr wrap="square">
            <a:spAutoFit/>
          </a:bodyPr>
          <a:lstStyle/>
          <a:p>
            <a:pPr>
              <a:spcAft>
                <a:spcPts val="600"/>
              </a:spcAft>
            </a:pPr>
            <a:r>
              <a:rPr lang="en-GB" sz="2400" dirty="0"/>
              <a:t>1. </a:t>
            </a:r>
            <a:r>
              <a:rPr lang="en-GB" sz="2400" dirty="0" smtClean="0"/>
              <a:t>Context-related </a:t>
            </a:r>
            <a:r>
              <a:rPr lang="en-GB" sz="2400" dirty="0"/>
              <a:t>findings</a:t>
            </a:r>
          </a:p>
          <a:p>
            <a:pPr>
              <a:spcAft>
                <a:spcPts val="600"/>
              </a:spcAft>
            </a:pPr>
            <a:r>
              <a:rPr lang="en-GB" sz="2400" dirty="0"/>
              <a:t>2. </a:t>
            </a:r>
            <a:r>
              <a:rPr lang="en-GB" sz="2400" dirty="0" smtClean="0"/>
              <a:t>Strategy &amp; planning, </a:t>
            </a:r>
            <a:r>
              <a:rPr lang="en-GB" sz="2400" dirty="0"/>
              <a:t>coordination and leadership</a:t>
            </a:r>
          </a:p>
          <a:p>
            <a:pPr>
              <a:spcAft>
                <a:spcPts val="600"/>
              </a:spcAft>
            </a:pPr>
            <a:r>
              <a:rPr lang="en-GB" sz="2400" dirty="0"/>
              <a:t>3. Programme delivery, </a:t>
            </a:r>
            <a:r>
              <a:rPr lang="en-GB" sz="2400" dirty="0" smtClean="0"/>
              <a:t>effectiveness, coverage, </a:t>
            </a:r>
            <a:r>
              <a:rPr lang="en-GB" sz="2400" dirty="0"/>
              <a:t>quality</a:t>
            </a:r>
          </a:p>
          <a:p>
            <a:pPr>
              <a:spcAft>
                <a:spcPts val="600"/>
              </a:spcAft>
            </a:pPr>
            <a:r>
              <a:rPr lang="en-GB" sz="2400" dirty="0"/>
              <a:t>4. Protection, </a:t>
            </a:r>
            <a:r>
              <a:rPr lang="en-GB" sz="2400" dirty="0" smtClean="0"/>
              <a:t>vulnerability, advocacy &amp; </a:t>
            </a:r>
            <a:r>
              <a:rPr lang="en-GB" sz="2400" dirty="0"/>
              <a:t>humanitarian principles</a:t>
            </a:r>
          </a:p>
          <a:p>
            <a:pPr>
              <a:spcAft>
                <a:spcPts val="600"/>
              </a:spcAft>
            </a:pPr>
            <a:r>
              <a:rPr lang="en-GB" sz="2400" dirty="0"/>
              <a:t>5</a:t>
            </a:r>
            <a:r>
              <a:rPr lang="en-GB" sz="2400" dirty="0" smtClean="0"/>
              <a:t>. Targeting, accountability and community engagement </a:t>
            </a:r>
            <a:endParaRPr lang="en-GB" sz="2400" dirty="0"/>
          </a:p>
          <a:p>
            <a:pPr>
              <a:spcAft>
                <a:spcPts val="600"/>
              </a:spcAft>
            </a:pPr>
            <a:r>
              <a:rPr lang="en-GB" sz="2400" dirty="0"/>
              <a:t>6. </a:t>
            </a:r>
            <a:r>
              <a:rPr lang="en-GB" sz="2400" dirty="0" smtClean="0"/>
              <a:t>Staffing, partnerships and operational efficiency</a:t>
            </a:r>
            <a:endParaRPr lang="en-GB" sz="2400" dirty="0"/>
          </a:p>
          <a:p>
            <a:pPr>
              <a:spcAft>
                <a:spcPts val="600"/>
              </a:spcAft>
            </a:pPr>
            <a:r>
              <a:rPr lang="en-GB" sz="2400" dirty="0"/>
              <a:t>7. Assessment, monitoring and </a:t>
            </a:r>
            <a:r>
              <a:rPr lang="en-GB" sz="2400" dirty="0" smtClean="0"/>
              <a:t>evaluation</a:t>
            </a:r>
            <a:endParaRPr lang="en-GB" sz="2400" dirty="0"/>
          </a:p>
        </p:txBody>
      </p:sp>
    </p:spTree>
    <p:extLst>
      <p:ext uri="{BB962C8B-B14F-4D97-AF65-F5344CB8AC3E}">
        <p14:creationId xmlns:p14="http://schemas.microsoft.com/office/powerpoint/2010/main" val="338751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1: Context-related findings</a:t>
            </a:r>
            <a:endParaRPr lang="en-US" sz="3200" dirty="0"/>
          </a:p>
        </p:txBody>
      </p:sp>
      <p:sp>
        <p:nvSpPr>
          <p:cNvPr id="3" name="Content Placeholder 2"/>
          <p:cNvSpPr>
            <a:spLocks noGrp="1"/>
          </p:cNvSpPr>
          <p:nvPr>
            <p:ph idx="1"/>
          </p:nvPr>
        </p:nvSpPr>
        <p:spPr>
          <a:xfrm>
            <a:off x="467544" y="1196752"/>
            <a:ext cx="8229600" cy="5400600"/>
          </a:xfrm>
        </p:spPr>
        <p:txBody>
          <a:bodyPr>
            <a:normAutofit/>
          </a:bodyPr>
          <a:lstStyle/>
          <a:p>
            <a:endParaRPr lang="en-US" sz="2400" dirty="0"/>
          </a:p>
          <a:p>
            <a:pPr>
              <a:buFont typeface="Wingdings" charset="2"/>
              <a:buChar char="Ø"/>
            </a:pPr>
            <a:r>
              <a:rPr lang="en-US" sz="2400" dirty="0" smtClean="0"/>
              <a:t>Deliberately restricted humanitarian space in Syria</a:t>
            </a:r>
            <a:r>
              <a:rPr lang="en-US" sz="2400" dirty="0"/>
              <a:t> </a:t>
            </a:r>
            <a:r>
              <a:rPr lang="en-US" sz="2400" dirty="0" smtClean="0"/>
              <a:t>– variable space in refugee-hosting countries</a:t>
            </a:r>
            <a:endParaRPr lang="en-US" sz="2400" dirty="0"/>
          </a:p>
          <a:p>
            <a:pPr>
              <a:buFont typeface="Wingdings" charset="2"/>
              <a:buChar char="Ø"/>
            </a:pPr>
            <a:endParaRPr lang="en-US" sz="2400" dirty="0" smtClean="0"/>
          </a:p>
          <a:p>
            <a:pPr>
              <a:buFont typeface="Wingdings" charset="2"/>
              <a:buChar char="Ø"/>
            </a:pPr>
            <a:r>
              <a:rPr lang="en-GB" sz="2400" dirty="0"/>
              <a:t>L</a:t>
            </a:r>
            <a:r>
              <a:rPr lang="en-GB" sz="2400" dirty="0" smtClean="0"/>
              <a:t>ack </a:t>
            </a:r>
            <a:r>
              <a:rPr lang="en-GB" sz="2400" dirty="0"/>
              <a:t>of effective humanitarian access </a:t>
            </a:r>
            <a:r>
              <a:rPr lang="en-GB" sz="2400" dirty="0" smtClean="0"/>
              <a:t>(even post 2014 UNSC Resolutions) </a:t>
            </a:r>
            <a:r>
              <a:rPr lang="en-GB" sz="2400" dirty="0"/>
              <a:t>has been the critical limiting factor on aid coverage inside Syria </a:t>
            </a:r>
            <a:r>
              <a:rPr lang="en-GB" sz="2400" dirty="0" smtClean="0"/>
              <a:t> </a:t>
            </a:r>
          </a:p>
          <a:p>
            <a:pPr>
              <a:buFont typeface="Wingdings" charset="2"/>
              <a:buChar char="Ø"/>
            </a:pPr>
            <a:endParaRPr lang="en-GB" sz="2400" dirty="0" smtClean="0"/>
          </a:p>
          <a:p>
            <a:pPr>
              <a:buFont typeface="Wingdings" charset="2"/>
              <a:buChar char="Ø"/>
            </a:pPr>
            <a:r>
              <a:rPr lang="en-GB" sz="2400" dirty="0" smtClean="0"/>
              <a:t>Protection context: direct targeting of civilians and civil objects in Syria =&gt; disregard by all side of basic IHL norms. Temporary or </a:t>
            </a:r>
            <a:r>
              <a:rPr lang="en-GB" sz="2400" i="1" dirty="0" smtClean="0"/>
              <a:t>de facto </a:t>
            </a:r>
            <a:r>
              <a:rPr lang="en-GB" sz="2400" dirty="0" smtClean="0"/>
              <a:t>protection in refugee hosting countries, </a:t>
            </a:r>
            <a:r>
              <a:rPr lang="en-GB" sz="2400" dirty="0" smtClean="0"/>
              <a:t>undermined </a:t>
            </a:r>
            <a:r>
              <a:rPr lang="en-GB" sz="2400" dirty="0" smtClean="0"/>
              <a:t>by assistance </a:t>
            </a:r>
            <a:r>
              <a:rPr lang="en-GB" sz="2400" dirty="0" smtClean="0"/>
              <a:t>/ livelihood deficits</a:t>
            </a:r>
          </a:p>
          <a:p>
            <a:pPr>
              <a:buFont typeface="Wingdings" charset="2"/>
              <a:buChar char="Ø"/>
            </a:pPr>
            <a:endParaRPr lang="en-GB" sz="2400" dirty="0"/>
          </a:p>
          <a:p>
            <a:pPr marL="118872" indent="0">
              <a:buNone/>
            </a:pPr>
            <a:r>
              <a:rPr lang="en-GB" sz="2400" b="1" dirty="0" smtClean="0"/>
              <a:t>Evaluation question</a:t>
            </a:r>
            <a:r>
              <a:rPr lang="en-GB" sz="2400" dirty="0" smtClean="0"/>
              <a:t>: </a:t>
            </a:r>
            <a:r>
              <a:rPr lang="en-GB" sz="2400" i="1" dirty="0" smtClean="0"/>
              <a:t>What </a:t>
            </a:r>
            <a:r>
              <a:rPr lang="en-GB" sz="2400" i="1" dirty="0" smtClean="0"/>
              <a:t>counts as</a:t>
            </a:r>
            <a:r>
              <a:rPr lang="en-GB" sz="2400" i="1" dirty="0" smtClean="0"/>
              <a:t> a ‘context finding’?</a:t>
            </a:r>
          </a:p>
          <a:p>
            <a:pPr>
              <a:buFont typeface="Wingdings" charset="2"/>
              <a:buChar char="Ø"/>
            </a:pPr>
            <a:endParaRPr lang="en-GB" sz="2400" dirty="0"/>
          </a:p>
          <a:p>
            <a:pPr>
              <a:buFont typeface="Wingdings" charset="2"/>
              <a:buChar char="Ø"/>
            </a:pPr>
            <a:endParaRPr lang="en-GB" sz="2400" dirty="0"/>
          </a:p>
          <a:p>
            <a:endParaRPr lang="en-US" sz="2400" dirty="0"/>
          </a:p>
        </p:txBody>
      </p:sp>
    </p:spTree>
    <p:extLst>
      <p:ext uri="{BB962C8B-B14F-4D97-AF65-F5344CB8AC3E}">
        <p14:creationId xmlns:p14="http://schemas.microsoft.com/office/powerpoint/2010/main" val="684558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55448"/>
            <a:ext cx="8640960" cy="1252728"/>
          </a:xfrm>
        </p:spPr>
        <p:txBody>
          <a:bodyPr>
            <a:normAutofit/>
          </a:bodyPr>
          <a:lstStyle/>
          <a:p>
            <a:r>
              <a:rPr lang="en-US" sz="3200" dirty="0" smtClean="0"/>
              <a:t>2: Strategy &amp; planning, coordination, leadership</a:t>
            </a:r>
            <a:endParaRPr lang="en-US" sz="3200" dirty="0"/>
          </a:p>
        </p:txBody>
      </p:sp>
      <p:sp>
        <p:nvSpPr>
          <p:cNvPr id="3" name="Content Placeholder 2"/>
          <p:cNvSpPr>
            <a:spLocks noGrp="1"/>
          </p:cNvSpPr>
          <p:nvPr>
            <p:ph idx="1"/>
          </p:nvPr>
        </p:nvSpPr>
        <p:spPr>
          <a:xfrm>
            <a:off x="395536" y="1628800"/>
            <a:ext cx="8301608" cy="4625609"/>
          </a:xfrm>
        </p:spPr>
        <p:txBody>
          <a:bodyPr>
            <a:normAutofit/>
          </a:bodyPr>
          <a:lstStyle/>
          <a:p>
            <a:endParaRPr lang="en-US" sz="2400" dirty="0"/>
          </a:p>
          <a:p>
            <a:pPr>
              <a:buFont typeface="Wingdings" charset="2"/>
              <a:buChar char="Ø"/>
            </a:pPr>
            <a:r>
              <a:rPr lang="en-US" sz="2400" dirty="0" smtClean="0"/>
              <a:t>Many reports note lack of overarching strategy</a:t>
            </a:r>
          </a:p>
          <a:p>
            <a:pPr>
              <a:buFont typeface="Wingdings" charset="2"/>
              <a:buChar char="Ø"/>
            </a:pPr>
            <a:r>
              <a:rPr lang="en-US" sz="2400" dirty="0" smtClean="0"/>
              <a:t>Some evident system ‘disconnects’ (see gap analysis)</a:t>
            </a:r>
          </a:p>
          <a:p>
            <a:pPr>
              <a:buFont typeface="Wingdings" charset="2"/>
              <a:buChar char="Ø"/>
            </a:pPr>
            <a:r>
              <a:rPr lang="en-US" sz="2400" dirty="0" smtClean="0"/>
              <a:t>CRSF did not get traction. </a:t>
            </a:r>
            <a:r>
              <a:rPr lang="en-US" sz="2400" dirty="0" err="1" smtClean="0"/>
              <a:t>WoS</a:t>
            </a:r>
            <a:r>
              <a:rPr lang="en-US" sz="2400" dirty="0" smtClean="0"/>
              <a:t> approach seems to have been more effective, though work in progress</a:t>
            </a:r>
          </a:p>
          <a:p>
            <a:pPr>
              <a:spcAft>
                <a:spcPts val="600"/>
              </a:spcAft>
              <a:buFont typeface="Wingdings" charset="2"/>
              <a:buChar char="Ø"/>
            </a:pPr>
            <a:r>
              <a:rPr lang="en-US" sz="2400" dirty="0" smtClean="0"/>
              <a:t>Coordination </a:t>
            </a:r>
            <a:r>
              <a:rPr lang="en-US" sz="2400" dirty="0" smtClean="0"/>
              <a:t>analysis dominated by confusion over respective roles of UNHCR and OCHA/HC; and some overlap between e.g. UNHCR and UNICEF</a:t>
            </a:r>
          </a:p>
          <a:p>
            <a:pPr>
              <a:buFont typeface="Wingdings" charset="2"/>
              <a:buChar char="Ø"/>
            </a:pPr>
            <a:r>
              <a:rPr lang="en-US" sz="2400" dirty="0" smtClean="0"/>
              <a:t>Coordination now reported improved in most </a:t>
            </a:r>
            <a:r>
              <a:rPr lang="en-US" sz="2400" dirty="0" smtClean="0"/>
              <a:t>respects</a:t>
            </a:r>
          </a:p>
          <a:p>
            <a:pPr>
              <a:buFont typeface="Wingdings" charset="2"/>
              <a:buChar char="Ø"/>
            </a:pPr>
            <a:endParaRPr lang="en-US" sz="2400" dirty="0"/>
          </a:p>
          <a:p>
            <a:pPr marL="118872" lvl="1" indent="0">
              <a:spcBef>
                <a:spcPts val="0"/>
              </a:spcBef>
              <a:buClr>
                <a:schemeClr val="accent1"/>
              </a:buClr>
              <a:buSzPct val="80000"/>
              <a:buNone/>
            </a:pPr>
            <a:r>
              <a:rPr lang="en-US" sz="2400" b="1" dirty="0" smtClean="0"/>
              <a:t>Evaluation question</a:t>
            </a:r>
            <a:r>
              <a:rPr lang="en-US" sz="2400" dirty="0" smtClean="0"/>
              <a:t>: </a:t>
            </a:r>
            <a:r>
              <a:rPr lang="en-US" sz="2200" i="1" dirty="0" smtClean="0"/>
              <a:t>To what extent can joint strategy, coordination and other ‘system’ issues be judged from single agency evaluations? </a:t>
            </a:r>
            <a:endParaRPr lang="en-US" sz="2400" i="1" dirty="0"/>
          </a:p>
          <a:p>
            <a:pPr>
              <a:buFont typeface="Wingdings" charset="2"/>
              <a:buChar char="Ø"/>
            </a:pPr>
            <a:endParaRPr lang="en-US" sz="2400" dirty="0"/>
          </a:p>
          <a:p>
            <a:endParaRPr lang="en-US" sz="2400" dirty="0"/>
          </a:p>
        </p:txBody>
      </p:sp>
    </p:spTree>
    <p:extLst>
      <p:ext uri="{BB962C8B-B14F-4D97-AF65-F5344CB8AC3E}">
        <p14:creationId xmlns:p14="http://schemas.microsoft.com/office/powerpoint/2010/main" val="1702061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35280" cy="1252728"/>
          </a:xfrm>
        </p:spPr>
        <p:txBody>
          <a:bodyPr>
            <a:normAutofit/>
          </a:bodyPr>
          <a:lstStyle/>
          <a:p>
            <a:r>
              <a:rPr lang="en-US" sz="3200" dirty="0" smtClean="0"/>
              <a:t>3: </a:t>
            </a:r>
            <a:r>
              <a:rPr lang="en-GB" sz="3200" dirty="0" smtClean="0"/>
              <a:t>Programme delivery, effectiveness, coverage &amp; quality</a:t>
            </a:r>
            <a:endParaRPr lang="en-US" sz="3200" dirty="0"/>
          </a:p>
        </p:txBody>
      </p:sp>
      <p:sp>
        <p:nvSpPr>
          <p:cNvPr id="3" name="Content Placeholder 2"/>
          <p:cNvSpPr>
            <a:spLocks noGrp="1"/>
          </p:cNvSpPr>
          <p:nvPr>
            <p:ph idx="1"/>
          </p:nvPr>
        </p:nvSpPr>
        <p:spPr>
          <a:xfrm>
            <a:off x="611560" y="1844824"/>
            <a:ext cx="8229600" cy="4409585"/>
          </a:xfrm>
        </p:spPr>
        <p:txBody>
          <a:bodyPr>
            <a:normAutofit/>
          </a:bodyPr>
          <a:lstStyle/>
          <a:p>
            <a:pPr marL="118872" indent="0">
              <a:spcBef>
                <a:spcPts val="600"/>
              </a:spcBef>
              <a:buNone/>
            </a:pPr>
            <a:r>
              <a:rPr lang="en-US" sz="2400" b="1" dirty="0" smtClean="0"/>
              <a:t>Preparedness</a:t>
            </a:r>
            <a:r>
              <a:rPr lang="en-US" sz="2400" dirty="0" smtClean="0"/>
              <a:t>: little evaluated, and mainly by process (e.g. contingency planning) rather than actual utility. </a:t>
            </a:r>
            <a:r>
              <a:rPr lang="en-US" sz="2400" i="1" dirty="0" smtClean="0"/>
              <a:t>Organisational flexibility</a:t>
            </a:r>
            <a:r>
              <a:rPr lang="en-US" sz="2400" dirty="0" smtClean="0"/>
              <a:t> a better measure?</a:t>
            </a:r>
          </a:p>
          <a:p>
            <a:pPr marL="118872" indent="0">
              <a:spcBef>
                <a:spcPts val="600"/>
              </a:spcBef>
              <a:buNone/>
            </a:pPr>
            <a:r>
              <a:rPr lang="en-US" sz="2400" b="1" dirty="0" smtClean="0"/>
              <a:t>Effectiveness</a:t>
            </a:r>
            <a:r>
              <a:rPr lang="en-US" sz="2400" dirty="0" smtClean="0"/>
              <a:t> assessed largely by delivery of outputs</a:t>
            </a:r>
          </a:p>
          <a:p>
            <a:pPr marL="118872" indent="0">
              <a:spcBef>
                <a:spcPts val="600"/>
              </a:spcBef>
              <a:buNone/>
            </a:pPr>
            <a:r>
              <a:rPr lang="en-US" sz="2400" dirty="0" smtClean="0"/>
              <a:t>Generally positive reports on </a:t>
            </a:r>
            <a:r>
              <a:rPr lang="en-US" sz="2400" b="1" dirty="0" smtClean="0"/>
              <a:t>delivery</a:t>
            </a:r>
            <a:r>
              <a:rPr lang="en-US" sz="2400" dirty="0" smtClean="0"/>
              <a:t> against immediate objectives – but lack of clarity on (shifting) </a:t>
            </a:r>
            <a:r>
              <a:rPr lang="en-US" sz="2400" i="1" dirty="0" smtClean="0"/>
              <a:t>targets</a:t>
            </a:r>
            <a:r>
              <a:rPr lang="en-US" sz="2400" dirty="0" smtClean="0"/>
              <a:t> and </a:t>
            </a:r>
            <a:r>
              <a:rPr lang="en-US" sz="2400" i="1" dirty="0" smtClean="0"/>
              <a:t>baselines</a:t>
            </a:r>
            <a:r>
              <a:rPr lang="en-US" sz="2400" dirty="0" smtClean="0"/>
              <a:t>. NB complication of major funding deficits.</a:t>
            </a:r>
          </a:p>
          <a:p>
            <a:pPr marL="118872" indent="0">
              <a:spcBef>
                <a:spcPts val="600"/>
              </a:spcBef>
              <a:buNone/>
            </a:pPr>
            <a:r>
              <a:rPr lang="en-US" sz="2400" b="1" dirty="0" smtClean="0"/>
              <a:t>Timeliness</a:t>
            </a:r>
            <a:r>
              <a:rPr lang="en-US" sz="2400" dirty="0" smtClean="0"/>
              <a:t>: agencies slow to wake up to scale of crisis</a:t>
            </a:r>
          </a:p>
          <a:p>
            <a:pPr marL="118872" indent="0">
              <a:spcBef>
                <a:spcPts val="600"/>
              </a:spcBef>
              <a:buNone/>
            </a:pPr>
            <a:r>
              <a:rPr lang="en-US" sz="2400" b="1" dirty="0" smtClean="0"/>
              <a:t>Coverage</a:t>
            </a:r>
            <a:r>
              <a:rPr lang="en-US" sz="2400" dirty="0" smtClean="0"/>
              <a:t>: major gaps inside Syria, fewer outside</a:t>
            </a:r>
          </a:p>
          <a:p>
            <a:pPr marL="118872" indent="0">
              <a:spcBef>
                <a:spcPts val="600"/>
              </a:spcBef>
              <a:buNone/>
            </a:pPr>
            <a:r>
              <a:rPr lang="en-US" sz="2400" b="1" dirty="0" smtClean="0"/>
              <a:t>Quality</a:t>
            </a:r>
            <a:r>
              <a:rPr lang="en-US" sz="2400" dirty="0" smtClean="0"/>
              <a:t>: little evaluation against standards</a:t>
            </a:r>
          </a:p>
          <a:p>
            <a:endParaRPr lang="en-US" sz="2400" dirty="0"/>
          </a:p>
        </p:txBody>
      </p:sp>
    </p:spTree>
    <p:extLst>
      <p:ext uri="{BB962C8B-B14F-4D97-AF65-F5344CB8AC3E}">
        <p14:creationId xmlns:p14="http://schemas.microsoft.com/office/powerpoint/2010/main" val="40895830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130175</TotalTime>
  <Words>1715</Words>
  <Application>Microsoft Macintosh PowerPoint</Application>
  <PresentationFormat>On-screen Show (4:3)</PresentationFormat>
  <Paragraphs>265</Paragraphs>
  <Slides>21</Slides>
  <Notes>21</Notes>
  <HiddenSlides>4</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Module</vt:lpstr>
      <vt:lpstr> Syria CALL  Evaluation Synthesis and Gap Analysis (ESGA)  Findings and Conclusions</vt:lpstr>
      <vt:lpstr>ESGA purpose, scope, methodology</vt:lpstr>
      <vt:lpstr>The reference material</vt:lpstr>
      <vt:lpstr>ESGA methodology</vt:lpstr>
      <vt:lpstr>PowerPoint Presentation</vt:lpstr>
      <vt:lpstr>Synthesis of thematic findings</vt:lpstr>
      <vt:lpstr>1: Context-related findings</vt:lpstr>
      <vt:lpstr>2: Strategy &amp; planning, coordination, leadership</vt:lpstr>
      <vt:lpstr>3: Programme delivery, effectiveness, coverage &amp; quality</vt:lpstr>
      <vt:lpstr>4: Protection, vulnerability, advocacy &amp; humanitarian principles </vt:lpstr>
      <vt:lpstr>5: Targeting, accountability &amp; community engagement </vt:lpstr>
      <vt:lpstr>6: Staffing, partnerships &amp; operational efficiency </vt:lpstr>
      <vt:lpstr>7: Assessment, monitoring &amp; evaluation</vt:lpstr>
      <vt:lpstr>Gap analysis</vt:lpstr>
      <vt:lpstr>Most significant evaluation gaps? </vt:lpstr>
      <vt:lpstr>Significant evidence gaps (1) </vt:lpstr>
      <vt:lpstr>Significant evidence gaps (2) </vt:lpstr>
      <vt:lpstr>Overall conclusions (1)</vt:lpstr>
      <vt:lpstr>Issues arising (1) – System-related </vt:lpstr>
      <vt:lpstr>Issues arising (2) – programming and operational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 Real Time Evaluation Kenya crisis response 2011: Provisional findings</dc:title>
  <dc:creator>James Darcy</dc:creator>
  <cp:lastModifiedBy>James Darcy</cp:lastModifiedBy>
  <cp:revision>544</cp:revision>
  <cp:lastPrinted>2016-04-14T10:09:04Z</cp:lastPrinted>
  <dcterms:created xsi:type="dcterms:W3CDTF">2011-11-10T15:24:04Z</dcterms:created>
  <dcterms:modified xsi:type="dcterms:W3CDTF">2016-04-25T05:55:16Z</dcterms:modified>
</cp:coreProperties>
</file>