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65" r:id="rId6"/>
    <p:sldId id="259" r:id="rId7"/>
    <p:sldId id="262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00" d="100"/>
          <a:sy n="100" d="100"/>
        </p:scale>
        <p:origin x="-1824" y="-8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61E30-DEB4-F440-8E34-880351ACB953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5848A-FA0D-4A43-B036-D4FF4F61A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5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r>
              <a:rPr lang="en-US" baseline="0" dirty="0" smtClean="0"/>
              <a:t> this study: extent to which HPs are reflected in evaluation practice is unclear, and  limited understanding/ evidence of how adhering to HPs can lead to a more effective humanitarian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142 evaluations</a:t>
            </a:r>
            <a:r>
              <a:rPr lang="en-US" baseline="0" dirty="0" smtClean="0"/>
              <a:t> (most were UN, but also included NGO, multi-agency, IFRC and donors): focus on 7 emergencies, </a:t>
            </a:r>
            <a:r>
              <a:rPr lang="en-US" baseline="0" dirty="0" err="1" smtClean="0"/>
              <a:t>emphasising</a:t>
            </a:r>
            <a:r>
              <a:rPr lang="en-US" baseline="0" dirty="0" smtClean="0"/>
              <a:t> complex conflict emergencies where more challenging to adhere to HPs.</a:t>
            </a:r>
          </a:p>
          <a:p>
            <a:endParaRPr lang="en-US" dirty="0" smtClean="0"/>
          </a:p>
          <a:p>
            <a:r>
              <a:rPr lang="en-US" dirty="0" smtClean="0"/>
              <a:t>Screening</a:t>
            </a:r>
            <a:r>
              <a:rPr lang="en-US" baseline="0" dirty="0" smtClean="0"/>
              <a:t> of 142 evaluations done by word searches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Sub-sample of 20 selected because of their greater reference to HPs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66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6985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point – very little</a:t>
            </a:r>
            <a:r>
              <a:rPr lang="en-US" baseline="0" dirty="0" smtClean="0"/>
              <a:t> guidance available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Almost 80% of the 142 evaluations</a:t>
            </a:r>
            <a:r>
              <a:rPr lang="en-US" baseline="0" dirty="0" smtClean="0"/>
              <a:t> looked at access and </a:t>
            </a:r>
            <a:r>
              <a:rPr lang="en-US" baseline="0" dirty="0" smtClean="0"/>
              <a:t>security</a:t>
            </a:r>
            <a:endParaRPr lang="en-US" dirty="0"/>
          </a:p>
          <a:p>
            <a:endParaRPr lang="en-US" b="1" dirty="0"/>
          </a:p>
          <a:p>
            <a:r>
              <a:rPr lang="en-US" dirty="0"/>
              <a:t>NB discussion of coverage usually delinked from evaluation of efforts to negotiate access to inaccessible areas &amp; population </a:t>
            </a:r>
            <a:r>
              <a:rPr lang="en-US" dirty="0" smtClean="0"/>
              <a:t>groups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NB those evaluations that do make reference to HPs, rarely look at them </a:t>
            </a:r>
            <a:r>
              <a:rPr lang="en-US" baseline="0" dirty="0" smtClean="0"/>
              <a:t>combined</a:t>
            </a:r>
          </a:p>
          <a:p>
            <a:r>
              <a:rPr lang="en-US" dirty="0"/>
              <a:t>4 principles combined: 23% of the total. NB humanity mentioned </a:t>
            </a:r>
            <a:r>
              <a:rPr lang="en-US" dirty="0" smtClean="0"/>
              <a:t>less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Where HPs are covered, usually on the initiative of individual evaluators, not because indicated or required in the </a:t>
            </a:r>
            <a:r>
              <a:rPr lang="en-US" b="1" baseline="0" dirty="0" smtClean="0"/>
              <a:t>TOR</a:t>
            </a:r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3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Occurrence</a:t>
            </a:r>
            <a:r>
              <a:rPr lang="en-US" baseline="0" dirty="0" smtClean="0"/>
              <a:t> of terms: 3564 times, an average of 25 terms per evaluation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87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significant difference between different types of agencies </a:t>
            </a:r>
            <a:r>
              <a:rPr lang="en-US" dirty="0" err="1" smtClean="0"/>
              <a:t>eg</a:t>
            </a:r>
            <a:r>
              <a:rPr lang="en-US" dirty="0" smtClean="0"/>
              <a:t> IFRC – slightly higher use</a:t>
            </a:r>
            <a:r>
              <a:rPr lang="en-US" baseline="0" dirty="0" smtClean="0"/>
              <a:t> of terms of independence and impartiality. Slightly higher reference to HPs by </a:t>
            </a:r>
            <a:r>
              <a:rPr lang="en-US" baseline="0" dirty="0" smtClean="0"/>
              <a:t>donors</a:t>
            </a:r>
          </a:p>
          <a:p>
            <a:endParaRPr lang="en-US" dirty="0"/>
          </a:p>
          <a:p>
            <a:r>
              <a:rPr lang="en-US" dirty="0"/>
              <a:t>6 ‘good practice’ examples (interestingly, few linked an analysis of the political context to evaluation of HPs, although they included a review of the political context)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38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Lack of common understanding</a:t>
            </a:r>
            <a:r>
              <a:rPr lang="en-US" baseline="0" dirty="0" smtClean="0"/>
              <a:t> of concept and implementation of HPs, could hamper development of guidance materials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Sensitivity to evaluating HPs: ranges from risks to staff security, to negotiating access, to remaining operational, to reputational risk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Where discussion about HPs is happening (and some research has questioned whether it is happening enough), it’s happening behind closed doors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‘Technical’ approach to evaluation: focuses on </a:t>
            </a:r>
            <a:r>
              <a:rPr lang="en-US" baseline="0" dirty="0" err="1" smtClean="0"/>
              <a:t>logframes</a:t>
            </a:r>
            <a:r>
              <a:rPr lang="en-US" baseline="0" dirty="0" smtClean="0"/>
              <a:t> and planning docs, on </a:t>
            </a:r>
            <a:r>
              <a:rPr lang="en-US" baseline="0" dirty="0" err="1" smtClean="0"/>
              <a:t>programme</a:t>
            </a:r>
            <a:r>
              <a:rPr lang="en-US" baseline="0" dirty="0" smtClean="0"/>
              <a:t> objectives. Wider framework of HPs not included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Lack of guidance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 ALNAP 2006 guide on using OECD-DAC criteria, and ALNAP EHA guide – little on evaluating against HPs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15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114800"/>
            <a:ext cx="5486400" cy="4343400"/>
          </a:xfrm>
        </p:spPr>
        <p:txBody>
          <a:bodyPr/>
          <a:lstStyle/>
          <a:p>
            <a:r>
              <a:rPr lang="en-US" dirty="0" smtClean="0"/>
              <a:t>Some of these</a:t>
            </a:r>
            <a:r>
              <a:rPr lang="en-US" baseline="0" dirty="0" smtClean="0"/>
              <a:t> points are generic to EHA, and some specific to HPs.</a:t>
            </a:r>
          </a:p>
          <a:p>
            <a:r>
              <a:rPr lang="en-US" baseline="0" dirty="0" smtClean="0"/>
              <a:t>NB we did come up with a preliminary checklist for evaluating HPs </a:t>
            </a:r>
            <a:r>
              <a:rPr lang="en-US" dirty="0" smtClean="0"/>
              <a:t>because</a:t>
            </a:r>
            <a:r>
              <a:rPr lang="en-US" baseline="0" dirty="0" smtClean="0"/>
              <a:t> of the lack of guidance. We had to come up with something for our analysis</a:t>
            </a:r>
            <a:endParaRPr lang="en-US" dirty="0" smtClean="0"/>
          </a:p>
          <a:p>
            <a:r>
              <a:rPr lang="en-US" dirty="0" smtClean="0"/>
              <a:t>See</a:t>
            </a:r>
            <a:r>
              <a:rPr lang="en-US" baseline="0" dirty="0" smtClean="0"/>
              <a:t> Box 2 in the report – the team’s own checklist of good practice based on our lit review with reference to ALNAP Quality Pro-Forma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TOR: HPs only mentioned in a few, usually in the form of a broad evaluation question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 ‘To what extent have HPs been applied and what lessons learned?’</a:t>
            </a:r>
          </a:p>
          <a:p>
            <a:endParaRPr lang="en-US" dirty="0" smtClean="0"/>
          </a:p>
          <a:p>
            <a:r>
              <a:rPr lang="en-US" baseline="0" dirty="0" smtClean="0"/>
              <a:t>Political context analysis was done in most evaluations but only in a couple related to HPs: 2012 IASC Somalia &amp; ECHO 2012 multi-country evaluation of humanitarian access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Methodology: mostly standard methodologies (surveys, key informant interviews, document reviews), usually with a minor focus on HPs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 one question in the evaluation matrix</a:t>
            </a:r>
          </a:p>
          <a:p>
            <a:r>
              <a:rPr lang="en-US" baseline="0" dirty="0" smtClean="0"/>
              <a:t>No particular methodological innovations, with the exception of the DEC evaluation of the response to the Gujarat earthquake in 2001</a:t>
            </a:r>
          </a:p>
          <a:p>
            <a:endParaRPr lang="en-US" baseline="0" dirty="0" smtClean="0"/>
          </a:p>
          <a:p>
            <a:r>
              <a:rPr lang="en-US" baseline="0" dirty="0" smtClean="0"/>
              <a:t>2 ECHO thematic evaluations included a comprehensive analysis of implementation of HPs: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Evaluation of the European consensus on Humanitarian Aid – looked at tension between neutrality and responding to needs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Analysis of how humanitarian actors dealt with access constraints linked to </a:t>
            </a:r>
            <a:r>
              <a:rPr lang="en-US" baseline="0" dirty="0" smtClean="0"/>
              <a:t>HPs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85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Evaluation managers</a:t>
            </a:r>
            <a:r>
              <a:rPr lang="en-US" baseline="0" dirty="0" smtClean="0"/>
              <a:t> with a good understanding of HPs – not always the case. Depends on their experience and knowledge</a:t>
            </a:r>
          </a:p>
          <a:p>
            <a:endParaRPr lang="en-US" baseline="0" dirty="0" smtClean="0"/>
          </a:p>
          <a:p>
            <a:r>
              <a:rPr lang="en-US" baseline="0" dirty="0" smtClean="0"/>
              <a:t>Evaluation expertise on HPs: often up to evaluators to push for analysis of HPs, especially team leader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 carry out an analysis of the political context in the inception phase, and then articulate evaluation questions pertinent to the context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likely in strategic evaluations: some interviewees cynical about whether evaluation can do justice to the complexity of implementation of HPs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61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NB</a:t>
            </a:r>
            <a:r>
              <a:rPr lang="en-US" baseline="0" dirty="0" smtClean="0"/>
              <a:t> – we also make general recommendations:</a:t>
            </a:r>
          </a:p>
          <a:p>
            <a:r>
              <a:rPr lang="en-US" baseline="0" dirty="0" smtClean="0"/>
              <a:t>	 include HPs in evaluation quality assurance mechanisms</a:t>
            </a:r>
          </a:p>
          <a:p>
            <a:r>
              <a:rPr lang="en-US" baseline="0" dirty="0" smtClean="0"/>
              <a:t>	need for overall guidance material</a:t>
            </a:r>
          </a:p>
          <a:p>
            <a:r>
              <a:rPr lang="en-US" baseline="0" dirty="0" smtClean="0"/>
              <a:t>	include findings from this review and any guidance in EHA guide and EHA trainings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– focus on HEIG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5848A-FA0D-4A43-B036-D4FF4F61AB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06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2016-04-25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Humanitarian Principles in Evaluation: </a:t>
            </a:r>
            <a:br>
              <a:rPr lang="en-US" dirty="0" smtClean="0"/>
            </a:br>
            <a:r>
              <a:rPr lang="en-US" sz="4400" dirty="0"/>
              <a:t>h</a:t>
            </a:r>
            <a:r>
              <a:rPr lang="en-US" sz="4400" dirty="0" smtClean="0"/>
              <a:t>ow can we move forward?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20464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Margie Buchanan-Smith</a:t>
            </a:r>
          </a:p>
          <a:p>
            <a:r>
              <a:rPr lang="en-US" dirty="0" smtClean="0"/>
              <a:t>on behalf of Tony Beck (team leader), Belen Diaz and Lara </a:t>
            </a:r>
            <a:r>
              <a:rPr lang="en-US" dirty="0" err="1" smtClean="0"/>
              <a:t>Ressler</a:t>
            </a:r>
            <a:r>
              <a:rPr lang="en-US" dirty="0" smtClean="0"/>
              <a:t> Horst</a:t>
            </a:r>
          </a:p>
          <a:p>
            <a:endParaRPr lang="en-US" dirty="0"/>
          </a:p>
          <a:p>
            <a:r>
              <a:rPr lang="en-US" dirty="0" smtClean="0"/>
              <a:t>UNEG EPE</a:t>
            </a:r>
          </a:p>
          <a:p>
            <a:r>
              <a:rPr lang="en-US" dirty="0" smtClean="0"/>
              <a:t>25 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2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2" y="244158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we go about this review? </a:t>
            </a:r>
            <a:br>
              <a:rPr lang="en-US" dirty="0" smtClean="0"/>
            </a:br>
            <a:r>
              <a:rPr lang="en-US" sz="4400" dirty="0" smtClean="0"/>
              <a:t>Our approach and methodology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18" y="2133600"/>
            <a:ext cx="8398073" cy="42294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Aim: to provide the HEIG with a better understanding on how the 4 core HPs are evaluated, highlighting best practices, challenges and opportunities</a:t>
            </a:r>
          </a:p>
          <a:p>
            <a:r>
              <a:rPr lang="en-US" dirty="0" smtClean="0"/>
              <a:t>Our methodology:</a:t>
            </a:r>
          </a:p>
          <a:p>
            <a:pPr lvl="1"/>
            <a:r>
              <a:rPr lang="en-US" dirty="0" smtClean="0"/>
              <a:t>Literature review</a:t>
            </a:r>
          </a:p>
          <a:p>
            <a:pPr lvl="1"/>
            <a:r>
              <a:rPr lang="en-US" dirty="0" smtClean="0"/>
              <a:t>Analysis of humanitarian strategies, evaluation policies &amp; guidelines of 10 agencies</a:t>
            </a:r>
          </a:p>
          <a:p>
            <a:pPr lvl="1"/>
            <a:r>
              <a:rPr lang="en-US" dirty="0" smtClean="0"/>
              <a:t>Screening of 142 evaluations of HA for coverage of HPs, focusing on 7 emergencies: Afghanistan, DRC, Haiti, Somalia, Sudan, South Sudan &amp; Syria</a:t>
            </a:r>
          </a:p>
          <a:p>
            <a:pPr lvl="1"/>
            <a:r>
              <a:rPr lang="en-US" dirty="0" smtClean="0"/>
              <a:t>Analysis of a purposive sub-sample of 20 evaluations which made greater reference to HPs</a:t>
            </a:r>
          </a:p>
          <a:p>
            <a:pPr lvl="1"/>
            <a:r>
              <a:rPr lang="en-US" dirty="0" smtClean="0"/>
              <a:t>Interviews with 12 key stakeholders for reflections on HPs in EHA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we find? </a:t>
            </a:r>
            <a:br>
              <a:rPr lang="en-US" dirty="0" smtClean="0"/>
            </a:br>
            <a:r>
              <a:rPr lang="en-US" dirty="0" smtClean="0"/>
              <a:t>The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47783"/>
            <a:ext cx="7345363" cy="494294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Commitment to HPs in agencies’ humanitarian policies not well-reflected in evaluation policies and guidelines</a:t>
            </a:r>
          </a:p>
          <a:p>
            <a:r>
              <a:rPr lang="en-US" dirty="0" smtClean="0"/>
              <a:t>Review of evaluations:</a:t>
            </a:r>
          </a:p>
          <a:p>
            <a:pPr lvl="1"/>
            <a:r>
              <a:rPr lang="en-US" dirty="0" smtClean="0"/>
              <a:t>Widespread discussion of ‘access’ &amp; ‘security’, but the link to HPs tenuous &amp; </a:t>
            </a:r>
            <a:r>
              <a:rPr lang="en-US" dirty="0" smtClean="0"/>
              <a:t>implicit</a:t>
            </a:r>
          </a:p>
          <a:p>
            <a:pPr lvl="1"/>
            <a:r>
              <a:rPr lang="en-US" dirty="0"/>
              <a:t>Explicit mention of HPs in about one-third of evaluations, but often lacking in-depth </a:t>
            </a:r>
            <a:r>
              <a:rPr lang="en-US" dirty="0" smtClean="0"/>
              <a:t>analysis</a:t>
            </a:r>
            <a:endParaRPr lang="en-US" dirty="0" smtClean="0"/>
          </a:p>
          <a:p>
            <a:pPr lvl="1"/>
            <a:r>
              <a:rPr lang="en-US" dirty="0"/>
              <a:t>‘Impartiality’ – the most frequently referenced principle, usually addressed under evaluation criterion of coverage</a:t>
            </a:r>
          </a:p>
          <a:p>
            <a:pPr lvl="1"/>
            <a:r>
              <a:rPr lang="en-US" dirty="0"/>
              <a:t>Comprehensive evaluation of HPs combined not taking place: most frequent combinations: Independence and Neutrality; Independence and </a:t>
            </a:r>
            <a:r>
              <a:rPr lang="en-US" dirty="0" smtClean="0"/>
              <a:t>Impartiality</a:t>
            </a:r>
          </a:p>
          <a:p>
            <a:pPr lvl="1"/>
            <a:r>
              <a:rPr lang="en-US" dirty="0" smtClean="0"/>
              <a:t>Concentration </a:t>
            </a:r>
            <a:r>
              <a:rPr lang="en-US" dirty="0" smtClean="0"/>
              <a:t>of terms in 20 out of 142 evaluations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34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Usage of terms in sample of 142 evaluation reports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l="4724" r="47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584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we learn from this review of evaluations?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133601"/>
            <a:ext cx="7538928" cy="3931920"/>
          </a:xfrm>
        </p:spPr>
        <p:txBody>
          <a:bodyPr>
            <a:normAutofit/>
          </a:bodyPr>
          <a:lstStyle/>
          <a:p>
            <a:r>
              <a:rPr lang="en-US" dirty="0" smtClean="0"/>
              <a:t>No significant difference between different types of agencies in their treatment of HPs in EHA</a:t>
            </a:r>
          </a:p>
          <a:p>
            <a:r>
              <a:rPr lang="en-US" dirty="0" smtClean="0"/>
              <a:t>Strategic &amp; thematic evaluations more likely to reference HPs than operational, RTE or impact evaluations</a:t>
            </a:r>
          </a:p>
          <a:p>
            <a:pPr marL="342900" lvl="1" indent="-3429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</a:pPr>
            <a:r>
              <a:rPr lang="en-US" sz="2500" dirty="0"/>
              <a:t>Extremely limited ‘good practice’ of evaluating HPs: 6 out of 142 </a:t>
            </a:r>
            <a:r>
              <a:rPr lang="en-US" sz="2500" dirty="0" smtClean="0"/>
              <a:t>evaluations</a:t>
            </a:r>
            <a:endParaRPr lang="en-US" dirty="0" smtClean="0"/>
          </a:p>
          <a:p>
            <a:r>
              <a:rPr lang="en-US" b="1" dirty="0" smtClean="0"/>
              <a:t>Overall: </a:t>
            </a:r>
            <a:r>
              <a:rPr lang="en-US" b="1" dirty="0"/>
              <a:t>HPs are not systematically assessed in </a:t>
            </a:r>
            <a:r>
              <a:rPr lang="en-US" b="1" dirty="0" smtClean="0"/>
              <a:t>EHA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3238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emerged as the challenges to evaluating humanitarian principles?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584008"/>
            <a:ext cx="7345363" cy="44815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Lack of common understanding of HPs</a:t>
            </a:r>
          </a:p>
          <a:p>
            <a:r>
              <a:rPr lang="en-US" dirty="0" smtClean="0"/>
              <a:t>How to evaluate when there are contradictory sets of principles</a:t>
            </a:r>
          </a:p>
          <a:p>
            <a:r>
              <a:rPr lang="en-US" dirty="0" smtClean="0"/>
              <a:t>Sensitivity to evaluation of HPs in the public domain</a:t>
            </a:r>
          </a:p>
          <a:p>
            <a:r>
              <a:rPr lang="en-US" dirty="0" smtClean="0"/>
              <a:t>Discussions about HPs take place ‘behind closed doors’</a:t>
            </a:r>
          </a:p>
          <a:p>
            <a:r>
              <a:rPr lang="en-US" dirty="0" smtClean="0"/>
              <a:t>Methodological challenges: requires evaluation through a more ‘political’ lens. EHA tends to be more ‘technical’</a:t>
            </a:r>
          </a:p>
          <a:p>
            <a:r>
              <a:rPr lang="en-US" dirty="0" smtClean="0"/>
              <a:t>Lack of expertise to evaluate against HPs</a:t>
            </a:r>
          </a:p>
          <a:p>
            <a:r>
              <a:rPr lang="en-US" dirty="0"/>
              <a:t>L</a:t>
            </a:r>
            <a:r>
              <a:rPr lang="en-US" dirty="0" smtClean="0"/>
              <a:t>ack of guidance</a:t>
            </a:r>
          </a:p>
        </p:txBody>
      </p:sp>
    </p:spTree>
    <p:extLst>
      <p:ext uri="{BB962C8B-B14F-4D97-AF65-F5344CB8AC3E}">
        <p14:creationId xmlns:p14="http://schemas.microsoft.com/office/powerpoint/2010/main" val="2156769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did we learn from the good practice examples?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TOR: have specific questions related to HPs</a:t>
            </a:r>
          </a:p>
          <a:p>
            <a:r>
              <a:rPr lang="en-US" dirty="0" smtClean="0"/>
              <a:t>Political context analysis: in relation to HPs</a:t>
            </a:r>
          </a:p>
          <a:p>
            <a:r>
              <a:rPr lang="en-US" dirty="0" smtClean="0"/>
              <a:t>Methodology: mostly using standard methodologies, with one innovative example </a:t>
            </a:r>
          </a:p>
          <a:p>
            <a:r>
              <a:rPr lang="en-US" dirty="0" smtClean="0"/>
              <a:t>Inclusion in evaluation analysis: 2 ECHO thematic evaluations included a comprehensive analysis of implementation of HPs, bringing out tensions between principles</a:t>
            </a:r>
          </a:p>
          <a:p>
            <a:r>
              <a:rPr lang="en-US" dirty="0"/>
              <a:t>HPs reflected in </a:t>
            </a:r>
            <a:r>
              <a:rPr lang="en-US" dirty="0" smtClean="0"/>
              <a:t>recommendations: often quite general, some more specific </a:t>
            </a:r>
            <a:r>
              <a:rPr lang="en-US" dirty="0" err="1" smtClean="0"/>
              <a:t>eg</a:t>
            </a:r>
            <a:r>
              <a:rPr lang="en-US" dirty="0" smtClean="0"/>
              <a:t> related to access and coverage</a:t>
            </a:r>
          </a:p>
          <a:p>
            <a:r>
              <a:rPr lang="en-US" dirty="0" smtClean="0"/>
              <a:t>Just one evaluation (ECHO, 2012) explores whether adhering to HPs leads to more successful interventions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789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else did we learn/ deduce about facilitating factors?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Requires clarity of commitment by the agency to HPs</a:t>
            </a:r>
          </a:p>
          <a:p>
            <a:r>
              <a:rPr lang="en-US" dirty="0" smtClean="0"/>
              <a:t>Requires expertise</a:t>
            </a:r>
          </a:p>
          <a:p>
            <a:pPr lvl="1"/>
            <a:r>
              <a:rPr lang="en-US" dirty="0" smtClean="0"/>
              <a:t>Evaluation managers with a good understanding of HPs</a:t>
            </a:r>
          </a:p>
          <a:p>
            <a:pPr lvl="1"/>
            <a:r>
              <a:rPr lang="en-US" dirty="0" smtClean="0"/>
              <a:t>Requires </a:t>
            </a:r>
            <a:r>
              <a:rPr lang="en-US" dirty="0"/>
              <a:t>expertise on HPs in the evaluation team</a:t>
            </a:r>
          </a:p>
          <a:p>
            <a:r>
              <a:rPr lang="en-US" dirty="0" smtClean="0"/>
              <a:t>More likely in strategic evaluations (and research studies…)</a:t>
            </a:r>
          </a:p>
          <a:p>
            <a:r>
              <a:rPr lang="en-US" dirty="0" smtClean="0"/>
              <a:t>Could be supported with guidance on how to evaluate against HPs</a:t>
            </a:r>
          </a:p>
          <a:p>
            <a:r>
              <a:rPr lang="en-US" dirty="0" smtClean="0"/>
              <a:t>Requires a different approach to EHA: less mechanical, with analysis of political context linked to analysis of HPs</a:t>
            </a:r>
          </a:p>
          <a:p>
            <a:r>
              <a:rPr lang="en-US" b="1" dirty="0" smtClean="0"/>
              <a:t>Agencies must be willing to evaluate against HPs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Suggested follow-up for the HEIG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25292"/>
            <a:ext cx="7345363" cy="4492349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Update IAHE guidance on system-wide emergencies with greater attention to evaluation of HPs</a:t>
            </a:r>
          </a:p>
          <a:p>
            <a:pPr marL="457200" indent="-457200">
              <a:buAutoNum type="arabicParenR"/>
            </a:pPr>
            <a:r>
              <a:rPr lang="en-US" dirty="0" smtClean="0"/>
              <a:t>Do follow-up review of NGO evaluations and how they reflect HPs</a:t>
            </a:r>
          </a:p>
          <a:p>
            <a:pPr marL="457200" indent="-457200">
              <a:buAutoNum type="arabicParenR"/>
            </a:pPr>
            <a:r>
              <a:rPr lang="en-US" dirty="0" smtClean="0"/>
              <a:t>Pilot evaluation of HPs (where a lesser degree of political conflict) drawing on available methodologies </a:t>
            </a:r>
          </a:p>
          <a:p>
            <a:pPr marL="457200" indent="-457200">
              <a:buAutoNum type="arabicParenR"/>
            </a:pPr>
            <a:r>
              <a:rPr lang="en-US" dirty="0" smtClean="0"/>
              <a:t>Pilot a confidential HP Annex, supported by peer review</a:t>
            </a:r>
          </a:p>
          <a:p>
            <a:pPr marL="457200" indent="-457200">
              <a:buAutoNum type="arabicParenR"/>
            </a:pPr>
            <a:r>
              <a:rPr lang="en-US" dirty="0" smtClean="0"/>
              <a:t>Commission single-agency evaluations </a:t>
            </a:r>
            <a:r>
              <a:rPr lang="en-US" dirty="0" err="1" smtClean="0"/>
              <a:t>focussing</a:t>
            </a:r>
            <a:r>
              <a:rPr lang="en-US" dirty="0" smtClean="0"/>
              <a:t> specifically on HPs</a:t>
            </a:r>
          </a:p>
          <a:p>
            <a:pPr marL="457200" indent="-457200">
              <a:buAutoNum type="arabicParenR"/>
            </a:pPr>
            <a:r>
              <a:rPr lang="en-US" dirty="0" smtClean="0"/>
              <a:t>Use existing Communities of Practice to disseminate these findings and move the discussion and practice forward</a:t>
            </a:r>
          </a:p>
          <a:p>
            <a:pPr marL="457200" indent="-457200">
              <a:buAutoNum type="arabicParenR"/>
            </a:pPr>
            <a:r>
              <a:rPr lang="en-US" dirty="0" smtClean="0"/>
              <a:t>Carry out meta-evaluations to see if evaluation practice on HPs improves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26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788</TotalTime>
  <Words>1378</Words>
  <Application>Microsoft Macintosh PowerPoint</Application>
  <PresentationFormat>On-screen Show (4:3)</PresentationFormat>
  <Paragraphs>126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Capital</vt:lpstr>
      <vt:lpstr>Humanitarian Principles in Evaluation:  how can we move forward?</vt:lpstr>
      <vt:lpstr>How did we go about this review?  Our approach and methodology</vt:lpstr>
      <vt:lpstr>What did we find?  The evidence</vt:lpstr>
      <vt:lpstr>Usage of terms in sample of 142 evaluation reports</vt:lpstr>
      <vt:lpstr>What did we learn from this review of evaluations?</vt:lpstr>
      <vt:lpstr>What emerged as the challenges to evaluating humanitarian principles?</vt:lpstr>
      <vt:lpstr>What did we learn from the good practice examples?</vt:lpstr>
      <vt:lpstr>What else did we learn/ deduce about facilitating factors?</vt:lpstr>
      <vt:lpstr>Suggested follow-up for the HEIG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Humanitarian Principles in Evaluation: ** snappy title?</dc:title>
  <dc:creator>Margie Buchanan-Smith</dc:creator>
  <cp:lastModifiedBy>Margie Buchanan-Smith</cp:lastModifiedBy>
  <cp:revision>34</cp:revision>
  <dcterms:created xsi:type="dcterms:W3CDTF">2016-04-24T08:15:38Z</dcterms:created>
  <dcterms:modified xsi:type="dcterms:W3CDTF">2016-04-25T08:06:46Z</dcterms:modified>
</cp:coreProperties>
</file>