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3"/>
  </p:notesMasterIdLst>
  <p:handoutMasterIdLst>
    <p:handoutMasterId r:id="rId14"/>
  </p:handoutMasterIdLst>
  <p:sldIdLst>
    <p:sldId id="256" r:id="rId2"/>
    <p:sldId id="272" r:id="rId3"/>
    <p:sldId id="263" r:id="rId4"/>
    <p:sldId id="264" r:id="rId5"/>
    <p:sldId id="268" r:id="rId6"/>
    <p:sldId id="259" r:id="rId7"/>
    <p:sldId id="260" r:id="rId8"/>
    <p:sldId id="266" r:id="rId9"/>
    <p:sldId id="261" r:id="rId10"/>
    <p:sldId id="267" r:id="rId11"/>
    <p:sldId id="274" r:id="rId12"/>
  </p:sldIdLst>
  <p:sldSz cx="9144000" cy="6858000" type="screen4x3"/>
  <p:notesSz cx="6858000" cy="96377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51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2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82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570149-3399-484A-A681-7879E88BCFCC}" type="datetimeFigureOut">
              <a:rPr lang="en-GB" smtClean="0"/>
              <a:pPr/>
              <a:t>25/04/2016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53525"/>
            <a:ext cx="2971800" cy="482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153525"/>
            <a:ext cx="2971800" cy="482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2BEE35-D866-4822-974C-E1B8514213E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8869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2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2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C78147-C33C-486A-9A8F-D5807CE97B86}" type="datetimeFigureOut">
              <a:rPr lang="en-GB" smtClean="0"/>
              <a:pPr/>
              <a:t>25/04/2016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19175" y="722313"/>
            <a:ext cx="4819650" cy="36147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578350"/>
            <a:ext cx="5486400" cy="4337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53525"/>
            <a:ext cx="2971800" cy="482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153525"/>
            <a:ext cx="2971800" cy="482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76E0BE-E7C4-4313-9988-88D930DC2A5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5323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6E0BE-E7C4-4313-9988-88D930DC2A51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49478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6E0BE-E7C4-4313-9988-88D930DC2A51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86080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6D051-4879-4F1B-A76C-0AAAA145003B}" type="datetimeFigureOut">
              <a:rPr lang="en-GB" smtClean="0"/>
              <a:pPr/>
              <a:t>25/04/2016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C7E06-1107-4B58-B197-234CF09B4E3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6D051-4879-4F1B-A76C-0AAAA145003B}" type="datetimeFigureOut">
              <a:rPr lang="en-GB" smtClean="0"/>
              <a:pPr/>
              <a:t>25/04/2016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C7E06-1107-4B58-B197-234CF09B4E3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6D051-4879-4F1B-A76C-0AAAA145003B}" type="datetimeFigureOut">
              <a:rPr lang="en-GB" smtClean="0"/>
              <a:pPr/>
              <a:t>25/04/2016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C7E06-1107-4B58-B197-234CF09B4E3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6D051-4879-4F1B-A76C-0AAAA145003B}" type="datetimeFigureOut">
              <a:rPr lang="en-GB" smtClean="0"/>
              <a:pPr/>
              <a:t>25/04/2016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C7E06-1107-4B58-B197-234CF09B4E3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6D051-4879-4F1B-A76C-0AAAA145003B}" type="datetimeFigureOut">
              <a:rPr lang="en-GB" smtClean="0"/>
              <a:pPr/>
              <a:t>25/04/2016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C7E06-1107-4B58-B197-234CF09B4E3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6D051-4879-4F1B-A76C-0AAAA145003B}" type="datetimeFigureOut">
              <a:rPr lang="en-GB" smtClean="0"/>
              <a:pPr/>
              <a:t>25/04/2016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C7E06-1107-4B58-B197-234CF09B4E3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6D051-4879-4F1B-A76C-0AAAA145003B}" type="datetimeFigureOut">
              <a:rPr lang="en-GB" smtClean="0"/>
              <a:pPr/>
              <a:t>25/04/2016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C7E06-1107-4B58-B197-234CF09B4E3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6D051-4879-4F1B-A76C-0AAAA145003B}" type="datetimeFigureOut">
              <a:rPr lang="en-GB" smtClean="0"/>
              <a:pPr/>
              <a:t>25/04/2016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C7E06-1107-4B58-B197-234CF09B4E3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6D051-4879-4F1B-A76C-0AAAA145003B}" type="datetimeFigureOut">
              <a:rPr lang="en-GB" smtClean="0"/>
              <a:pPr/>
              <a:t>25/04/2016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C7E06-1107-4B58-B197-234CF09B4E3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6D051-4879-4F1B-A76C-0AAAA145003B}" type="datetimeFigureOut">
              <a:rPr lang="en-GB" smtClean="0"/>
              <a:pPr/>
              <a:t>25/04/2016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C7E06-1107-4B58-B197-234CF09B4E3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6D051-4879-4F1B-A76C-0AAAA145003B}" type="datetimeFigureOut">
              <a:rPr lang="en-GB" smtClean="0"/>
              <a:pPr/>
              <a:t>25/04/2016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C7E06-1107-4B58-B197-234CF09B4E3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C6D051-4879-4F1B-A76C-0AAAA145003B}" type="datetimeFigureOut">
              <a:rPr lang="en-GB" smtClean="0"/>
              <a:pPr/>
              <a:t>25/04/2016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8C7E06-1107-4B58-B197-234CF09B4E3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Engagement with people affected by crises in evaluation: experience of IAHE Typhoon </a:t>
            </a:r>
            <a:r>
              <a:rPr lang="en-GB" dirty="0" err="1" smtClean="0"/>
              <a:t>Haiyan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pPr>
              <a:buNone/>
            </a:pPr>
            <a:r>
              <a:rPr lang="en-GB" dirty="0" smtClean="0"/>
              <a:t>Teresa Hanley, Independent Consultant, VALID</a:t>
            </a:r>
          </a:p>
          <a:p>
            <a:pPr>
              <a:buNone/>
            </a:pPr>
            <a:r>
              <a:rPr lang="en-GB" dirty="0" smtClean="0"/>
              <a:t>Team leader, IAHE Typhoon </a:t>
            </a:r>
            <a:r>
              <a:rPr lang="en-GB" dirty="0" err="1" smtClean="0"/>
              <a:t>Haiyan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3473624"/>
            <a:ext cx="5616624" cy="3123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facilitators</a:t>
            </a:r>
            <a:endParaRPr lang="en-GB" dirty="0"/>
          </a:p>
        </p:txBody>
      </p:sp>
      <p:pic>
        <p:nvPicPr>
          <p:cNvPr id="9218" name="Picture 2" descr="C:\Users\Teresa\Documents\My Documents\IAHE-Philippines\UNEG 2016\IAHE_UNEG\Rusy ilo group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348880"/>
            <a:ext cx="4038600" cy="3024335"/>
          </a:xfrm>
          <a:prstGeom prst="rect">
            <a:avLst/>
          </a:prstGeom>
          <a:noFill/>
        </p:spPr>
      </p:pic>
      <p:pic>
        <p:nvPicPr>
          <p:cNvPr id="9219" name="Picture 3" descr="C:\Users\Teresa\Documents\My Documents\IAHE-Philippines\UNEG 2016\IAHE_UNEG\Baltz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GB" dirty="0" smtClean="0"/>
              <a:t>Thank You!</a:t>
            </a:r>
          </a:p>
          <a:p>
            <a:pPr algn="ctr">
              <a:buNone/>
            </a:pPr>
            <a:endParaRPr lang="en-GB" dirty="0" smtClean="0"/>
          </a:p>
          <a:p>
            <a:pPr algn="ctr">
              <a:buNone/>
            </a:pPr>
            <a:r>
              <a:rPr lang="en-GB" dirty="0" smtClean="0"/>
              <a:t>Teresa Hanley</a:t>
            </a:r>
          </a:p>
          <a:p>
            <a:pPr algn="ctr">
              <a:buNone/>
            </a:pPr>
            <a:endParaRPr lang="en-GB" dirty="0" smtClean="0"/>
          </a:p>
          <a:p>
            <a:pPr algn="ctr">
              <a:buNone/>
            </a:pPr>
            <a:r>
              <a:rPr lang="en-GB" dirty="0" smtClean="0"/>
              <a:t>thanley7@gmail.com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179512" y="0"/>
            <a:ext cx="4317876" cy="3312368"/>
          </a:xfrm>
        </p:spPr>
        <p:txBody>
          <a:bodyPr>
            <a:normAutofit fontScale="62500" lnSpcReduction="20000"/>
          </a:bodyPr>
          <a:lstStyle/>
          <a:p>
            <a:r>
              <a:rPr lang="en-GB" sz="3400" dirty="0" smtClean="0"/>
              <a:t>CONTEXT</a:t>
            </a:r>
          </a:p>
          <a:p>
            <a:pPr>
              <a:buFont typeface="Arial" pitchFamily="34" charset="0"/>
              <a:buChar char="•"/>
            </a:pPr>
            <a:endParaRPr lang="en-GB" b="0" dirty="0" smtClean="0"/>
          </a:p>
          <a:p>
            <a:pPr>
              <a:buFont typeface="Arial" pitchFamily="34" charset="0"/>
              <a:buChar char="•"/>
            </a:pPr>
            <a:r>
              <a:rPr lang="en-GB" b="0" dirty="0" smtClean="0"/>
              <a:t>Typhoon </a:t>
            </a:r>
            <a:r>
              <a:rPr lang="en-GB" b="0" dirty="0" err="1" smtClean="0"/>
              <a:t>Haiyan</a:t>
            </a:r>
            <a:r>
              <a:rPr lang="en-GB" b="0" dirty="0" smtClean="0"/>
              <a:t> (Yolanda) made landfall 8 November 2013- L3 emergency declared</a:t>
            </a:r>
          </a:p>
          <a:p>
            <a:pPr>
              <a:buFont typeface="Arial" pitchFamily="34" charset="0"/>
              <a:buChar char="•"/>
            </a:pPr>
            <a:endParaRPr lang="en-GB" b="0" dirty="0" smtClean="0"/>
          </a:p>
          <a:p>
            <a:pPr>
              <a:buFont typeface="Arial" pitchFamily="34" charset="0"/>
              <a:buChar char="•"/>
            </a:pPr>
            <a:r>
              <a:rPr lang="en-GB" b="0" dirty="0" smtClean="0"/>
              <a:t>Over 6000 killed; 4 million homeless; 14M affected</a:t>
            </a:r>
          </a:p>
          <a:p>
            <a:pPr>
              <a:buFont typeface="Arial" pitchFamily="34" charset="0"/>
              <a:buChar char="•"/>
            </a:pPr>
            <a:endParaRPr lang="en-GB" b="0" dirty="0" smtClean="0"/>
          </a:p>
          <a:p>
            <a:pPr>
              <a:buFont typeface="Arial" pitchFamily="34" charset="0"/>
              <a:buChar char="•"/>
            </a:pPr>
            <a:r>
              <a:rPr lang="en-GB" b="0" dirty="0" smtClean="0"/>
              <a:t>Evaluation in month 10 of 12 month SRP </a:t>
            </a:r>
          </a:p>
          <a:p>
            <a:pPr>
              <a:buFont typeface="Arial" pitchFamily="34" charset="0"/>
              <a:buChar char="•"/>
            </a:pPr>
            <a:endParaRPr lang="en-GB" b="0" dirty="0" smtClean="0"/>
          </a:p>
          <a:p>
            <a:pPr>
              <a:buFont typeface="Arial" pitchFamily="34" charset="0"/>
              <a:buChar char="•"/>
            </a:pPr>
            <a:r>
              <a:rPr lang="en-GB" b="0" dirty="0" smtClean="0"/>
              <a:t>4 person team</a:t>
            </a:r>
          </a:p>
          <a:p>
            <a:pPr>
              <a:buFont typeface="Arial" pitchFamily="34" charset="0"/>
              <a:buChar char="•"/>
            </a:pPr>
            <a:endParaRPr lang="en-GB" b="0" dirty="0" smtClean="0"/>
          </a:p>
          <a:p>
            <a:pPr>
              <a:buFont typeface="Arial" pitchFamily="34" charset="0"/>
              <a:buChar char="•"/>
            </a:pPr>
            <a:r>
              <a:rPr lang="en-GB" b="0" dirty="0" smtClean="0"/>
              <a:t>Approx 3 weeks field work</a:t>
            </a:r>
          </a:p>
          <a:p>
            <a:endParaRPr lang="en-GB" dirty="0"/>
          </a:p>
        </p:txBody>
      </p:sp>
      <p:pic>
        <p:nvPicPr>
          <p:cNvPr id="1027" name="Picture 3" descr="C:\Users\Teresa\Documents\My Documents\IAHE-Philippines\UNEG 2016\IAHE_UNEG\Typhoon-Haiyan---Tacloban-00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644008" y="3717032"/>
            <a:ext cx="4040188" cy="2784153"/>
          </a:xfrm>
          <a:prstGeom prst="rect">
            <a:avLst/>
          </a:prstGeom>
          <a:noFill/>
        </p:spPr>
      </p:pic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4"/>
          </p:nvPr>
        </p:nvSpPr>
        <p:spPr>
          <a:xfrm>
            <a:off x="4572000" y="2132856"/>
            <a:ext cx="4041775" cy="3951288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1028" name="Picture 4" descr="C:\Users\Teresa\Documents\My Documents\IAHE-Philippines\UNEG 2016\IAHE_UNEG\rt_typhoon_shock_kb_ss_131109_ss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717032"/>
            <a:ext cx="3996952" cy="2880320"/>
          </a:xfrm>
          <a:prstGeom prst="rect">
            <a:avLst/>
          </a:prstGeom>
          <a:noFill/>
        </p:spPr>
      </p:pic>
      <p:pic>
        <p:nvPicPr>
          <p:cNvPr id="1029" name="Picture 5" descr="C:\Users\Teresa\Documents\My Documents\IAHE-Philippines\UNEG 2016\IAHE_UNEG\M_Id_437758_Typhoon_Haiya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188640"/>
            <a:ext cx="4176464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Community consultation methodology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40768"/>
            <a:ext cx="4038600" cy="5517232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Range of communities identified- 3 regions, rural-urban etc</a:t>
            </a:r>
          </a:p>
          <a:p>
            <a:endParaRPr lang="en-GB" dirty="0" smtClean="0"/>
          </a:p>
          <a:p>
            <a:r>
              <a:rPr lang="en-GB" dirty="0" smtClean="0"/>
              <a:t>Half day in each</a:t>
            </a:r>
          </a:p>
          <a:p>
            <a:endParaRPr lang="en-GB" dirty="0" smtClean="0"/>
          </a:p>
          <a:p>
            <a:r>
              <a:rPr lang="en-GB" b="1" dirty="0" smtClean="0"/>
              <a:t>Step 1- </a:t>
            </a:r>
            <a:r>
              <a:rPr lang="en-GB" dirty="0" smtClean="0"/>
              <a:t>Community builds their response timeline</a:t>
            </a:r>
          </a:p>
          <a:p>
            <a:endParaRPr lang="en-GB" dirty="0" smtClean="0"/>
          </a:p>
          <a:p>
            <a:r>
              <a:rPr lang="en-GB" b="1" dirty="0" smtClean="0"/>
              <a:t>Step 2- </a:t>
            </a:r>
            <a:r>
              <a:rPr lang="en-GB" dirty="0" smtClean="0"/>
              <a:t>Discussion on relevance, timeliness, effectiveness, accountability and transparency, quality/social difference </a:t>
            </a:r>
          </a:p>
          <a:p>
            <a:pPr>
              <a:buNone/>
            </a:pPr>
            <a:endParaRPr lang="en-GB" dirty="0" smtClean="0"/>
          </a:p>
          <a:p>
            <a:r>
              <a:rPr lang="en-GB" dirty="0" smtClean="0"/>
              <a:t>Questions adapted and localised</a:t>
            </a:r>
          </a:p>
          <a:p>
            <a:endParaRPr lang="en-GB" dirty="0" smtClean="0"/>
          </a:p>
          <a:p>
            <a:r>
              <a:rPr lang="en-GB" b="1" dirty="0" smtClean="0"/>
              <a:t>Step 3- </a:t>
            </a:r>
            <a:r>
              <a:rPr lang="en-GB" dirty="0" smtClean="0"/>
              <a:t>Ratings established as a group 1-5 </a:t>
            </a:r>
          </a:p>
          <a:p>
            <a:endParaRPr lang="en-GB" dirty="0" smtClean="0"/>
          </a:p>
          <a:p>
            <a:r>
              <a:rPr lang="en-GB" dirty="0" smtClean="0"/>
              <a:t>Filipino facilitator-local languages and scribe </a:t>
            </a:r>
          </a:p>
          <a:p>
            <a:endParaRPr lang="en-GB" dirty="0" smtClean="0"/>
          </a:p>
        </p:txBody>
      </p:sp>
      <p:pic>
        <p:nvPicPr>
          <p:cNvPr id="3074" name="Picture 2" descr="C:\Users\Teresa\Documents\My Documents\IAHE-Philippines\UNEG 2016\IAHE_UNEG\children too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8200" y="1556792"/>
            <a:ext cx="4038600" cy="43924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122" name="Picture 2" descr="C:\Users\Teresa\Documents\My Documents\IAHE-Philippines\UNEG 2016\IAHE_UNEG\IMG_637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 rot="5400000">
            <a:off x="2569927" y="966578"/>
            <a:ext cx="3932137" cy="58326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sz="3100" dirty="0" smtClean="0"/>
              <a:t/>
            </a:r>
            <a:br>
              <a:rPr lang="en-GB" sz="3100" dirty="0" smtClean="0"/>
            </a:br>
            <a:r>
              <a:rPr lang="en-GB" sz="3100" dirty="0" smtClean="0"/>
              <a:t/>
            </a:r>
            <a:br>
              <a:rPr lang="en-GB" sz="3100" dirty="0" smtClean="0"/>
            </a:br>
            <a:r>
              <a:rPr lang="en-GB" sz="3100" dirty="0" smtClean="0"/>
              <a:t/>
            </a:r>
            <a:br>
              <a:rPr lang="en-GB" sz="3100" dirty="0" smtClean="0"/>
            </a:br>
            <a:r>
              <a:rPr lang="en-GB" sz="3100" dirty="0" smtClean="0"/>
              <a:t/>
            </a:r>
            <a:br>
              <a:rPr lang="en-GB" sz="3100" dirty="0" smtClean="0"/>
            </a:br>
            <a:r>
              <a:rPr lang="en-GB" sz="3100" dirty="0" smtClean="0"/>
              <a:t/>
            </a:r>
            <a:br>
              <a:rPr lang="en-GB" sz="3100" dirty="0" smtClean="0"/>
            </a:br>
            <a:r>
              <a:rPr lang="en-GB" sz="3100" dirty="0" smtClean="0"/>
              <a:t/>
            </a:r>
            <a:br>
              <a:rPr lang="en-GB" sz="3100" dirty="0" smtClean="0"/>
            </a:br>
            <a:r>
              <a:rPr lang="en-GB" sz="3100" b="1" dirty="0" smtClean="0"/>
              <a:t>Key principles  underlying approach </a:t>
            </a:r>
            <a:r>
              <a:rPr lang="en-GB" sz="3100" dirty="0" smtClean="0"/>
              <a:t/>
            </a:r>
            <a:br>
              <a:rPr lang="en-GB" sz="3100" dirty="0" smtClean="0"/>
            </a:br>
            <a:r>
              <a:rPr lang="en-GB" sz="3100" dirty="0" smtClean="0"/>
              <a:t/>
            </a:r>
            <a:br>
              <a:rPr lang="en-GB" sz="3100" dirty="0" smtClean="0"/>
            </a:br>
            <a:r>
              <a:rPr lang="en-GB" sz="3100" dirty="0" smtClean="0"/>
              <a:t>1.     The Power of Symbol </a:t>
            </a:r>
            <a:br>
              <a:rPr lang="en-GB" sz="3100" dirty="0" smtClean="0"/>
            </a:br>
            <a:r>
              <a:rPr lang="en-GB" sz="3100" dirty="0" smtClean="0"/>
              <a:t>2.     The Power of Position</a:t>
            </a:r>
            <a:br>
              <a:rPr lang="en-GB" sz="3100" dirty="0" smtClean="0"/>
            </a:br>
            <a:r>
              <a:rPr lang="en-GB" sz="3100" dirty="0" smtClean="0"/>
              <a:t>3.     The Power of Time</a:t>
            </a:r>
            <a:br>
              <a:rPr lang="en-GB" sz="3100" dirty="0" smtClean="0"/>
            </a:br>
            <a:r>
              <a:rPr lang="en-GB" sz="3100" dirty="0" smtClean="0"/>
              <a:t>4.     The Power of Space</a:t>
            </a:r>
            <a:br>
              <a:rPr lang="en-GB" sz="3100" dirty="0" smtClean="0"/>
            </a:br>
            <a:r>
              <a:rPr lang="en-GB" sz="3100" dirty="0" smtClean="0"/>
              <a:t>5.     The Power of Numbers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pic>
        <p:nvPicPr>
          <p:cNvPr id="10242" name="Picture 2" descr="C:\Users\Teresa\Documents\My Documents\IAHE-Philippines\UNEG 2016\IAHE_UNEG\Rusty on floor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55576" y="3356992"/>
            <a:ext cx="3312439" cy="3240360"/>
          </a:xfrm>
          <a:prstGeom prst="rect">
            <a:avLst/>
          </a:prstGeom>
          <a:noFill/>
        </p:spPr>
      </p:pic>
      <p:pic>
        <p:nvPicPr>
          <p:cNvPr id="10" name="Picture 2" descr="C:\Users\Teresa\Documents\My Documents\IAHE-Philippines\UNEG 2016\IAHE_UNEG\Woman in action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148064" y="2060848"/>
            <a:ext cx="3538736" cy="3456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Methodology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en-GB" dirty="0" smtClean="0"/>
          </a:p>
          <a:p>
            <a:r>
              <a:rPr lang="en-GB" dirty="0" smtClean="0"/>
              <a:t>Complemented by additional community activities (FGD, KII) and AAP data</a:t>
            </a:r>
          </a:p>
          <a:p>
            <a:endParaRPr lang="en-GB" dirty="0"/>
          </a:p>
          <a:p>
            <a:r>
              <a:rPr lang="en-GB" dirty="0" smtClean="0"/>
              <a:t>Generated data on trends and different experiences between communities</a:t>
            </a:r>
          </a:p>
          <a:p>
            <a:pPr>
              <a:buNone/>
            </a:pPr>
            <a:endParaRPr lang="en-GB" dirty="0"/>
          </a:p>
          <a:p>
            <a:pPr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4098" name="Picture 2" descr="C:\Users\Teresa\Documents\My Documents\IAHE-Philippines\UNEG 2016\IAHE_UNEG\Floor- action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700808"/>
            <a:ext cx="4038600" cy="4176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Constraints and challenges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Limited number of communities</a:t>
            </a:r>
          </a:p>
          <a:p>
            <a:endParaRPr lang="en-GB" dirty="0" smtClean="0"/>
          </a:p>
          <a:p>
            <a:r>
              <a:rPr lang="en-GB" dirty="0" smtClean="0"/>
              <a:t>Needs complementary activities to ensure coverage</a:t>
            </a:r>
          </a:p>
          <a:p>
            <a:endParaRPr lang="en-GB" dirty="0" smtClean="0"/>
          </a:p>
          <a:p>
            <a:r>
              <a:rPr lang="en-GB" dirty="0" smtClean="0"/>
              <a:t>Community consultation fatigue</a:t>
            </a:r>
          </a:p>
          <a:p>
            <a:endParaRPr lang="en-GB" dirty="0" smtClean="0"/>
          </a:p>
          <a:p>
            <a:r>
              <a:rPr lang="en-GB" dirty="0" smtClean="0"/>
              <a:t>Feedback to communities limited to evaluation findings</a:t>
            </a:r>
          </a:p>
          <a:p>
            <a:endParaRPr lang="en-GB" dirty="0" smtClean="0"/>
          </a:p>
          <a:p>
            <a:r>
              <a:rPr lang="en-GB" dirty="0" smtClean="0"/>
              <a:t>Evaluation  focused on HCT-led response but overall response much broader-feedback is on all</a:t>
            </a:r>
          </a:p>
          <a:p>
            <a:endParaRPr lang="en-GB" dirty="0" smtClean="0"/>
          </a:p>
          <a:p>
            <a:endParaRPr lang="en-GB" dirty="0" smtClean="0"/>
          </a:p>
        </p:txBody>
      </p:sp>
      <p:pic>
        <p:nvPicPr>
          <p:cNvPr id="5" name="Picture 2" descr="C:\Users\Teresa\Documents\My Documents\IAHE-Philippines\UNEG 2016\IAHE_UNEG\men at work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060848"/>
            <a:ext cx="4244280" cy="36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194" name="Picture 2" descr="C:\Users\Teresa\Documents\My Documents\IAHE-Philippines\UNEG 2016\IAHE_UNEG\Table top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995560" y="1052736"/>
            <a:ext cx="3504431" cy="4392488"/>
          </a:xfrm>
          <a:prstGeom prst="rect">
            <a:avLst/>
          </a:prstGeom>
          <a:noFill/>
        </p:spPr>
      </p:pic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098" name="Picture 2" descr="C:\Users\Teresa\Documents\My Documents\IAHE-Philippines\UNEG 2016\IAHE_UNEG\sky view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5025" y="1124745"/>
            <a:ext cx="4041775" cy="43924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Learning and reflections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29208" y="1412776"/>
            <a:ext cx="4186808" cy="5760640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Potential of working with large groups in short time</a:t>
            </a:r>
          </a:p>
          <a:p>
            <a:pPr>
              <a:buNone/>
            </a:pPr>
            <a:endParaRPr lang="en-GB" dirty="0" smtClean="0"/>
          </a:p>
          <a:p>
            <a:r>
              <a:rPr lang="en-GB" dirty="0" smtClean="0"/>
              <a:t>Value of scoring but for trends and qualitative data only 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Factors which helped </a:t>
            </a:r>
            <a:r>
              <a:rPr lang="en-GB" dirty="0" smtClean="0"/>
              <a:t>-data </a:t>
            </a:r>
            <a:r>
              <a:rPr lang="en-GB" dirty="0" smtClean="0"/>
              <a:t>availability, community comfort with participatory </a:t>
            </a:r>
            <a:r>
              <a:rPr lang="en-GB" dirty="0" smtClean="0"/>
              <a:t>processes; great facilitators</a:t>
            </a:r>
          </a:p>
          <a:p>
            <a:endParaRPr lang="en-GB" dirty="0" smtClean="0"/>
          </a:p>
          <a:p>
            <a:r>
              <a:rPr lang="en-GB" dirty="0" smtClean="0"/>
              <a:t>Need </a:t>
            </a:r>
            <a:r>
              <a:rPr lang="en-GB" dirty="0"/>
              <a:t>to think through how to combine with AAP processes through response and agency own </a:t>
            </a:r>
            <a:r>
              <a:rPr lang="en-GB" dirty="0" smtClean="0"/>
              <a:t>evaluation</a:t>
            </a:r>
          </a:p>
          <a:p>
            <a:endParaRPr lang="en-GB" dirty="0" smtClean="0"/>
          </a:p>
          <a:p>
            <a:r>
              <a:rPr lang="en-GB" dirty="0" smtClean="0"/>
              <a:t>What’s the right balance-affected population input v management </a:t>
            </a:r>
            <a:r>
              <a:rPr lang="en-GB" dirty="0" err="1" smtClean="0"/>
              <a:t>etc</a:t>
            </a:r>
            <a:r>
              <a:rPr lang="en-GB" dirty="0" smtClean="0"/>
              <a:t> issues?</a:t>
            </a:r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3074" name="Picture 2" descr="C:\Users\Teresa\Documents\My Documents\IAHE-Philippines\UNEG 2016\IAHE_UNEG\Woman in action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148064" y="1772816"/>
            <a:ext cx="3538736" cy="3672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600</TotalTime>
  <Words>256</Words>
  <Application>Microsoft Office PowerPoint</Application>
  <PresentationFormat>On-screen Show (4:3)</PresentationFormat>
  <Paragraphs>66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Engagement with people affected by crises in evaluation: experience of IAHE Typhoon Haiyan</vt:lpstr>
      <vt:lpstr>PowerPoint Presentation</vt:lpstr>
      <vt:lpstr>Community consultation methodology</vt:lpstr>
      <vt:lpstr>PowerPoint Presentation</vt:lpstr>
      <vt:lpstr>      Key principles  underlying approach   1.     The Power of Symbol  2.     The Power of Position 3.     The Power of Time 4.     The Power of Space 5.     The Power of Numbers </vt:lpstr>
      <vt:lpstr>Methodology </vt:lpstr>
      <vt:lpstr>Constraints and challenges</vt:lpstr>
      <vt:lpstr>PowerPoint Presentation</vt:lpstr>
      <vt:lpstr>Learning and reflections</vt:lpstr>
      <vt:lpstr>The facilitators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Engagement with people affected by crises in evaluation: experience of IAHE Typhoon Haiyan</dc:title>
  <dc:creator>Teresa</dc:creator>
  <cp:lastModifiedBy>teresa hanley</cp:lastModifiedBy>
  <cp:revision>13</cp:revision>
  <dcterms:created xsi:type="dcterms:W3CDTF">2016-04-21T14:37:10Z</dcterms:created>
  <dcterms:modified xsi:type="dcterms:W3CDTF">2016-04-25T10:24:50Z</dcterms:modified>
</cp:coreProperties>
</file>