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325" r:id="rId3"/>
    <p:sldId id="320" r:id="rId4"/>
    <p:sldId id="319" r:id="rId5"/>
    <p:sldId id="321" r:id="rId6"/>
    <p:sldId id="322" r:id="rId7"/>
    <p:sldId id="323" r:id="rId8"/>
    <p:sldId id="324" r:id="rId9"/>
    <p:sldId id="326" r:id="rId10"/>
    <p:sldId id="335" r:id="rId11"/>
    <p:sldId id="328" r:id="rId12"/>
    <p:sldId id="336" r:id="rId13"/>
    <p:sldId id="337" r:id="rId14"/>
    <p:sldId id="338" r:id="rId15"/>
    <p:sldId id="339" r:id="rId16"/>
    <p:sldId id="340" r:id="rId17"/>
    <p:sldId id="341" r:id="rId18"/>
    <p:sldId id="329" r:id="rId19"/>
    <p:sldId id="330" r:id="rId20"/>
    <p:sldId id="331" r:id="rId21"/>
    <p:sldId id="333" r:id="rId22"/>
    <p:sldId id="334" r:id="rId23"/>
    <p:sldId id="342" r:id="rId24"/>
    <p:sldId id="267" r:id="rId25"/>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78E263BD-5329-4F19-9C6B-AEB67E35F5A3}">
          <p14:sldIdLst>
            <p14:sldId id="256"/>
            <p14:sldId id="325"/>
            <p14:sldId id="320"/>
            <p14:sldId id="319"/>
            <p14:sldId id="321"/>
            <p14:sldId id="322"/>
            <p14:sldId id="323"/>
            <p14:sldId id="324"/>
            <p14:sldId id="326"/>
            <p14:sldId id="335"/>
            <p14:sldId id="328"/>
            <p14:sldId id="336"/>
            <p14:sldId id="337"/>
            <p14:sldId id="338"/>
            <p14:sldId id="339"/>
            <p14:sldId id="340"/>
            <p14:sldId id="341"/>
            <p14:sldId id="329"/>
            <p14:sldId id="330"/>
            <p14:sldId id="331"/>
            <p14:sldId id="333"/>
            <p14:sldId id="334"/>
            <p14:sldId id="342"/>
            <p14:sldId id="267"/>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3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549" autoAdjust="0"/>
    <p:restoredTop sz="73935" autoAdjust="0"/>
  </p:normalViewPr>
  <p:slideViewPr>
    <p:cSldViewPr snapToGrid="0">
      <p:cViewPr varScale="1">
        <p:scale>
          <a:sx n="116" d="100"/>
          <a:sy n="116" d="100"/>
        </p:scale>
        <p:origin x="1056" y="108"/>
      </p:cViewPr>
      <p:guideLst>
        <p:guide orient="horz" pos="2160"/>
        <p:guide pos="3840"/>
      </p:guideLst>
    </p:cSldViewPr>
  </p:slideViewPr>
  <p:notesTextViewPr>
    <p:cViewPr>
      <p:scale>
        <a:sx n="1" d="1"/>
        <a:sy n="1" d="1"/>
      </p:scale>
      <p:origin x="0" y="0"/>
    </p:cViewPr>
  </p:notesTextViewPr>
  <p:sorterViewPr>
    <p:cViewPr>
      <p:scale>
        <a:sx n="100" d="100"/>
        <a:sy n="100" d="100"/>
      </p:scale>
      <p:origin x="0" y="398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GB"/>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0919F979-337E-416B-A12B-9B645BFD2E85}" type="datetimeFigureOut">
              <a:rPr lang="en-GB" smtClean="0"/>
              <a:t>03/05/2016</a:t>
            </a:fld>
            <a:endParaRPr lang="en-GB"/>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GB"/>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GB"/>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117526C4-B57A-439A-892F-DF6E2D52B439}" type="slidenum">
              <a:rPr lang="en-GB" smtClean="0"/>
              <a:t>‹#›</a:t>
            </a:fld>
            <a:endParaRPr lang="en-GB"/>
          </a:p>
        </p:txBody>
      </p:sp>
    </p:spTree>
    <p:extLst>
      <p:ext uri="{BB962C8B-B14F-4D97-AF65-F5344CB8AC3E}">
        <p14:creationId xmlns:p14="http://schemas.microsoft.com/office/powerpoint/2010/main" val="32107190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6" name="Group 15"/>
          <p:cNvGrpSpPr/>
          <p:nvPr/>
        </p:nvGrpSpPr>
        <p:grpSpPr>
          <a:xfrm>
            <a:off x="0" y="-2373"/>
            <a:ext cx="12192000" cy="6867027"/>
            <a:chOff x="0" y="-2373"/>
            <a:chExt cx="12192000" cy="6867027"/>
          </a:xfrm>
        </p:grpSpPr>
        <p:sp>
          <p:nvSpPr>
            <p:cNvPr id="8" name="Rectangle 7"/>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10089390" y="1792223"/>
            <a:ext cx="990599" cy="304799"/>
          </a:xfrm>
        </p:spPr>
        <p:txBody>
          <a:bodyPr anchor="t"/>
          <a:lstStyle>
            <a:lvl1pPr algn="l">
              <a:defRPr b="0" i="0">
                <a:solidFill>
                  <a:schemeClr val="bg1"/>
                </a:solidFill>
              </a:defRPr>
            </a:lvl1pPr>
          </a:lstStyle>
          <a:p>
            <a:fld id="{FE4D0B67-CE99-4096-A95D-4B99C1A8AF56}" type="datetime1">
              <a:rPr lang="en-US" smtClean="0"/>
              <a:t>5/3/2016</a:t>
            </a:fld>
            <a:endParaRPr lang="en-US" dirty="0"/>
          </a:p>
        </p:txBody>
      </p:sp>
      <p:sp>
        <p:nvSpPr>
          <p:cNvPr id="5" name="Footer Placeholder 4"/>
          <p:cNvSpPr>
            <a:spLocks noGrp="1"/>
          </p:cNvSpPr>
          <p:nvPr>
            <p:ph type="ftr" sz="quarter" idx="11"/>
          </p:nvPr>
        </p:nvSpPr>
        <p:spPr>
          <a:xfrm rot="5400000">
            <a:off x="8959592" y="3226820"/>
            <a:ext cx="3859795" cy="304801"/>
          </a:xfrm>
        </p:spPr>
        <p:txBody>
          <a:bodyPr/>
          <a:lstStyle>
            <a:lvl1pPr>
              <a:defRPr b="0" i="0">
                <a:solidFill>
                  <a:schemeClr val="bg1"/>
                </a:solidFill>
              </a:defRPr>
            </a:lvl1pPr>
          </a:lstStyle>
          <a:p>
            <a:r>
              <a:rPr lang="en-US" dirty="0"/>
              <a:t>
              </a:t>
            </a:r>
          </a:p>
        </p:txBody>
      </p:sp>
      <p:sp>
        <p:nvSpPr>
          <p:cNvPr id="10" name="Rectangle 9"/>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10351008" y="292608"/>
            <a:ext cx="838199" cy="767687"/>
          </a:xfrm>
        </p:spPr>
        <p:txBody>
          <a:bodyPr/>
          <a:lstStyle>
            <a:lvl1pPr>
              <a:defRPr sz="2800" b="0" i="0">
                <a:latin typeface="+mj-lt"/>
              </a:defRPr>
            </a:lvl1p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4966674"/>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6" y="5536665"/>
            <a:ext cx="8825656"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286356E-6219-4714-92EC-7DAEF8320A3E}" type="datetime1">
              <a:rPr lang="en-US" smtClean="0"/>
              <a:t>5/3/2016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12" name="Group 11"/>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063416"/>
            <a:ext cx="8825659" cy="1379755"/>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E69E9217-7290-4F0E-A50C-D0999458F27E}" type="datetime1">
              <a:rPr lang="en-US" smtClean="0"/>
              <a:t>5/3/2016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7" name="Group 6"/>
          <p:cNvGrpSpPr/>
          <p:nvPr/>
        </p:nvGrpSpPr>
        <p:grpSpPr>
          <a:xfrm>
            <a:off x="0" y="-2373"/>
            <a:ext cx="12192000" cy="6867027"/>
            <a:chOff x="0" y="-2373"/>
            <a:chExt cx="12192000" cy="6867027"/>
          </a:xfrm>
        </p:grpSpPr>
        <p:sp>
          <p:nvSpPr>
            <p:cNvPr id="15" name="Rectangle 14"/>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4"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6"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3" name="TextBox 12"/>
          <p:cNvSpPr txBox="1"/>
          <p:nvPr/>
        </p:nvSpPr>
        <p:spPr>
          <a:xfrm>
            <a:off x="9719438" y="2631815"/>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9" name="TextBox 8"/>
          <p:cNvSpPr txBox="1"/>
          <p:nvPr/>
        </p:nvSpPr>
        <p:spPr>
          <a:xfrm>
            <a:off x="898295" y="591093"/>
            <a:ext cx="801912" cy="1569660"/>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9600" dirty="0"/>
              <a:t>“</a:t>
            </a:r>
          </a:p>
        </p:txBody>
      </p:sp>
      <p:sp>
        <p:nvSpPr>
          <p:cNvPr id="2" name="Title 1"/>
          <p:cNvSpPr>
            <a:spLocks noGrp="1"/>
          </p:cNvSpPr>
          <p:nvPr>
            <p:ph type="title"/>
          </p:nvPr>
        </p:nvSpPr>
        <p:spPr>
          <a:xfrm>
            <a:off x="1581878" y="980517"/>
            <a:ext cx="8453906" cy="2698249"/>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25772" cy="342174"/>
          </a:xfrm>
        </p:spPr>
        <p:txBody>
          <a:bodyPr anchor="t">
            <a:normAutofit/>
          </a:bodyPr>
          <a:lstStyle>
            <a:lvl1pPr marL="0" indent="0">
              <a:buNone/>
              <a:defRPr lang="en-US" sz="1400" b="0" i="0" kern="1200" cap="small" dirty="0">
                <a:solidFill>
                  <a:schemeClr val="accent1"/>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66E9A95-18C4-47DA-9ADF-2D9E231AF845}" type="datetime1">
              <a:rPr lang="en-US" smtClean="0"/>
              <a:t>5/3/2016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32" name="Rectangle 3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18" name="Group 17"/>
          <p:cNvGrpSpPr/>
          <p:nvPr/>
        </p:nvGrpSpPr>
        <p:grpSpPr>
          <a:xfrm>
            <a:off x="0" y="-2373"/>
            <a:ext cx="12192000" cy="6867027"/>
            <a:chOff x="0" y="-2373"/>
            <a:chExt cx="12192000" cy="6867027"/>
          </a:xfrm>
        </p:grpSpPr>
        <p:sp>
          <p:nvSpPr>
            <p:cNvPr id="10" name="Rectangle 9"/>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33068"/>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3E99CFB-EA1C-431C-BA46-FE1F2F64F4B5}" type="datetime1">
              <a:rPr lang="en-US" smtClean="0"/>
              <a:t>5/3/2016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2" name="Rectangle 1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17299"/>
            <a:ext cx="312916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1154954" y="3193561"/>
            <a:ext cx="3129168" cy="283349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12721" y="2603502"/>
            <a:ext cx="314538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4512721" y="3193561"/>
            <a:ext cx="3145380" cy="283349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886700" y="2617299"/>
            <a:ext cx="3161029" cy="576261"/>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886700" y="3193561"/>
            <a:ext cx="3164719" cy="28334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22" name="Straight Connector 21"/>
          <p:cNvCxnSpPr/>
          <p:nvPr/>
        </p:nvCxnSpPr>
        <p:spPr>
          <a:xfrm>
            <a:off x="440397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a:off x="7772401" y="2569633"/>
            <a:ext cx="0" cy="3492499"/>
          </a:xfrm>
          <a:prstGeom prst="line">
            <a:avLst/>
          </a:prstGeom>
          <a:ln w="12700" cmpd="sng">
            <a:solidFill>
              <a:schemeClr val="accent1">
                <a:alpha val="41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48E4AC7D-52D6-4AE2-A19F-48C259CD2B7E}" type="datetime1">
              <a:rPr lang="en-US" smtClean="0"/>
              <a:t>5/3/2016</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2" y="4532845"/>
            <a:ext cx="30504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1334552"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3" y="5109107"/>
            <a:ext cx="3050437" cy="91794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4572537" y="4532846"/>
            <a:ext cx="3046766" cy="651156"/>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4748463" y="2603500"/>
            <a:ext cx="2691241"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68865" y="5184002"/>
            <a:ext cx="3050438" cy="84305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983434" y="4532847"/>
            <a:ext cx="3050438" cy="651154"/>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3434" y="5184001"/>
            <a:ext cx="3050437" cy="843054"/>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4388153" y="2603500"/>
            <a:ext cx="0" cy="351759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801905" y="2603500"/>
            <a:ext cx="0" cy="34925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F44D8629-9789-4DE4-BB73-40D3716D072B}" type="datetime1">
              <a:rPr lang="en-US" smtClean="0"/>
              <a:t>5/3/2016</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3" y="973668"/>
            <a:ext cx="8825660"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E9768A-29C6-43AA-99BB-C2D52F8F6C5D}" type="datetime1">
              <a:rPr lang="en-US" smtClean="0"/>
              <a:t>5/3/2016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9" name="Group 18"/>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76756" y="1278468"/>
            <a:ext cx="1413933" cy="474858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8"/>
            <a:ext cx="6247546" cy="474859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BBCA4EC-E4C9-4A73-BF3C-A33C280CECFD}" type="datetime1">
              <a:rPr lang="en-US" smtClean="0"/>
              <a:t>5/3/2016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C926F7-6236-494E-9CC2-422AA79C2811}" type="datetime1">
              <a:rPr lang="en-US" smtClean="0"/>
              <a:t>5/3/2016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3" name="Group 12"/>
          <p:cNvGrpSpPr/>
          <p:nvPr/>
        </p:nvGrpSpPr>
        <p:grpSpPr>
          <a:xfrm>
            <a:off x="0" y="-2373"/>
            <a:ext cx="12192000" cy="6867027"/>
            <a:chOff x="0" y="-2373"/>
            <a:chExt cx="12192000" cy="6867027"/>
          </a:xfrm>
        </p:grpSpPr>
        <p:sp>
          <p:nvSpPr>
            <p:cNvPr id="11" name="Rectangle 10"/>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6" y="2677645"/>
            <a:ext cx="4351023"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8" y="2677644"/>
            <a:ext cx="3755379" cy="228382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48BA318-15F8-4319-A4F6-5266B3B43A57}" type="datetime1">
              <a:rPr lang="en-US" smtClean="0"/>
              <a:t>5/3/2016</a:t>
            </a:fld>
            <a:endParaRPr lang="en-US" dirty="0"/>
          </a:p>
        </p:txBody>
      </p:sp>
      <p:sp>
        <p:nvSpPr>
          <p:cNvPr id="5" name="Footer Placeholder 4"/>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028F665-BF29-4DFD-AB4A-7D0FA687E40B}" type="datetime1">
              <a:rPr lang="en-US" smtClean="0"/>
              <a:t>5/3/2016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08710" y="3179762"/>
            <a:ext cx="4825159" cy="2840039"/>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F5432D5-E1CE-4541-A283-733F41F42193}" type="datetime1">
              <a:rPr lang="en-US" smtClean="0"/>
              <a:t>5/3/2016</a:t>
            </a:fld>
            <a:endParaRPr lang="en-US" dirty="0"/>
          </a:p>
        </p:txBody>
      </p:sp>
      <p:sp>
        <p:nvSpPr>
          <p:cNvPr id="8" name="Footer Placeholder 7"/>
          <p:cNvSpPr>
            <a:spLocks noGrp="1"/>
          </p:cNvSpPr>
          <p:nvPr>
            <p:ph type="ftr" sz="quarter" idx="11"/>
          </p:nvPr>
        </p:nvSpPr>
        <p:spPr/>
        <p:txBody>
          <a:bodyPr/>
          <a:lstStyle/>
          <a:p>
            <a:r>
              <a:rPr lang="en-US" dirty="0"/>
              <a:t>
              </a:t>
            </a:r>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3FF2702-A19B-4F19-A0BF-34F38081AE4E}" type="datetime1">
              <a:rPr lang="en-US" smtClean="0"/>
              <a:t>5/3/2016</a:t>
            </a:fld>
            <a:endParaRPr lang="en-US" dirty="0"/>
          </a:p>
        </p:txBody>
      </p:sp>
      <p:sp>
        <p:nvSpPr>
          <p:cNvPr id="4" name="Footer Placeholder 3"/>
          <p:cNvSpPr>
            <a:spLocks noGrp="1"/>
          </p:cNvSpPr>
          <p:nvPr>
            <p:ph type="ftr" sz="quarter" idx="11"/>
          </p:nvPr>
        </p:nvSpPr>
        <p:spPr/>
        <p:txBody>
          <a:bodyPr/>
          <a:lstStyle/>
          <a:p>
            <a:r>
              <a:rPr lang="en-US" dirty="0"/>
              <a:t>
              </a:t>
            </a:r>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ABB979B-33F3-4422-B13D-C176C364B2FF}" type="datetime1">
              <a:rPr lang="en-US" smtClean="0"/>
              <a:t>5/3/2016</a:t>
            </a:fld>
            <a:endParaRPr lang="en-US" dirty="0"/>
          </a:p>
        </p:txBody>
      </p:sp>
      <p:sp>
        <p:nvSpPr>
          <p:cNvPr id="3" name="Footer Placeholder 2"/>
          <p:cNvSpPr>
            <a:spLocks noGrp="1"/>
          </p:cNvSpPr>
          <p:nvPr>
            <p:ph type="ftr" sz="quarter" idx="11"/>
          </p:nvPr>
        </p:nvSpPr>
        <p:spPr/>
        <p:txBody>
          <a:bodyPr/>
          <a:lstStyle/>
          <a:p>
            <a:r>
              <a:rPr lang="en-US" dirty="0"/>
              <a:t>
              </a:t>
            </a:r>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4" name="Group 13"/>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1295400"/>
            <a:ext cx="2793159"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5"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5" y="2895600"/>
            <a:ext cx="2793158" cy="3129279"/>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48C9BBB-F94E-45F8-BD99-BAA25E9C8687}" type="datetime1">
              <a:rPr lang="en-US" smtClean="0"/>
              <a:t>5/3/2016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5" name="Rectangle 14"/>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20" name="Group 19"/>
          <p:cNvGrpSpPr/>
          <p:nvPr/>
        </p:nvGrpSpPr>
        <p:grpSpPr>
          <a:xfrm>
            <a:off x="0" y="-2373"/>
            <a:ext cx="12192000" cy="6867027"/>
            <a:chOff x="0" y="-2373"/>
            <a:chExt cx="12192000" cy="6867027"/>
          </a:xfrm>
        </p:grpSpPr>
        <p:sp>
          <p:nvSpPr>
            <p:cNvPr id="12" name="Rectangle 11"/>
            <p:cNvSpPr/>
            <p:nvPr/>
          </p:nvSpPr>
          <p:spPr>
            <a:xfrm>
              <a:off x="0" y="0"/>
              <a:ext cx="12192000" cy="6858000"/>
            </a:xfrm>
            <a:prstGeom prst="rect">
              <a:avLst/>
            </a:prstGeom>
            <a:blipFill>
              <a:blip r:embed="rId2">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Rectangle 7"/>
            <p:cNvSpPr/>
            <p:nvPr/>
          </p:nvSpPr>
          <p:spPr>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0"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3907" y="1693332"/>
            <a:ext cx="3860260" cy="173566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bwMode="gray">
          <a:xfrm>
            <a:off x="1154955" y="3657600"/>
            <a:ext cx="3859212" cy="1371600"/>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4C883D09-B919-4BFA-B97D-ADC3B6A109BD}" type="datetime1">
              <a:rPr lang="en-US" smtClean="0"/>
              <a:t>5/3/2016</a:t>
            </a:fld>
            <a:endParaRPr lang="en-US" dirty="0"/>
          </a:p>
        </p:txBody>
      </p:sp>
      <p:sp>
        <p:nvSpPr>
          <p:cNvPr id="6" name="Footer Placeholder 5"/>
          <p:cNvSpPr>
            <a:spLocks noGrp="1"/>
          </p:cNvSpPr>
          <p:nvPr>
            <p:ph type="ftr" sz="quarter" idx="11"/>
          </p:nvPr>
        </p:nvSpPr>
        <p:spPr/>
        <p:txBody>
          <a:bodyPr/>
          <a:lstStyle/>
          <a:p>
            <a:r>
              <a:rPr lang="en-US" dirty="0"/>
              <a:t>
              </a:t>
            </a:r>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9" name="Group 8"/>
          <p:cNvGrpSpPr/>
          <p:nvPr/>
        </p:nvGrpSpPr>
        <p:grpSpPr>
          <a:xfrm>
            <a:off x="0" y="-2373"/>
            <a:ext cx="12192000" cy="6867027"/>
            <a:chOff x="0" y="-2373"/>
            <a:chExt cx="12192000" cy="6867027"/>
          </a:xfrm>
        </p:grpSpPr>
        <p:sp>
          <p:nvSpPr>
            <p:cNvPr id="26" name="Rectangle 25"/>
            <p:cNvSpPr/>
            <p:nvPr/>
          </p:nvSpPr>
          <p:spPr>
            <a:xfrm>
              <a:off x="0" y="0"/>
              <a:ext cx="12192000" cy="6858000"/>
            </a:xfrm>
            <a:prstGeom prst="rect">
              <a:avLst/>
            </a:prstGeom>
            <a:blipFill>
              <a:blip r:embed="rId19">
                <a:duotone>
                  <a:schemeClr val="dk2">
                    <a:shade val="62000"/>
                    <a:hueMod val="108000"/>
                    <a:satMod val="164000"/>
                    <a:lumMod val="69000"/>
                  </a:schemeClr>
                  <a:schemeClr val="dk2">
                    <a:tint val="96000"/>
                    <a:hueMod val="90000"/>
                    <a:satMod val="130000"/>
                    <a:lumMod val="134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3220" y="2667000"/>
              <a:ext cx="4191000" cy="4191000"/>
            </a:xfrm>
            <a:prstGeom prst="ellipse">
              <a:avLst/>
            </a:prstGeom>
            <a:gradFill flip="none" rotWithShape="1">
              <a:gsLst>
                <a:gs pos="0">
                  <a:schemeClr val="bg2">
                    <a:lumMod val="40000"/>
                    <a:lumOff val="60000"/>
                    <a:alpha val="11000"/>
                  </a:schemeClr>
                </a:gs>
                <a:gs pos="75000">
                  <a:schemeClr val="bg2">
                    <a:lumMod val="40000"/>
                    <a:lumOff val="60000"/>
                    <a:alpha val="0"/>
                  </a:schemeClr>
                </a:gs>
                <a:gs pos="36000">
                  <a:schemeClr val="bg2">
                    <a:lumMod val="40000"/>
                    <a:lumOff val="6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750" y="2895600"/>
              <a:ext cx="2362200" cy="2362200"/>
            </a:xfrm>
            <a:prstGeom prst="ellipse">
              <a:avLst/>
            </a:prstGeom>
            <a:gradFill flip="none" rotWithShape="1">
              <a:gsLst>
                <a:gs pos="0">
                  <a:schemeClr val="bg2">
                    <a:lumMod val="40000"/>
                    <a:lumOff val="60000"/>
                    <a:alpha val="8000"/>
                  </a:schemeClr>
                </a:gs>
                <a:gs pos="72000">
                  <a:schemeClr val="bg2">
                    <a:lumMod val="40000"/>
                    <a:lumOff val="60000"/>
                    <a:alpha val="0"/>
                  </a:schemeClr>
                </a:gs>
                <a:gs pos="36000">
                  <a:schemeClr val="bg2">
                    <a:lumMod val="40000"/>
                    <a:lumOff val="6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7999412" y="-2373"/>
              <a:ext cx="1600200" cy="1600200"/>
            </a:xfrm>
            <a:prstGeom prst="ellipse">
              <a:avLst/>
            </a:prstGeom>
            <a:gradFill flip="none" rotWithShape="1">
              <a:gsLst>
                <a:gs pos="0">
                  <a:schemeClr val="bg2">
                    <a:lumMod val="40000"/>
                    <a:lumOff val="60000"/>
                    <a:alpha val="14000"/>
                  </a:schemeClr>
                </a:gs>
                <a:gs pos="73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74054"/>
              <a:ext cx="990600" cy="990600"/>
            </a:xfrm>
            <a:prstGeom prst="ellipse">
              <a:avLst/>
            </a:prstGeom>
            <a:gradFill flip="none" rotWithShape="1">
              <a:gsLst>
                <a:gs pos="0">
                  <a:schemeClr val="bg2">
                    <a:lumMod val="40000"/>
                    <a:lumOff val="60000"/>
                    <a:alpha val="14000"/>
                  </a:schemeClr>
                </a:gs>
                <a:gs pos="66000">
                  <a:schemeClr val="bg2">
                    <a:lumMod val="40000"/>
                    <a:lumOff val="60000"/>
                    <a:alpha val="0"/>
                  </a:schemeClr>
                </a:gs>
                <a:gs pos="36000">
                  <a:schemeClr val="bg2">
                    <a:lumMod val="40000"/>
                    <a:lumOff val="6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0"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21"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3"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5" y="2603500"/>
            <a:ext cx="8761412" cy="34163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0938" y="6394061"/>
            <a:ext cx="990599" cy="304799"/>
          </a:xfrm>
          <a:prstGeom prst="rect">
            <a:avLst/>
          </a:prstGeom>
        </p:spPr>
        <p:txBody>
          <a:bodyPr vert="horz" lIns="91440" tIns="45720" rIns="91440" bIns="45720" rtlCol="0" anchor="t"/>
          <a:lstStyle>
            <a:lvl1pPr algn="r">
              <a:defRPr sz="1000" b="1" i="0">
                <a:solidFill>
                  <a:schemeClr val="accent1"/>
                </a:solidFill>
              </a:defRPr>
            </a:lvl1pPr>
          </a:lstStyle>
          <a:p>
            <a:fld id="{9E2EED66-21FB-4BB1-A1F1-D01219CDE096}" type="datetime1">
              <a:rPr lang="en-US" smtClean="0"/>
              <a:t>5/3/2016</a:t>
            </a:fld>
            <a:endParaRPr lang="en-US" dirty="0"/>
          </a:p>
        </p:txBody>
      </p:sp>
      <p:sp>
        <p:nvSpPr>
          <p:cNvPr id="5" name="Footer Placeholder 4"/>
          <p:cNvSpPr>
            <a:spLocks noGrp="1"/>
          </p:cNvSpPr>
          <p:nvPr>
            <p:ph type="ftr" sz="quarter" idx="3"/>
          </p:nvPr>
        </p:nvSpPr>
        <p:spPr>
          <a:xfrm>
            <a:off x="528358" y="6391838"/>
            <a:ext cx="3859795" cy="304801"/>
          </a:xfrm>
          <a:prstGeom prst="rect">
            <a:avLst/>
          </a:prstGeom>
        </p:spPr>
        <p:txBody>
          <a:bodyPr vert="horz" lIns="91440" tIns="45720" rIns="91440" bIns="45720" rtlCol="0" anchor="b"/>
          <a:lstStyle>
            <a:lvl1pPr algn="l">
              <a:defRPr sz="1000" b="1" i="0">
                <a:solidFill>
                  <a:schemeClr val="accent1"/>
                </a:solidFill>
                <a:latin typeface="+mn-lt"/>
              </a:defRPr>
            </a:lvl1pPr>
          </a:lstStyle>
          <a:p>
            <a:r>
              <a:rPr lang="en-US" dirty="0"/>
              <a:t>
              </a:t>
            </a:r>
          </a:p>
        </p:txBody>
      </p:sp>
      <p:sp>
        <p:nvSpPr>
          <p:cNvPr id="22" name="Rectangle 21"/>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bg1"/>
                </a:solidFill>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dt="0"/>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862445"/>
            <a:ext cx="8825658" cy="3699164"/>
          </a:xfrm>
        </p:spPr>
        <p:txBody>
          <a:bodyPr/>
          <a:lstStyle/>
          <a:p>
            <a:r>
              <a:rPr lang="en-US" sz="4000" dirty="0"/>
              <a:t>I</a:t>
            </a:r>
            <a:r>
              <a:rPr lang="en-US" sz="4000" dirty="0" smtClean="0"/>
              <a:t>ndependent System-Wide Evaluation (ISWE)of United Nations Operational Activities for Development: </a:t>
            </a:r>
            <a:br>
              <a:rPr lang="en-US" sz="4000" dirty="0" smtClean="0"/>
            </a:br>
            <a:r>
              <a:rPr lang="en-US" sz="4000" dirty="0" smtClean="0"/>
              <a:t>Methodological lessons learned from the pilot evaluations   </a:t>
            </a:r>
            <a:endParaRPr lang="en-GB" sz="4000" dirty="0"/>
          </a:p>
        </p:txBody>
      </p:sp>
      <p:sp>
        <p:nvSpPr>
          <p:cNvPr id="3" name="Subtitle 2"/>
          <p:cNvSpPr>
            <a:spLocks noGrp="1"/>
          </p:cNvSpPr>
          <p:nvPr>
            <p:ph type="subTitle" idx="1"/>
          </p:nvPr>
        </p:nvSpPr>
        <p:spPr/>
        <p:txBody>
          <a:bodyPr>
            <a:normAutofit fontScale="62500" lnSpcReduction="20000"/>
          </a:bodyPr>
          <a:lstStyle/>
          <a:p>
            <a:r>
              <a:rPr lang="en-GB" sz="4000" b="1" cap="none" dirty="0"/>
              <a:t>Presentation to </a:t>
            </a:r>
            <a:r>
              <a:rPr lang="en-GB" sz="4000" b="1" cap="none" dirty="0" smtClean="0"/>
              <a:t>UNEG Evaluation Practice Exchange </a:t>
            </a:r>
            <a:endParaRPr lang="en-GB" sz="4000" b="1" cap="none" dirty="0"/>
          </a:p>
          <a:p>
            <a:r>
              <a:rPr lang="en-GB" sz="4000" b="1" cap="none" dirty="0" smtClean="0"/>
              <a:t>(26 April 2016</a:t>
            </a:r>
            <a:r>
              <a:rPr lang="en-GB" sz="4000" b="1" cap="none" dirty="0"/>
              <a:t>)</a:t>
            </a:r>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20805404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581891" y="654723"/>
            <a:ext cx="3990108" cy="1216118"/>
          </a:xfrm>
          <a:prstGeom prst="rect">
            <a:avLst/>
          </a:prstGeom>
          <a:gradFill>
            <a:gsLst>
              <a:gs pos="45000">
                <a:schemeClr val="accent1">
                  <a:tint val="44500"/>
                  <a:satMod val="160000"/>
                  <a:lumMod val="76000"/>
                  <a:lumOff val="24000"/>
                  <a:alpha val="92000"/>
                </a:schemeClr>
              </a:gs>
              <a:gs pos="100000">
                <a:schemeClr val="accent1">
                  <a:tint val="23500"/>
                  <a:satMod val="160000"/>
                </a:schemeClr>
              </a:gs>
            </a:gsLst>
            <a:lin ang="2700000" scaled="1"/>
          </a:grad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b="1" dirty="0" smtClean="0">
              <a:solidFill>
                <a:schemeClr val="tx2"/>
              </a:solidFill>
              <a:latin typeface="Arial" panose="020B0604020202020204" pitchFamily="34" charset="0"/>
              <a:cs typeface="Arial" panose="020B0604020202020204" pitchFamily="34" charset="0"/>
            </a:endParaRPr>
          </a:p>
          <a:p>
            <a:pPr algn="ctr"/>
            <a:r>
              <a:rPr lang="en-US" sz="1200" b="1" dirty="0" smtClean="0">
                <a:solidFill>
                  <a:schemeClr val="tx2"/>
                </a:solidFill>
                <a:latin typeface="+mj-lt"/>
                <a:cs typeface="Arial" panose="020B0604020202020204" pitchFamily="34" charset="0"/>
              </a:rPr>
              <a:t>Commissioning Body</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Calls for an evaluation</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Reviews and discusses ISWE Report</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Accepts/rejects Report and follow-ups on implementation of recommendations</a:t>
            </a:r>
          </a:p>
          <a:p>
            <a:endParaRPr lang="en-GB" sz="900" dirty="0">
              <a:latin typeface="Arial" panose="020B0604020202020204" pitchFamily="34" charset="0"/>
              <a:cs typeface="Arial" panose="020B0604020202020204" pitchFamily="34" charset="0"/>
            </a:endParaRPr>
          </a:p>
        </p:txBody>
      </p:sp>
      <p:sp>
        <p:nvSpPr>
          <p:cNvPr id="14" name="TextBox 13"/>
          <p:cNvSpPr txBox="1"/>
          <p:nvPr/>
        </p:nvSpPr>
        <p:spPr>
          <a:xfrm>
            <a:off x="1423798" y="93519"/>
            <a:ext cx="9817449" cy="369332"/>
          </a:xfrm>
          <a:prstGeom prst="rect">
            <a:avLst/>
          </a:prstGeom>
          <a:noFill/>
        </p:spPr>
        <p:txBody>
          <a:bodyPr wrap="square" rtlCol="0">
            <a:spAutoFit/>
          </a:bodyPr>
          <a:lstStyle/>
          <a:p>
            <a:pPr algn="ctr"/>
            <a:r>
              <a:rPr lang="en-US" b="1" dirty="0" smtClean="0">
                <a:solidFill>
                  <a:srgbClr val="002060"/>
                </a:solidFill>
                <a:latin typeface="+mj-lt"/>
                <a:cs typeface="Arial" panose="020B0604020202020204" pitchFamily="34" charset="0"/>
              </a:rPr>
              <a:t>ISWE Governance Mechanism</a:t>
            </a:r>
            <a:endParaRPr lang="en-GB" b="1" dirty="0">
              <a:solidFill>
                <a:srgbClr val="002060"/>
              </a:solidFill>
              <a:latin typeface="+mj-lt"/>
              <a:cs typeface="Arial" panose="020B0604020202020204" pitchFamily="34" charset="0"/>
            </a:endParaRPr>
          </a:p>
        </p:txBody>
      </p:sp>
      <p:sp>
        <p:nvSpPr>
          <p:cNvPr id="16" name="TextBox 15"/>
          <p:cNvSpPr txBox="1"/>
          <p:nvPr/>
        </p:nvSpPr>
        <p:spPr>
          <a:xfrm>
            <a:off x="7143013" y="516928"/>
            <a:ext cx="4707903" cy="1200329"/>
          </a:xfrm>
          <a:prstGeom prst="rect">
            <a:avLst/>
          </a:prstGeom>
          <a:gradFill flip="none" rotWithShape="1">
            <a:gsLst>
              <a:gs pos="45000">
                <a:schemeClr val="accent1">
                  <a:tint val="44500"/>
                  <a:satMod val="160000"/>
                  <a:lumMod val="76000"/>
                  <a:lumOff val="24000"/>
                  <a:alpha val="92000"/>
                </a:schemeClr>
              </a:gs>
              <a:gs pos="100000">
                <a:schemeClr val="accent1">
                  <a:tint val="23500"/>
                  <a:satMod val="160000"/>
                </a:schemeClr>
              </a:gs>
            </a:gsLst>
            <a:lin ang="2700000" scaled="1"/>
            <a:tileRect/>
          </a:gradFill>
          <a:ln w="28575">
            <a:solidFill>
              <a:srgbClr val="002060"/>
            </a:solidFill>
          </a:ln>
        </p:spPr>
        <p:txBody>
          <a:bodyPr wrap="square" rtlCol="0">
            <a:spAutoFit/>
          </a:bodyPr>
          <a:lstStyle/>
          <a:p>
            <a:pPr algn="ctr"/>
            <a:r>
              <a:rPr lang="en-US" sz="1200" b="1" dirty="0" smtClean="0">
                <a:solidFill>
                  <a:srgbClr val="002060"/>
                </a:solidFill>
                <a:latin typeface="+mj-lt"/>
                <a:cs typeface="Arial" panose="020B0604020202020204" pitchFamily="34" charset="0"/>
              </a:rPr>
              <a:t>Key Stakeholders Reference Group</a:t>
            </a:r>
          </a:p>
          <a:p>
            <a:pPr marL="171450" indent="-171450">
              <a:buFont typeface="Arial" panose="020B0604020202020204" pitchFamily="34" charset="0"/>
              <a:buChar char="•"/>
            </a:pPr>
            <a:r>
              <a:rPr lang="en-US" sz="1200" dirty="0" smtClean="0">
                <a:solidFill>
                  <a:srgbClr val="002060"/>
                </a:solidFill>
                <a:latin typeface="+mj-lt"/>
                <a:cs typeface="Arial" panose="020B0604020202020204" pitchFamily="34" charset="0"/>
              </a:rPr>
              <a:t>Identifies key issues and questions of strategic importance for evaluated topic</a:t>
            </a:r>
          </a:p>
          <a:p>
            <a:pPr marL="171450" indent="-171450">
              <a:buFont typeface="Arial" panose="020B0604020202020204" pitchFamily="34" charset="0"/>
              <a:buChar char="•"/>
            </a:pPr>
            <a:r>
              <a:rPr lang="en-US" sz="1200" dirty="0" smtClean="0">
                <a:solidFill>
                  <a:srgbClr val="002060"/>
                </a:solidFill>
                <a:latin typeface="+mj-lt"/>
                <a:cs typeface="Arial" panose="020B0604020202020204" pitchFamily="34" charset="0"/>
              </a:rPr>
              <a:t>Reviews and comments on </a:t>
            </a:r>
            <a:r>
              <a:rPr lang="en-US" sz="1200" dirty="0">
                <a:solidFill>
                  <a:srgbClr val="002060"/>
                </a:solidFill>
                <a:latin typeface="+mj-lt"/>
                <a:cs typeface="Arial" panose="020B0604020202020204" pitchFamily="34" charset="0"/>
              </a:rPr>
              <a:t>d</a:t>
            </a:r>
            <a:r>
              <a:rPr lang="en-US" sz="1200" dirty="0" smtClean="0">
                <a:solidFill>
                  <a:srgbClr val="002060"/>
                </a:solidFill>
                <a:latin typeface="+mj-lt"/>
                <a:cs typeface="Arial" panose="020B0604020202020204" pitchFamily="34" charset="0"/>
              </a:rPr>
              <a:t>raft </a:t>
            </a:r>
            <a:r>
              <a:rPr lang="en-US" sz="1200" dirty="0">
                <a:solidFill>
                  <a:srgbClr val="002060"/>
                </a:solidFill>
                <a:latin typeface="+mj-lt"/>
                <a:cs typeface="Arial" panose="020B0604020202020204" pitchFamily="34" charset="0"/>
              </a:rPr>
              <a:t>e</a:t>
            </a:r>
            <a:r>
              <a:rPr lang="en-US" sz="1200" dirty="0" smtClean="0">
                <a:solidFill>
                  <a:srgbClr val="002060"/>
                </a:solidFill>
                <a:latin typeface="+mj-lt"/>
                <a:cs typeface="Arial" panose="020B0604020202020204" pitchFamily="34" charset="0"/>
              </a:rPr>
              <a:t>valuation </a:t>
            </a:r>
            <a:r>
              <a:rPr lang="en-US" sz="1200" dirty="0">
                <a:solidFill>
                  <a:srgbClr val="002060"/>
                </a:solidFill>
                <a:latin typeface="+mj-lt"/>
                <a:cs typeface="Arial" panose="020B0604020202020204" pitchFamily="34" charset="0"/>
              </a:rPr>
              <a:t>r</a:t>
            </a:r>
            <a:r>
              <a:rPr lang="en-US" sz="1200" dirty="0" smtClean="0">
                <a:solidFill>
                  <a:srgbClr val="002060"/>
                </a:solidFill>
                <a:latin typeface="+mj-lt"/>
                <a:cs typeface="Arial" panose="020B0604020202020204" pitchFamily="34" charset="0"/>
              </a:rPr>
              <a:t>eport for quality, credibility and clarity</a:t>
            </a:r>
          </a:p>
          <a:p>
            <a:pPr marL="171450" indent="-171450">
              <a:buFont typeface="Arial" panose="020B0604020202020204" pitchFamily="34" charset="0"/>
              <a:buChar char="•"/>
            </a:pPr>
            <a:r>
              <a:rPr lang="en-US" sz="1200" dirty="0" smtClean="0">
                <a:solidFill>
                  <a:srgbClr val="002060"/>
                </a:solidFill>
                <a:latin typeface="+mj-lt"/>
                <a:cs typeface="Arial" panose="020B0604020202020204" pitchFamily="34" charset="0"/>
              </a:rPr>
              <a:t>Helps disseminate report findings and promotes its use</a:t>
            </a:r>
            <a:endParaRPr lang="en-GB" sz="1200" dirty="0">
              <a:solidFill>
                <a:srgbClr val="002060"/>
              </a:solidFill>
              <a:latin typeface="+mj-lt"/>
              <a:cs typeface="Arial" panose="020B0604020202020204" pitchFamily="34" charset="0"/>
            </a:endParaRPr>
          </a:p>
        </p:txBody>
      </p:sp>
      <p:sp>
        <p:nvSpPr>
          <p:cNvPr id="17" name="TextBox 16"/>
          <p:cNvSpPr txBox="1"/>
          <p:nvPr/>
        </p:nvSpPr>
        <p:spPr>
          <a:xfrm>
            <a:off x="7404769" y="3091582"/>
            <a:ext cx="4604651" cy="2308324"/>
          </a:xfrm>
          <a:prstGeom prst="rect">
            <a:avLst/>
          </a:prstGeom>
          <a:gradFill>
            <a:gsLst>
              <a:gs pos="45000">
                <a:schemeClr val="accent1">
                  <a:tint val="44500"/>
                  <a:satMod val="160000"/>
                  <a:lumMod val="76000"/>
                  <a:lumOff val="24000"/>
                  <a:alpha val="92000"/>
                </a:schemeClr>
              </a:gs>
              <a:gs pos="100000">
                <a:schemeClr val="accent1">
                  <a:tint val="23500"/>
                  <a:satMod val="160000"/>
                </a:schemeClr>
              </a:gs>
            </a:gsLst>
            <a:lin ang="2700000" scaled="1"/>
          </a:gradFill>
          <a:ln w="28575">
            <a:solidFill>
              <a:srgbClr val="002060"/>
            </a:solidFill>
          </a:ln>
        </p:spPr>
        <p:txBody>
          <a:bodyPr wrap="square" rtlCol="0">
            <a:spAutoFit/>
          </a:bodyPr>
          <a:lstStyle/>
          <a:p>
            <a:pPr algn="ctr"/>
            <a:r>
              <a:rPr lang="en-US" sz="1200" b="1" dirty="0" smtClean="0">
                <a:solidFill>
                  <a:srgbClr val="002060"/>
                </a:solidFill>
                <a:latin typeface="+mj-lt"/>
                <a:cs typeface="Arial" panose="020B0604020202020204" pitchFamily="34" charset="0"/>
              </a:rPr>
              <a:t>Evaluation Management Group</a:t>
            </a:r>
          </a:p>
          <a:p>
            <a:pPr marL="171450" indent="-171450">
              <a:buFont typeface="Arial" panose="020B0604020202020204" pitchFamily="34" charset="0"/>
              <a:buChar char="•"/>
            </a:pPr>
            <a:r>
              <a:rPr lang="en-US" sz="1200" dirty="0" smtClean="0">
                <a:solidFill>
                  <a:srgbClr val="002060"/>
                </a:solidFill>
                <a:latin typeface="+mj-lt"/>
                <a:cs typeface="Arial" panose="020B0604020202020204" pitchFamily="34" charset="0"/>
              </a:rPr>
              <a:t>Approves framework for overall approach (submitted by ISWE Secretariat)</a:t>
            </a:r>
          </a:p>
          <a:p>
            <a:pPr marL="171450" indent="-171450">
              <a:buFont typeface="Arial" panose="020B0604020202020204" pitchFamily="34" charset="0"/>
              <a:buChar char="•"/>
            </a:pPr>
            <a:r>
              <a:rPr lang="en-US" sz="1200" dirty="0" smtClean="0">
                <a:solidFill>
                  <a:srgbClr val="002060"/>
                </a:solidFill>
                <a:latin typeface="+mj-lt"/>
                <a:cs typeface="Arial" panose="020B0604020202020204" pitchFamily="34" charset="0"/>
              </a:rPr>
              <a:t>Approves TOR </a:t>
            </a:r>
          </a:p>
          <a:p>
            <a:pPr marL="171450" indent="-171450">
              <a:buFont typeface="Arial" panose="020B0604020202020204" pitchFamily="34" charset="0"/>
              <a:buChar char="•"/>
            </a:pPr>
            <a:r>
              <a:rPr lang="en-US" sz="1200" dirty="0" smtClean="0">
                <a:solidFill>
                  <a:srgbClr val="002060"/>
                </a:solidFill>
                <a:latin typeface="+mj-lt"/>
                <a:cs typeface="Arial" panose="020B0604020202020204" pitchFamily="34" charset="0"/>
              </a:rPr>
              <a:t>Approves budget for the evaluation</a:t>
            </a:r>
          </a:p>
          <a:p>
            <a:pPr marL="171450" indent="-171450">
              <a:buFont typeface="Arial" panose="020B0604020202020204" pitchFamily="34" charset="0"/>
              <a:buChar char="•"/>
            </a:pPr>
            <a:r>
              <a:rPr lang="en-US" sz="1200" dirty="0" smtClean="0">
                <a:solidFill>
                  <a:srgbClr val="002060"/>
                </a:solidFill>
                <a:latin typeface="+mj-lt"/>
                <a:cs typeface="Arial" panose="020B0604020202020204" pitchFamily="34" charset="0"/>
              </a:rPr>
              <a:t>Serves as tender committee and selects evaluation team(s) commissioned to conduct the actual evaluation</a:t>
            </a:r>
          </a:p>
          <a:p>
            <a:pPr marL="171450" indent="-171450">
              <a:buFont typeface="Arial" panose="020B0604020202020204" pitchFamily="34" charset="0"/>
              <a:buChar char="•"/>
            </a:pPr>
            <a:r>
              <a:rPr lang="en-US" sz="1200" dirty="0" smtClean="0">
                <a:solidFill>
                  <a:srgbClr val="002060"/>
                </a:solidFill>
                <a:latin typeface="+mj-lt"/>
                <a:cs typeface="Arial" panose="020B0604020202020204" pitchFamily="34" charset="0"/>
              </a:rPr>
              <a:t>Guides and approves inception </a:t>
            </a:r>
            <a:r>
              <a:rPr lang="en-US" sz="1200" dirty="0">
                <a:solidFill>
                  <a:srgbClr val="002060"/>
                </a:solidFill>
                <a:latin typeface="+mj-lt"/>
                <a:cs typeface="Arial" panose="020B0604020202020204" pitchFamily="34" charset="0"/>
              </a:rPr>
              <a:t>r</a:t>
            </a:r>
            <a:r>
              <a:rPr lang="en-US" sz="1200" dirty="0" smtClean="0">
                <a:solidFill>
                  <a:srgbClr val="002060"/>
                </a:solidFill>
                <a:latin typeface="+mj-lt"/>
                <a:cs typeface="Arial" panose="020B0604020202020204" pitchFamily="34" charset="0"/>
              </a:rPr>
              <a:t>eport on scope, design and plan</a:t>
            </a:r>
          </a:p>
          <a:p>
            <a:pPr marL="171450" indent="-171450">
              <a:buFont typeface="Arial" panose="020B0604020202020204" pitchFamily="34" charset="0"/>
              <a:buChar char="•"/>
            </a:pPr>
            <a:r>
              <a:rPr lang="en-US" sz="1200" dirty="0" smtClean="0">
                <a:solidFill>
                  <a:srgbClr val="002060"/>
                </a:solidFill>
                <a:latin typeface="+mj-lt"/>
                <a:cs typeface="Arial" panose="020B0604020202020204" pitchFamily="34" charset="0"/>
              </a:rPr>
              <a:t>Approves evaluation products including final report after verifying quality, credibility and clarity</a:t>
            </a:r>
          </a:p>
          <a:p>
            <a:pPr marL="171450" indent="-171450">
              <a:buFont typeface="Arial" panose="020B0604020202020204" pitchFamily="34" charset="0"/>
              <a:buChar char="•"/>
            </a:pPr>
            <a:r>
              <a:rPr lang="en-US" sz="1200" dirty="0" smtClean="0">
                <a:solidFill>
                  <a:srgbClr val="002060"/>
                </a:solidFill>
                <a:latin typeface="+mj-lt"/>
                <a:cs typeface="Arial" panose="020B0604020202020204" pitchFamily="34" charset="0"/>
              </a:rPr>
              <a:t>Supports JIU in submitting final report</a:t>
            </a:r>
            <a:endParaRPr lang="en-GB" sz="1200" dirty="0">
              <a:solidFill>
                <a:srgbClr val="002060"/>
              </a:solidFill>
              <a:latin typeface="+mj-lt"/>
              <a:cs typeface="Arial" panose="020B0604020202020204" pitchFamily="34" charset="0"/>
            </a:endParaRPr>
          </a:p>
        </p:txBody>
      </p:sp>
      <p:sp>
        <p:nvSpPr>
          <p:cNvPr id="18" name="TextBox 17"/>
          <p:cNvSpPr txBox="1"/>
          <p:nvPr/>
        </p:nvSpPr>
        <p:spPr>
          <a:xfrm>
            <a:off x="8008757" y="6468488"/>
            <a:ext cx="3824512" cy="276999"/>
          </a:xfrm>
          <a:prstGeom prst="rect">
            <a:avLst/>
          </a:prstGeom>
          <a:gradFill>
            <a:gsLst>
              <a:gs pos="45000">
                <a:schemeClr val="accent1">
                  <a:tint val="44500"/>
                  <a:satMod val="160000"/>
                  <a:lumMod val="76000"/>
                  <a:lumOff val="24000"/>
                  <a:alpha val="92000"/>
                </a:schemeClr>
              </a:gs>
              <a:gs pos="100000">
                <a:schemeClr val="accent1">
                  <a:tint val="23500"/>
                  <a:satMod val="160000"/>
                </a:schemeClr>
              </a:gs>
            </a:gsLst>
            <a:lin ang="2700000" scaled="1"/>
          </a:gradFill>
          <a:ln w="28575">
            <a:solidFill>
              <a:srgbClr val="002060"/>
            </a:solidFill>
          </a:ln>
        </p:spPr>
        <p:txBody>
          <a:bodyPr wrap="square" rtlCol="0">
            <a:spAutoFit/>
          </a:bodyPr>
          <a:lstStyle/>
          <a:p>
            <a:pPr algn="ctr"/>
            <a:r>
              <a:rPr lang="en-US" sz="1200" b="1" dirty="0" smtClean="0">
                <a:solidFill>
                  <a:schemeClr val="tx2"/>
                </a:solidFill>
                <a:latin typeface="+mj-lt"/>
                <a:cs typeface="Arial" panose="020B0604020202020204" pitchFamily="34" charset="0"/>
              </a:rPr>
              <a:t>ISWE Evaluation Team</a:t>
            </a:r>
            <a:endParaRPr lang="en-GB" sz="1200" b="1" dirty="0">
              <a:solidFill>
                <a:schemeClr val="tx2"/>
              </a:solidFill>
              <a:latin typeface="+mj-lt"/>
              <a:cs typeface="Arial" panose="020B0604020202020204" pitchFamily="34" charset="0"/>
            </a:endParaRPr>
          </a:p>
        </p:txBody>
      </p:sp>
      <p:sp>
        <p:nvSpPr>
          <p:cNvPr id="20" name="Rectangle 19"/>
          <p:cNvSpPr/>
          <p:nvPr/>
        </p:nvSpPr>
        <p:spPr>
          <a:xfrm>
            <a:off x="69608" y="3873744"/>
            <a:ext cx="5849256" cy="2527061"/>
          </a:xfrm>
          <a:prstGeom prst="rect">
            <a:avLst/>
          </a:prstGeom>
          <a:gradFill>
            <a:gsLst>
              <a:gs pos="45000">
                <a:schemeClr val="accent1">
                  <a:tint val="44500"/>
                  <a:satMod val="160000"/>
                  <a:lumMod val="76000"/>
                  <a:lumOff val="24000"/>
                  <a:alpha val="92000"/>
                </a:schemeClr>
              </a:gs>
              <a:gs pos="100000">
                <a:schemeClr val="accent1">
                  <a:tint val="23500"/>
                  <a:satMod val="160000"/>
                </a:schemeClr>
              </a:gs>
            </a:gsLst>
            <a:lin ang="2700000" scaled="1"/>
          </a:gradFill>
          <a:ln w="2857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solidFill>
                  <a:schemeClr val="tx2"/>
                </a:solidFill>
                <a:latin typeface="+mj-lt"/>
                <a:cs typeface="Arial" panose="020B0604020202020204" pitchFamily="34" charset="0"/>
              </a:rPr>
              <a:t>ISWE Coordination Secretariat</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Manages daily ISWE under EMG</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Scopes and conceptualizes/designs evaluation</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Resource mobilization</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Contracts the evaluation team</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Executes quality control of evaluation process</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Manages the budget</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Coordinates ISWE activities with other actors in the system</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Acts as interface between ISWE and POs</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Designs communication and utilization strategy</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Follow-ups on recommendation uptake and implementation</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Prepares/finalizes a summary report of each ISWE commissioned </a:t>
            </a:r>
          </a:p>
          <a:p>
            <a:pPr marL="171450" indent="-171450">
              <a:buFont typeface="Arial" panose="020B0604020202020204" pitchFamily="34" charset="0"/>
              <a:buChar char="•"/>
            </a:pPr>
            <a:r>
              <a:rPr lang="en-US" sz="1200" dirty="0" smtClean="0">
                <a:solidFill>
                  <a:schemeClr val="tx2"/>
                </a:solidFill>
                <a:latin typeface="+mj-lt"/>
                <a:cs typeface="Arial" panose="020B0604020202020204" pitchFamily="34" charset="0"/>
              </a:rPr>
              <a:t>Annual Report to ECOSOC</a:t>
            </a:r>
            <a:endParaRPr lang="en-GB" sz="1200" dirty="0">
              <a:solidFill>
                <a:schemeClr val="tx2"/>
              </a:solidFill>
              <a:latin typeface="+mj-lt"/>
              <a:cs typeface="Arial" panose="020B0604020202020204" pitchFamily="34" charset="0"/>
            </a:endParaRPr>
          </a:p>
        </p:txBody>
      </p:sp>
      <p:cxnSp>
        <p:nvCxnSpPr>
          <p:cNvPr id="25" name="Elbow Connector 24"/>
          <p:cNvCxnSpPr/>
          <p:nvPr/>
        </p:nvCxnSpPr>
        <p:spPr>
          <a:xfrm>
            <a:off x="4599708" y="1034182"/>
            <a:ext cx="2543301" cy="457200"/>
          </a:xfrm>
          <a:prstGeom prst="bentConnector3">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a:off x="9659989" y="1717257"/>
            <a:ext cx="15702" cy="1374325"/>
          </a:xfrm>
          <a:prstGeom prst="straightConnector1">
            <a:avLst/>
          </a:prstGeom>
          <a:ln w="38100">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5918864" y="4533899"/>
            <a:ext cx="1485905" cy="0"/>
          </a:xfrm>
          <a:prstGeom prst="straightConnector1">
            <a:avLst/>
          </a:prstGeom>
          <a:ln w="38100">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H="1" flipV="1">
            <a:off x="5905501" y="5651870"/>
            <a:ext cx="2103259" cy="953616"/>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1727200" y="1870841"/>
            <a:ext cx="0" cy="2002898"/>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H="1" flipV="1">
            <a:off x="2618505" y="1870841"/>
            <a:ext cx="41560" cy="1987020"/>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flipV="1">
            <a:off x="4599708" y="1491382"/>
            <a:ext cx="2784440" cy="1785218"/>
          </a:xfrm>
          <a:prstGeom prst="straightConnector1">
            <a:avLst/>
          </a:prstGeom>
          <a:ln w="38100">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V="1">
            <a:off x="10534251" y="5399906"/>
            <a:ext cx="0" cy="1068582"/>
          </a:xfrm>
          <a:prstGeom prst="straightConnector1">
            <a:avLst/>
          </a:prstGeom>
          <a:ln w="38100">
            <a:solidFill>
              <a:schemeClr val="accent6">
                <a:lumMod val="75000"/>
              </a:schemeClr>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3164608" y="3512924"/>
            <a:ext cx="2740891" cy="307777"/>
          </a:xfrm>
          <a:prstGeom prst="rect">
            <a:avLst/>
          </a:prstGeom>
          <a:noFill/>
        </p:spPr>
        <p:txBody>
          <a:bodyPr wrap="square" rtlCol="0">
            <a:spAutoFit/>
          </a:bodyPr>
          <a:lstStyle/>
          <a:p>
            <a:pPr algn="ctr"/>
            <a:r>
              <a:rPr lang="en-US" sz="1400" b="1" dirty="0" smtClean="0">
                <a:solidFill>
                  <a:schemeClr val="bg1"/>
                </a:solidFill>
                <a:latin typeface="+mj-lt"/>
                <a:cs typeface="Arial" panose="020B0604020202020204" pitchFamily="34" charset="0"/>
              </a:rPr>
              <a:t>During the Pilot Period</a:t>
            </a:r>
            <a:endParaRPr lang="en-GB" sz="1400" b="1" dirty="0">
              <a:solidFill>
                <a:schemeClr val="bg1"/>
              </a:solidFill>
              <a:latin typeface="+mj-lt"/>
              <a:cs typeface="Arial" panose="020B0604020202020204" pitchFamily="34" charset="0"/>
            </a:endParaRPr>
          </a:p>
        </p:txBody>
      </p:sp>
      <p:sp>
        <p:nvSpPr>
          <p:cNvPr id="76" name="TextBox 75"/>
          <p:cNvSpPr txBox="1"/>
          <p:nvPr/>
        </p:nvSpPr>
        <p:spPr>
          <a:xfrm>
            <a:off x="4807528" y="2272885"/>
            <a:ext cx="2760193" cy="523220"/>
          </a:xfrm>
          <a:prstGeom prst="rect">
            <a:avLst/>
          </a:prstGeom>
          <a:noFill/>
        </p:spPr>
        <p:txBody>
          <a:bodyPr wrap="square" rtlCol="0">
            <a:spAutoFit/>
          </a:bodyPr>
          <a:lstStyle/>
          <a:p>
            <a:pPr algn="ctr"/>
            <a:r>
              <a:rPr lang="en-US" sz="1400" b="1" dirty="0" smtClean="0">
                <a:solidFill>
                  <a:schemeClr val="bg1"/>
                </a:solidFill>
                <a:latin typeface="+mj-lt"/>
                <a:cs typeface="Arial" panose="020B0604020202020204" pitchFamily="34" charset="0"/>
              </a:rPr>
              <a:t>Submits Evaluation Report through JIU</a:t>
            </a:r>
            <a:endParaRPr lang="en-GB" sz="1400" b="1" dirty="0">
              <a:solidFill>
                <a:schemeClr val="bg1"/>
              </a:solidFill>
              <a:latin typeface="+mj-lt"/>
              <a:cs typeface="Arial" panose="020B0604020202020204" pitchFamily="34" charset="0"/>
            </a:endParaRPr>
          </a:p>
        </p:txBody>
      </p:sp>
      <p:sp>
        <p:nvSpPr>
          <p:cNvPr id="77" name="TextBox 76"/>
          <p:cNvSpPr txBox="1"/>
          <p:nvPr/>
        </p:nvSpPr>
        <p:spPr>
          <a:xfrm rot="5400000">
            <a:off x="1782868" y="2701366"/>
            <a:ext cx="1715453" cy="523220"/>
          </a:xfrm>
          <a:prstGeom prst="rect">
            <a:avLst/>
          </a:prstGeom>
          <a:noFill/>
        </p:spPr>
        <p:txBody>
          <a:bodyPr wrap="square" rtlCol="0">
            <a:spAutoFit/>
          </a:bodyPr>
          <a:lstStyle/>
          <a:p>
            <a:pPr algn="ctr"/>
            <a:r>
              <a:rPr lang="en-US" sz="1400" b="1" dirty="0" smtClean="0">
                <a:solidFill>
                  <a:schemeClr val="bg1"/>
                </a:solidFill>
                <a:latin typeface="+mj-lt"/>
                <a:cs typeface="Arial" panose="020B0604020202020204" pitchFamily="34" charset="0"/>
              </a:rPr>
              <a:t>Annual Report submission</a:t>
            </a:r>
            <a:endParaRPr lang="en-GB" sz="1400" b="1" dirty="0">
              <a:solidFill>
                <a:schemeClr val="bg1"/>
              </a:solidFill>
              <a:latin typeface="+mj-lt"/>
              <a:cs typeface="Arial" panose="020B0604020202020204" pitchFamily="34" charset="0"/>
            </a:endParaRPr>
          </a:p>
        </p:txBody>
      </p:sp>
      <p:sp>
        <p:nvSpPr>
          <p:cNvPr id="78" name="TextBox 77"/>
          <p:cNvSpPr txBox="1"/>
          <p:nvPr/>
        </p:nvSpPr>
        <p:spPr>
          <a:xfrm rot="5400000">
            <a:off x="779455" y="2710463"/>
            <a:ext cx="1708314" cy="307777"/>
          </a:xfrm>
          <a:prstGeom prst="rect">
            <a:avLst/>
          </a:prstGeom>
          <a:noFill/>
        </p:spPr>
        <p:txBody>
          <a:bodyPr wrap="square" rtlCol="0">
            <a:spAutoFit/>
          </a:bodyPr>
          <a:lstStyle/>
          <a:p>
            <a:pPr algn="ctr"/>
            <a:r>
              <a:rPr lang="en-US" sz="1400" b="1" dirty="0" smtClean="0">
                <a:solidFill>
                  <a:schemeClr val="bg1"/>
                </a:solidFill>
                <a:latin typeface="+mj-lt"/>
                <a:cs typeface="Arial" panose="020B0604020202020204" pitchFamily="34" charset="0"/>
              </a:rPr>
              <a:t>Commissions</a:t>
            </a:r>
            <a:endParaRPr lang="en-GB" sz="1400" b="1" dirty="0">
              <a:solidFill>
                <a:schemeClr val="bg1"/>
              </a:solidFill>
              <a:latin typeface="+mj-lt"/>
              <a:cs typeface="Arial" panose="020B0604020202020204" pitchFamily="34" charset="0"/>
            </a:endParaRPr>
          </a:p>
        </p:txBody>
      </p:sp>
    </p:spTree>
    <p:extLst>
      <p:ext uri="{BB962C8B-B14F-4D97-AF65-F5344CB8AC3E}">
        <p14:creationId xmlns:p14="http://schemas.microsoft.com/office/powerpoint/2010/main" val="1819868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6127" y="727363"/>
            <a:ext cx="8905009" cy="1070263"/>
          </a:xfrm>
        </p:spPr>
        <p:txBody>
          <a:bodyPr/>
          <a:lstStyle/>
          <a:p>
            <a:pPr algn="ctr"/>
            <a:r>
              <a:rPr lang="en-US" sz="3200" dirty="0"/>
              <a:t>What is a comprehensive evaluation – ISWE policy</a:t>
            </a:r>
            <a:endParaRPr lang="en-GB" sz="3200" dirty="0"/>
          </a:p>
        </p:txBody>
      </p:sp>
      <p:sp>
        <p:nvSpPr>
          <p:cNvPr id="3" name="Content Placeholder 2"/>
          <p:cNvSpPr>
            <a:spLocks noGrp="1"/>
          </p:cNvSpPr>
          <p:nvPr>
            <p:ph idx="1"/>
          </p:nvPr>
        </p:nvSpPr>
        <p:spPr>
          <a:xfrm>
            <a:off x="1518636" y="2795155"/>
            <a:ext cx="9132045" cy="2078181"/>
          </a:xfrm>
        </p:spPr>
        <p:txBody>
          <a:bodyPr/>
          <a:lstStyle/>
          <a:p>
            <a:pPr marL="0" indent="0">
              <a:buNone/>
            </a:pPr>
            <a:r>
              <a:rPr lang="en-US" dirty="0"/>
              <a:t>ISWE Policy </a:t>
            </a:r>
            <a:r>
              <a:rPr lang="en-US" dirty="0" smtClean="0"/>
              <a:t>definition: These </a:t>
            </a:r>
            <a:r>
              <a:rPr lang="en-US" dirty="0"/>
              <a:t>evaluations apply a common framework to produce in-depth evaluations of specific policies, strategies, </a:t>
            </a:r>
            <a:r>
              <a:rPr lang="en-US" dirty="0" err="1"/>
              <a:t>programmes</a:t>
            </a:r>
            <a:r>
              <a:rPr lang="en-US" dirty="0"/>
              <a:t>, issues, efforts, areas or sectors in a single or in several countries, which are then synthesized into one study. </a:t>
            </a:r>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32997794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6127" y="727363"/>
            <a:ext cx="8905009" cy="1070263"/>
          </a:xfrm>
        </p:spPr>
        <p:txBody>
          <a:bodyPr/>
          <a:lstStyle/>
          <a:p>
            <a:pPr algn="ctr"/>
            <a:r>
              <a:rPr lang="en-US" sz="3200" dirty="0" smtClean="0"/>
              <a:t>Full Title of the Pilot</a:t>
            </a:r>
            <a:endParaRPr lang="en-GB" sz="3200" dirty="0"/>
          </a:p>
        </p:txBody>
      </p:sp>
      <p:sp>
        <p:nvSpPr>
          <p:cNvPr id="3" name="Content Placeholder 2"/>
          <p:cNvSpPr>
            <a:spLocks noGrp="1"/>
          </p:cNvSpPr>
          <p:nvPr>
            <p:ph idx="1"/>
          </p:nvPr>
        </p:nvSpPr>
        <p:spPr>
          <a:xfrm>
            <a:off x="1518636" y="2784765"/>
            <a:ext cx="9152828" cy="2088572"/>
          </a:xfrm>
        </p:spPr>
        <p:txBody>
          <a:bodyPr/>
          <a:lstStyle/>
          <a:p>
            <a:pPr marL="0" indent="0">
              <a:buNone/>
            </a:pPr>
            <a:r>
              <a:rPr lang="en-US" dirty="0"/>
              <a:t>"Evaluation of the contribution of the United Nations development system to strengthening national capacities for data collection and analysis to support the achievement of the Millennium Development Goals and other internationally agreed development goals”</a:t>
            </a:r>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2602917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3554" y="706581"/>
            <a:ext cx="8905009" cy="1070263"/>
          </a:xfrm>
        </p:spPr>
        <p:txBody>
          <a:bodyPr/>
          <a:lstStyle/>
          <a:p>
            <a:pPr algn="ctr"/>
            <a:r>
              <a:rPr lang="en-US" sz="3200" dirty="0"/>
              <a:t> The scope of the evaluation</a:t>
            </a:r>
            <a:endParaRPr lang="en-GB" sz="3200" dirty="0"/>
          </a:p>
        </p:txBody>
      </p:sp>
      <p:sp>
        <p:nvSpPr>
          <p:cNvPr id="3" name="Content Placeholder 2"/>
          <p:cNvSpPr>
            <a:spLocks noGrp="1"/>
          </p:cNvSpPr>
          <p:nvPr>
            <p:ph idx="1"/>
          </p:nvPr>
        </p:nvSpPr>
        <p:spPr>
          <a:xfrm>
            <a:off x="1517074" y="2473036"/>
            <a:ext cx="9133608" cy="3886199"/>
          </a:xfrm>
        </p:spPr>
        <p:txBody>
          <a:bodyPr/>
          <a:lstStyle/>
          <a:p>
            <a:pPr>
              <a:buFont typeface="Wingdings" panose="05000000000000000000" pitchFamily="2" charset="2"/>
              <a:buChar char="Ø"/>
            </a:pPr>
            <a:r>
              <a:rPr lang="en-US" dirty="0" smtClean="0"/>
              <a:t>About </a:t>
            </a:r>
            <a:r>
              <a:rPr lang="en-US" dirty="0"/>
              <a:t>30 UN system entities – specialized agencies, funds and </a:t>
            </a:r>
            <a:r>
              <a:rPr lang="en-US" dirty="0" err="1"/>
              <a:t>programmes</a:t>
            </a:r>
            <a:r>
              <a:rPr lang="en-US" dirty="0"/>
              <a:t>, regional commissions, UN </a:t>
            </a:r>
            <a:r>
              <a:rPr lang="en-US" dirty="0" smtClean="0"/>
              <a:t>secretariat;</a:t>
            </a:r>
            <a:endParaRPr lang="en-US" dirty="0"/>
          </a:p>
          <a:p>
            <a:pPr>
              <a:buFont typeface="Wingdings" panose="05000000000000000000" pitchFamily="2" charset="2"/>
              <a:buChar char="Ø"/>
            </a:pPr>
            <a:r>
              <a:rPr lang="en-US" dirty="0" smtClean="0"/>
              <a:t>Large </a:t>
            </a:r>
            <a:r>
              <a:rPr lang="en-US" dirty="0"/>
              <a:t>number of national stakeholders – national statistical office, line ministries, central bank, planning body – all producing statistics plus users in private sector, civil </a:t>
            </a:r>
            <a:r>
              <a:rPr lang="en-US" dirty="0" smtClean="0"/>
              <a:t>society;</a:t>
            </a:r>
            <a:endParaRPr lang="en-US" dirty="0"/>
          </a:p>
          <a:p>
            <a:pPr>
              <a:buFont typeface="Wingdings" panose="05000000000000000000" pitchFamily="2" charset="2"/>
              <a:buChar char="Ø"/>
            </a:pPr>
            <a:r>
              <a:rPr lang="en-US" dirty="0" smtClean="0"/>
              <a:t>The </a:t>
            </a:r>
            <a:r>
              <a:rPr lang="en-US" dirty="0"/>
              <a:t>evaluation covered the period from 2000 but realistically </a:t>
            </a:r>
            <a:r>
              <a:rPr lang="en-US" dirty="0" smtClean="0"/>
              <a:t>focused </a:t>
            </a:r>
            <a:r>
              <a:rPr lang="en-US" dirty="0"/>
              <a:t>on the last 5 </a:t>
            </a:r>
            <a:r>
              <a:rPr lang="en-US" dirty="0" smtClean="0"/>
              <a:t>years;</a:t>
            </a:r>
            <a:endParaRPr lang="en-US" dirty="0"/>
          </a:p>
          <a:p>
            <a:pPr>
              <a:buFont typeface="Wingdings" panose="05000000000000000000" pitchFamily="2" charset="2"/>
              <a:buChar char="Ø"/>
            </a:pPr>
            <a:r>
              <a:rPr lang="en-US" dirty="0" smtClean="0"/>
              <a:t>About </a:t>
            </a:r>
            <a:r>
              <a:rPr lang="en-US" dirty="0"/>
              <a:t>120 UN Country Teams engage in national statistical capacity </a:t>
            </a:r>
            <a:r>
              <a:rPr lang="en-US" dirty="0" smtClean="0"/>
              <a:t>development;</a:t>
            </a:r>
            <a:endParaRPr lang="en-US" dirty="0"/>
          </a:p>
          <a:p>
            <a:pPr>
              <a:buFont typeface="Wingdings" panose="05000000000000000000" pitchFamily="2" charset="2"/>
              <a:buChar char="Ø"/>
            </a:pPr>
            <a:r>
              <a:rPr lang="en-US" dirty="0" smtClean="0"/>
              <a:t>Not </a:t>
            </a:r>
            <a:r>
              <a:rPr lang="en-US" dirty="0"/>
              <a:t>just about statistics but about capacity development, UN county level </a:t>
            </a:r>
            <a:r>
              <a:rPr lang="en-US" dirty="0" smtClean="0"/>
              <a:t>coordination, partnerships </a:t>
            </a:r>
            <a:r>
              <a:rPr lang="en-US" dirty="0"/>
              <a:t>and the political economy of use.</a:t>
            </a:r>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38125886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6126" y="592282"/>
            <a:ext cx="9195955" cy="1236517"/>
          </a:xfrm>
        </p:spPr>
        <p:txBody>
          <a:bodyPr/>
          <a:lstStyle/>
          <a:p>
            <a:pPr algn="ctr"/>
            <a:r>
              <a:rPr lang="en-US" sz="3200" dirty="0"/>
              <a:t> The ISWE Policy identified advantages/disadvantages in the approach</a:t>
            </a:r>
            <a:endParaRPr lang="en-GB" sz="3200" dirty="0"/>
          </a:p>
        </p:txBody>
      </p:sp>
      <p:sp>
        <p:nvSpPr>
          <p:cNvPr id="3" name="Content Placeholder 2"/>
          <p:cNvSpPr>
            <a:spLocks noGrp="1"/>
          </p:cNvSpPr>
          <p:nvPr>
            <p:ph idx="1"/>
          </p:nvPr>
        </p:nvSpPr>
        <p:spPr>
          <a:xfrm>
            <a:off x="1330037" y="2504209"/>
            <a:ext cx="9580417" cy="3719945"/>
          </a:xfrm>
        </p:spPr>
        <p:txBody>
          <a:bodyPr/>
          <a:lstStyle/>
          <a:p>
            <a:pPr marL="0" indent="0">
              <a:buNone/>
            </a:pPr>
            <a:r>
              <a:rPr lang="en-US" dirty="0"/>
              <a:t>The </a:t>
            </a:r>
            <a:r>
              <a:rPr lang="en-US" u="sng" dirty="0" smtClean="0"/>
              <a:t>advantages</a:t>
            </a:r>
            <a:r>
              <a:rPr lang="en-US" dirty="0" smtClean="0"/>
              <a:t> </a:t>
            </a:r>
            <a:r>
              <a:rPr lang="en-US" dirty="0"/>
              <a:t>of this approach is that </a:t>
            </a:r>
            <a:r>
              <a:rPr lang="en-US" dirty="0" smtClean="0"/>
              <a:t>it:</a:t>
            </a:r>
            <a:endParaRPr lang="en-US" dirty="0"/>
          </a:p>
          <a:p>
            <a:pPr>
              <a:buFont typeface="Wingdings" panose="05000000000000000000" pitchFamily="2" charset="2"/>
              <a:buChar char="Ø"/>
            </a:pPr>
            <a:r>
              <a:rPr lang="en-US" dirty="0" smtClean="0"/>
              <a:t>generates </a:t>
            </a:r>
            <a:r>
              <a:rPr lang="en-US" dirty="0"/>
              <a:t>new knowledge from purposefully selected </a:t>
            </a:r>
            <a:r>
              <a:rPr lang="en-US" dirty="0" smtClean="0"/>
              <a:t>cases</a:t>
            </a:r>
            <a:r>
              <a:rPr lang="en-US" dirty="0"/>
              <a:t>;</a:t>
            </a:r>
          </a:p>
          <a:p>
            <a:pPr>
              <a:buFont typeface="Wingdings" panose="05000000000000000000" pitchFamily="2" charset="2"/>
              <a:buChar char="Ø"/>
            </a:pPr>
            <a:r>
              <a:rPr lang="en-US" dirty="0" smtClean="0"/>
              <a:t>engages </a:t>
            </a:r>
            <a:r>
              <a:rPr lang="en-US" dirty="0"/>
              <a:t>the partner countries extensively in the conduct of </a:t>
            </a:r>
            <a:r>
              <a:rPr lang="en-US" dirty="0" smtClean="0"/>
              <a:t>evaluations; </a:t>
            </a:r>
            <a:endParaRPr lang="en-US" dirty="0"/>
          </a:p>
          <a:p>
            <a:pPr>
              <a:buFont typeface="Wingdings" panose="05000000000000000000" pitchFamily="2" charset="2"/>
              <a:buChar char="Ø"/>
            </a:pPr>
            <a:r>
              <a:rPr lang="en-US" dirty="0" smtClean="0"/>
              <a:t>builds </a:t>
            </a:r>
            <a:r>
              <a:rPr lang="en-US" dirty="0"/>
              <a:t>on and enhances national evaluation capacity. </a:t>
            </a:r>
          </a:p>
          <a:p>
            <a:pPr marL="0" indent="0">
              <a:buNone/>
            </a:pPr>
            <a:r>
              <a:rPr lang="en-US" dirty="0"/>
              <a:t>The </a:t>
            </a:r>
            <a:r>
              <a:rPr lang="en-US" u="sng" dirty="0"/>
              <a:t>disadvantages</a:t>
            </a:r>
            <a:r>
              <a:rPr lang="en-US" dirty="0"/>
              <a:t> of this approach are that it </a:t>
            </a:r>
            <a:r>
              <a:rPr lang="en-US" dirty="0" smtClean="0"/>
              <a:t>is:</a:t>
            </a:r>
            <a:endParaRPr lang="en-US" dirty="0"/>
          </a:p>
          <a:p>
            <a:pPr>
              <a:buFont typeface="Wingdings" panose="05000000000000000000" pitchFamily="2" charset="2"/>
              <a:buChar char="Ø"/>
            </a:pPr>
            <a:r>
              <a:rPr lang="en-US" dirty="0"/>
              <a:t>c</a:t>
            </a:r>
            <a:r>
              <a:rPr lang="en-US" dirty="0" smtClean="0"/>
              <a:t>ostly;</a:t>
            </a:r>
            <a:endParaRPr lang="en-US" dirty="0"/>
          </a:p>
          <a:p>
            <a:pPr>
              <a:buFont typeface="Wingdings" panose="05000000000000000000" pitchFamily="2" charset="2"/>
              <a:buChar char="Ø"/>
            </a:pPr>
            <a:r>
              <a:rPr lang="en-US" dirty="0" smtClean="0"/>
              <a:t>takes </a:t>
            </a:r>
            <a:r>
              <a:rPr lang="en-US" dirty="0"/>
              <a:t>a long </a:t>
            </a:r>
            <a:r>
              <a:rPr lang="en-US" dirty="0" smtClean="0"/>
              <a:t>time;</a:t>
            </a:r>
            <a:endParaRPr lang="en-US" dirty="0"/>
          </a:p>
          <a:p>
            <a:pPr>
              <a:buFont typeface="Wingdings" panose="05000000000000000000" pitchFamily="2" charset="2"/>
              <a:buChar char="Ø"/>
            </a:pPr>
            <a:r>
              <a:rPr lang="en-US" dirty="0" smtClean="0"/>
              <a:t>requires </a:t>
            </a:r>
            <a:r>
              <a:rPr lang="en-US" dirty="0"/>
              <a:t>an intensive coordination effort. </a:t>
            </a:r>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32877081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6127" y="706582"/>
            <a:ext cx="9092046" cy="1091044"/>
          </a:xfrm>
        </p:spPr>
        <p:txBody>
          <a:bodyPr/>
          <a:lstStyle/>
          <a:p>
            <a:pPr algn="ctr"/>
            <a:r>
              <a:rPr lang="en-US" sz="3200" dirty="0"/>
              <a:t>What happened during implementation – the policy was right!</a:t>
            </a:r>
            <a:endParaRPr lang="en-GB" sz="3200" dirty="0"/>
          </a:p>
        </p:txBody>
      </p:sp>
      <p:sp>
        <p:nvSpPr>
          <p:cNvPr id="3" name="Content Placeholder 2"/>
          <p:cNvSpPr>
            <a:spLocks noGrp="1"/>
          </p:cNvSpPr>
          <p:nvPr>
            <p:ph idx="1"/>
          </p:nvPr>
        </p:nvSpPr>
        <p:spPr>
          <a:xfrm>
            <a:off x="1413164" y="2597729"/>
            <a:ext cx="9673935" cy="2545771"/>
          </a:xfrm>
        </p:spPr>
        <p:txBody>
          <a:bodyPr/>
          <a:lstStyle/>
          <a:p>
            <a:pPr>
              <a:buFont typeface="Wingdings" panose="05000000000000000000" pitchFamily="2" charset="2"/>
              <a:buChar char="Ø"/>
            </a:pPr>
            <a:r>
              <a:rPr lang="en-US" dirty="0" smtClean="0"/>
              <a:t>Not </a:t>
            </a:r>
            <a:r>
              <a:rPr lang="en-US" dirty="0"/>
              <a:t>enough time – future ISWEs need to be undertaken over a period of </a:t>
            </a:r>
            <a:r>
              <a:rPr lang="en-US" dirty="0" smtClean="0"/>
              <a:t>years;</a:t>
            </a:r>
            <a:endParaRPr lang="en-US" dirty="0"/>
          </a:p>
          <a:p>
            <a:pPr>
              <a:buFont typeface="Wingdings" panose="05000000000000000000" pitchFamily="2" charset="2"/>
              <a:buChar char="Ø"/>
            </a:pPr>
            <a:r>
              <a:rPr lang="en-US" dirty="0" smtClean="0"/>
              <a:t>Uncertainty </a:t>
            </a:r>
            <a:r>
              <a:rPr lang="en-US" dirty="0"/>
              <a:t>over money – budgets need to be secured up </a:t>
            </a:r>
            <a:r>
              <a:rPr lang="en-US" dirty="0" smtClean="0"/>
              <a:t>front;</a:t>
            </a:r>
            <a:endParaRPr lang="en-US" dirty="0"/>
          </a:p>
          <a:p>
            <a:pPr>
              <a:buFont typeface="Wingdings" panose="05000000000000000000" pitchFamily="2" charset="2"/>
              <a:buChar char="Ø"/>
            </a:pPr>
            <a:r>
              <a:rPr lang="en-US" dirty="0" smtClean="0"/>
              <a:t>Administrative </a:t>
            </a:r>
            <a:r>
              <a:rPr lang="en-US" dirty="0"/>
              <a:t>blockages – very strong dedicated evaluation management is </a:t>
            </a:r>
            <a:r>
              <a:rPr lang="en-US" dirty="0" smtClean="0"/>
              <a:t>required.</a:t>
            </a:r>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177263380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6126" y="665018"/>
            <a:ext cx="9175173" cy="1132608"/>
          </a:xfrm>
        </p:spPr>
        <p:txBody>
          <a:bodyPr/>
          <a:lstStyle/>
          <a:p>
            <a:pPr algn="ctr"/>
            <a:r>
              <a:rPr lang="en-US" sz="3200" dirty="0"/>
              <a:t> The approach was therefore dictated by these realities</a:t>
            </a:r>
            <a:endParaRPr lang="en-GB" sz="3200" dirty="0"/>
          </a:p>
        </p:txBody>
      </p:sp>
      <p:sp>
        <p:nvSpPr>
          <p:cNvPr id="3" name="Content Placeholder 2"/>
          <p:cNvSpPr>
            <a:spLocks noGrp="1"/>
          </p:cNvSpPr>
          <p:nvPr>
            <p:ph idx="1"/>
          </p:nvPr>
        </p:nvSpPr>
        <p:spPr>
          <a:xfrm>
            <a:off x="1518636" y="2576945"/>
            <a:ext cx="9360646" cy="3418610"/>
          </a:xfrm>
        </p:spPr>
        <p:txBody>
          <a:bodyPr/>
          <a:lstStyle/>
          <a:p>
            <a:pPr>
              <a:buFont typeface="Wingdings" panose="05000000000000000000" pitchFamily="2" charset="2"/>
              <a:buChar char="Ø"/>
            </a:pPr>
            <a:r>
              <a:rPr lang="en-US" dirty="0" smtClean="0"/>
              <a:t>Country </a:t>
            </a:r>
            <a:r>
              <a:rPr lang="en-US" dirty="0"/>
              <a:t>studies as the core source of evidence in line with the ISWE </a:t>
            </a:r>
            <a:r>
              <a:rPr lang="en-US" dirty="0" smtClean="0"/>
              <a:t>policy; </a:t>
            </a:r>
            <a:endParaRPr lang="en-US" dirty="0"/>
          </a:p>
          <a:p>
            <a:pPr>
              <a:buFont typeface="Wingdings" panose="05000000000000000000" pitchFamily="2" charset="2"/>
              <a:buChar char="Ø"/>
            </a:pPr>
            <a:r>
              <a:rPr lang="en-US" dirty="0" smtClean="0"/>
              <a:t>But </a:t>
            </a:r>
            <a:r>
              <a:rPr lang="en-US" dirty="0"/>
              <a:t>the evaluation promoted little national evaluation capacity </a:t>
            </a:r>
            <a:r>
              <a:rPr lang="en-US" dirty="0" smtClean="0"/>
              <a:t>development;</a:t>
            </a:r>
            <a:endParaRPr lang="en-US" dirty="0"/>
          </a:p>
          <a:p>
            <a:pPr>
              <a:buFont typeface="Wingdings" panose="05000000000000000000" pitchFamily="2" charset="2"/>
              <a:buChar char="Ø"/>
            </a:pPr>
            <a:r>
              <a:rPr lang="en-US" dirty="0" smtClean="0"/>
              <a:t>Nor </a:t>
            </a:r>
            <a:r>
              <a:rPr lang="en-US" dirty="0"/>
              <a:t>was there as extensive engagement with national partners in the countries as hoped</a:t>
            </a:r>
          </a:p>
          <a:p>
            <a:pPr>
              <a:buFont typeface="Wingdings" panose="05000000000000000000" pitchFamily="2" charset="2"/>
              <a:buChar char="Ø"/>
            </a:pPr>
            <a:r>
              <a:rPr lang="en-US" dirty="0" smtClean="0"/>
              <a:t>Other </a:t>
            </a:r>
            <a:r>
              <a:rPr lang="en-US" dirty="0"/>
              <a:t>sources of evidence also became very important, especially </a:t>
            </a:r>
            <a:r>
              <a:rPr lang="en-US" dirty="0" smtClean="0"/>
              <a:t>evaluations;</a:t>
            </a:r>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7974631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1991" y="675410"/>
            <a:ext cx="9008918" cy="1111826"/>
          </a:xfrm>
        </p:spPr>
        <p:txBody>
          <a:bodyPr/>
          <a:lstStyle/>
          <a:p>
            <a:pPr algn="ctr"/>
            <a:r>
              <a:rPr lang="en-GB" sz="3200" dirty="0"/>
              <a:t>Challenges to the design</a:t>
            </a:r>
          </a:p>
        </p:txBody>
      </p:sp>
      <p:sp>
        <p:nvSpPr>
          <p:cNvPr id="3" name="Content Placeholder 2"/>
          <p:cNvSpPr>
            <a:spLocks noGrp="1"/>
          </p:cNvSpPr>
          <p:nvPr>
            <p:ph idx="1"/>
          </p:nvPr>
        </p:nvSpPr>
        <p:spPr>
          <a:xfrm>
            <a:off x="1569028" y="2493818"/>
            <a:ext cx="9123218" cy="2971800"/>
          </a:xfrm>
        </p:spPr>
        <p:txBody>
          <a:bodyPr/>
          <a:lstStyle/>
          <a:p>
            <a:pPr>
              <a:buFont typeface="Wingdings" panose="05000000000000000000" pitchFamily="2" charset="2"/>
              <a:buChar char="Ø"/>
            </a:pPr>
            <a:r>
              <a:rPr lang="en-US" dirty="0"/>
              <a:t>How to ensure a full understanding of the context with such a broad </a:t>
            </a:r>
            <a:r>
              <a:rPr lang="en-US" dirty="0" smtClean="0"/>
              <a:t>scope;</a:t>
            </a:r>
            <a:endParaRPr lang="en-US" dirty="0"/>
          </a:p>
          <a:p>
            <a:pPr>
              <a:buFont typeface="Wingdings" panose="05000000000000000000" pitchFamily="2" charset="2"/>
              <a:buChar char="Ø"/>
            </a:pPr>
            <a:r>
              <a:rPr lang="en-US" dirty="0"/>
              <a:t>H</a:t>
            </a:r>
            <a:r>
              <a:rPr lang="en-US" dirty="0" smtClean="0"/>
              <a:t>ow </a:t>
            </a:r>
            <a:r>
              <a:rPr lang="en-US" dirty="0"/>
              <a:t>to ensure that you are able to collect enough evidence across the enormous </a:t>
            </a:r>
            <a:r>
              <a:rPr lang="en-US" dirty="0" smtClean="0"/>
              <a:t>scope;</a:t>
            </a:r>
            <a:endParaRPr lang="en-US" dirty="0"/>
          </a:p>
          <a:p>
            <a:pPr>
              <a:buFont typeface="Wingdings" panose="05000000000000000000" pitchFamily="2" charset="2"/>
              <a:buChar char="Ø"/>
            </a:pPr>
            <a:r>
              <a:rPr lang="en-US" dirty="0" smtClean="0"/>
              <a:t>Aggregating </a:t>
            </a:r>
            <a:r>
              <a:rPr lang="en-US" dirty="0"/>
              <a:t>results – how to say something about the work of the UN system when results are inevitably mixed.</a:t>
            </a:r>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25405386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4953" y="800100"/>
            <a:ext cx="9100874" cy="880532"/>
          </a:xfrm>
        </p:spPr>
        <p:txBody>
          <a:bodyPr/>
          <a:lstStyle/>
          <a:p>
            <a:pPr algn="ctr"/>
            <a:r>
              <a:rPr lang="en-US" sz="3200" dirty="0">
                <a:solidFill>
                  <a:srgbClr val="EBEBEB"/>
                </a:solidFill>
              </a:rPr>
              <a:t>ISWE </a:t>
            </a:r>
            <a:r>
              <a:rPr lang="en-US" sz="3200" dirty="0" smtClean="0">
                <a:solidFill>
                  <a:srgbClr val="EBEBEB"/>
                </a:solidFill>
              </a:rPr>
              <a:t>Pilot Testing Results: Synthesis Modality</a:t>
            </a:r>
            <a:endParaRPr lang="en-GB" dirty="0"/>
          </a:p>
        </p:txBody>
      </p:sp>
      <p:sp>
        <p:nvSpPr>
          <p:cNvPr id="3" name="Content Placeholder 2"/>
          <p:cNvSpPr>
            <a:spLocks noGrp="1"/>
          </p:cNvSpPr>
          <p:nvPr>
            <p:ph idx="1"/>
          </p:nvPr>
        </p:nvSpPr>
        <p:spPr>
          <a:xfrm>
            <a:off x="1310818" y="2493819"/>
            <a:ext cx="9194391" cy="3453246"/>
          </a:xfrm>
        </p:spPr>
        <p:txBody>
          <a:bodyPr/>
          <a:lstStyle/>
          <a:p>
            <a:pPr marL="0" indent="0">
              <a:buNone/>
            </a:pPr>
            <a:r>
              <a:rPr lang="en-US" dirty="0"/>
              <a:t>ISWE Policy </a:t>
            </a:r>
            <a:r>
              <a:rPr lang="en-US" dirty="0" smtClean="0"/>
              <a:t>Requirements: </a:t>
            </a:r>
            <a:endParaRPr lang="en-US" dirty="0"/>
          </a:p>
          <a:p>
            <a:pPr marL="0" indent="0">
              <a:buNone/>
            </a:pPr>
            <a:r>
              <a:rPr lang="en-US" dirty="0"/>
              <a:t>As per the policy, synthesis evaluation is one of three modalities for ISWE being tested under the pilot. The following are seen to be the main advantages of the synthesis approach:</a:t>
            </a:r>
          </a:p>
          <a:p>
            <a:pPr>
              <a:buFont typeface="Wingdings" panose="05000000000000000000" pitchFamily="2" charset="2"/>
              <a:buChar char="Ø"/>
            </a:pPr>
            <a:r>
              <a:rPr lang="en-US" dirty="0" smtClean="0"/>
              <a:t>They </a:t>
            </a:r>
            <a:r>
              <a:rPr lang="en-US" dirty="0"/>
              <a:t>are desk studies which make use of existing evaluations from the UN system and other entities as well as relevant independent </a:t>
            </a:r>
            <a:r>
              <a:rPr lang="en-US" dirty="0" smtClean="0"/>
              <a:t>research;</a:t>
            </a:r>
            <a:endParaRPr lang="en-US" dirty="0"/>
          </a:p>
          <a:p>
            <a:pPr>
              <a:buFont typeface="Wingdings" panose="05000000000000000000" pitchFamily="2" charset="2"/>
              <a:buChar char="Ø"/>
            </a:pPr>
            <a:r>
              <a:rPr lang="en-US" dirty="0" smtClean="0"/>
              <a:t>They </a:t>
            </a:r>
            <a:r>
              <a:rPr lang="en-US" dirty="0"/>
              <a:t>can be conducted relatively quickly and at low </a:t>
            </a:r>
            <a:r>
              <a:rPr lang="en-US" dirty="0" smtClean="0"/>
              <a:t>cost;</a:t>
            </a:r>
            <a:endParaRPr lang="en-US" dirty="0"/>
          </a:p>
          <a:p>
            <a:pPr>
              <a:buFont typeface="Wingdings" panose="05000000000000000000" pitchFamily="2" charset="2"/>
              <a:buChar char="Ø"/>
            </a:pPr>
            <a:r>
              <a:rPr lang="en-US" dirty="0"/>
              <a:t>The main disadvantage is that they are dependent on existing materials which may not be enough to adequately answer the questions and may require light complimentary data collection. </a:t>
            </a:r>
          </a:p>
          <a:p>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18258102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9644" y="862446"/>
            <a:ext cx="8861883" cy="745450"/>
          </a:xfrm>
        </p:spPr>
        <p:txBody>
          <a:bodyPr/>
          <a:lstStyle/>
          <a:p>
            <a:r>
              <a:rPr lang="en-US" dirty="0" smtClean="0"/>
              <a:t>Key Challenges: Synthesis Modality </a:t>
            </a:r>
            <a:endParaRPr lang="en-GB" dirty="0"/>
          </a:p>
        </p:txBody>
      </p:sp>
      <p:sp>
        <p:nvSpPr>
          <p:cNvPr id="3" name="Content Placeholder 2"/>
          <p:cNvSpPr>
            <a:spLocks noGrp="1"/>
          </p:cNvSpPr>
          <p:nvPr>
            <p:ph idx="1"/>
          </p:nvPr>
        </p:nvSpPr>
        <p:spPr>
          <a:xfrm>
            <a:off x="1381989" y="2421082"/>
            <a:ext cx="9092047" cy="4125191"/>
          </a:xfrm>
        </p:spPr>
        <p:txBody>
          <a:bodyPr>
            <a:noAutofit/>
          </a:bodyPr>
          <a:lstStyle/>
          <a:p>
            <a:pPr marL="0" indent="0">
              <a:buNone/>
            </a:pPr>
            <a:r>
              <a:rPr lang="en-US" sz="1600" dirty="0" smtClean="0"/>
              <a:t>Resources </a:t>
            </a:r>
            <a:r>
              <a:rPr lang="en-US" sz="1600" dirty="0"/>
              <a:t>were front loaded on this evaluation to allow its completion in 2015. </a:t>
            </a:r>
            <a:r>
              <a:rPr lang="en-US" sz="1600" dirty="0" smtClean="0"/>
              <a:t>As </a:t>
            </a:r>
            <a:r>
              <a:rPr lang="en-US" sz="1600" dirty="0"/>
              <a:t>expected of synthesis evaluation, there were many challenges which the EMG sought to manage in a proactive and </a:t>
            </a:r>
            <a:r>
              <a:rPr lang="en-US" sz="1600" dirty="0" smtClean="0"/>
              <a:t>pragmatic </a:t>
            </a:r>
            <a:r>
              <a:rPr lang="en-US" sz="1600" dirty="0"/>
              <a:t>way. </a:t>
            </a:r>
          </a:p>
          <a:p>
            <a:pPr>
              <a:buFont typeface="Wingdings" panose="05000000000000000000" pitchFamily="2" charset="2"/>
              <a:buChar char="Ø"/>
            </a:pPr>
            <a:r>
              <a:rPr lang="en-US" sz="1600" dirty="0"/>
              <a:t>One major constraint was the limited coverage of the underlying UNDAF evaluation </a:t>
            </a:r>
            <a:r>
              <a:rPr lang="en-US" sz="1600" dirty="0" smtClean="0"/>
              <a:t>set.</a:t>
            </a:r>
            <a:endParaRPr lang="en-US" sz="1600" dirty="0"/>
          </a:p>
          <a:p>
            <a:pPr>
              <a:buFont typeface="Wingdings" panose="05000000000000000000" pitchFamily="2" charset="2"/>
              <a:buChar char="Ø"/>
            </a:pPr>
            <a:r>
              <a:rPr lang="en-US" sz="1600" dirty="0" smtClean="0"/>
              <a:t>While </a:t>
            </a:r>
            <a:r>
              <a:rPr lang="en-US" sz="1600" dirty="0"/>
              <a:t>it was easy to access a large number of UNDAF evaluation reports from the UNEG/UNDP website, we could only find 27 </a:t>
            </a:r>
            <a:r>
              <a:rPr lang="en-US" sz="1600" dirty="0" smtClean="0"/>
              <a:t>formal evaluation reports (excluding MTRs). Given </a:t>
            </a:r>
            <a:r>
              <a:rPr lang="en-US" sz="1600" dirty="0"/>
              <a:t>the UNDG requirement for all UNDAFs to undergo a formal evaluation, the team needed to confirm the extent of the compliance </a:t>
            </a:r>
            <a:r>
              <a:rPr lang="en-US" sz="1600" dirty="0" smtClean="0"/>
              <a:t>problem.  </a:t>
            </a:r>
            <a:endParaRPr lang="en-US" sz="1600" dirty="0"/>
          </a:p>
          <a:p>
            <a:pPr>
              <a:buFont typeface="Wingdings" panose="05000000000000000000" pitchFamily="2" charset="2"/>
              <a:buChar char="Ø"/>
            </a:pPr>
            <a:r>
              <a:rPr lang="en-US" sz="1600" dirty="0"/>
              <a:t>E</a:t>
            </a:r>
            <a:r>
              <a:rPr lang="en-US" sz="1600" dirty="0" smtClean="0"/>
              <a:t>xtra </a:t>
            </a:r>
            <a:r>
              <a:rPr lang="en-US" sz="1600" dirty="0"/>
              <a:t>time was needed to conduct a survey of all UN Country Teams to be sure all available UNDAF evaluation reports were </a:t>
            </a:r>
            <a:r>
              <a:rPr lang="en-US" sz="1600" dirty="0" smtClean="0"/>
              <a:t>available. </a:t>
            </a:r>
            <a:endParaRPr lang="en-US" sz="1600" dirty="0"/>
          </a:p>
          <a:p>
            <a:pPr>
              <a:buFont typeface="Wingdings" panose="05000000000000000000" pitchFamily="2" charset="2"/>
              <a:buChar char="Ø"/>
            </a:pPr>
            <a:r>
              <a:rPr lang="en-US" sz="1600" dirty="0" smtClean="0"/>
              <a:t>The </a:t>
            </a:r>
            <a:r>
              <a:rPr lang="en-US" sz="1600" dirty="0"/>
              <a:t>survey resulted in an extra 9 UNDAF evaluation reports bringing the total to </a:t>
            </a:r>
            <a:r>
              <a:rPr lang="en-US" sz="1600" dirty="0" smtClean="0"/>
              <a:t>36.  </a:t>
            </a:r>
            <a:endParaRPr lang="en-US" sz="1600" dirty="0"/>
          </a:p>
          <a:p>
            <a:pPr>
              <a:buFont typeface="Wingdings" panose="05000000000000000000" pitchFamily="2" charset="2"/>
              <a:buChar char="Ø"/>
            </a:pPr>
            <a:r>
              <a:rPr lang="en-US" sz="1600" dirty="0" smtClean="0"/>
              <a:t>A </a:t>
            </a:r>
            <a:r>
              <a:rPr lang="en-US" sz="1600" dirty="0"/>
              <a:t>total of 88 countries, or 73 percent of UN country teams with UNDAFs did not prepare the required evaluations. </a:t>
            </a:r>
            <a:endParaRPr lang="en-GB" sz="1600"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12759624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Session Objectives </a:t>
            </a:r>
            <a:endParaRPr lang="en-GB" dirty="0"/>
          </a:p>
        </p:txBody>
      </p:sp>
      <p:sp>
        <p:nvSpPr>
          <p:cNvPr id="3" name="Content Placeholder 2"/>
          <p:cNvSpPr>
            <a:spLocks noGrp="1"/>
          </p:cNvSpPr>
          <p:nvPr>
            <p:ph idx="1"/>
          </p:nvPr>
        </p:nvSpPr>
        <p:spPr>
          <a:xfrm>
            <a:off x="1569027" y="2478809"/>
            <a:ext cx="8762976" cy="2758209"/>
          </a:xfrm>
        </p:spPr>
        <p:txBody>
          <a:bodyPr/>
          <a:lstStyle/>
          <a:p>
            <a:pPr>
              <a:buFont typeface="Wingdings" panose="05000000000000000000" pitchFamily="2" charset="2"/>
              <a:buChar char="Ø"/>
            </a:pPr>
            <a:r>
              <a:rPr lang="en-US" dirty="0" smtClean="0"/>
              <a:t>Provide a general briefing related to the ISWE policy </a:t>
            </a:r>
          </a:p>
          <a:p>
            <a:pPr>
              <a:buFont typeface="Wingdings" panose="05000000000000000000" pitchFamily="2" charset="2"/>
              <a:buChar char="Ø"/>
            </a:pPr>
            <a:r>
              <a:rPr lang="en-US" dirty="0" smtClean="0"/>
              <a:t>Share methodological lessons related to the testing of two pilot ISWE evaluations</a:t>
            </a:r>
          </a:p>
          <a:p>
            <a:pPr>
              <a:buFont typeface="Wingdings" panose="05000000000000000000" pitchFamily="2" charset="2"/>
              <a:buChar char="Ø"/>
            </a:pPr>
            <a:r>
              <a:rPr lang="en-US" dirty="0" smtClean="0"/>
              <a:t>UNEG </a:t>
            </a:r>
            <a:r>
              <a:rPr lang="en-US" dirty="0"/>
              <a:t>EMG members offer </a:t>
            </a:r>
            <a:r>
              <a:rPr lang="en-US" dirty="0" smtClean="0"/>
              <a:t>their perspectives </a:t>
            </a:r>
            <a:r>
              <a:rPr lang="en-US" dirty="0"/>
              <a:t>on the new mechanism   </a:t>
            </a:r>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234290002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Key Challenges: Synthesis Modality</a:t>
            </a:r>
            <a:endParaRPr lang="en-GB" dirty="0"/>
          </a:p>
        </p:txBody>
      </p:sp>
      <p:sp>
        <p:nvSpPr>
          <p:cNvPr id="3" name="Content Placeholder 2"/>
          <p:cNvSpPr>
            <a:spLocks noGrp="1"/>
          </p:cNvSpPr>
          <p:nvPr>
            <p:ph idx="1"/>
          </p:nvPr>
        </p:nvSpPr>
        <p:spPr>
          <a:xfrm>
            <a:off x="1321209" y="2493818"/>
            <a:ext cx="9007355" cy="3536373"/>
          </a:xfrm>
        </p:spPr>
        <p:txBody>
          <a:bodyPr/>
          <a:lstStyle/>
          <a:p>
            <a:pPr marL="0" indent="0">
              <a:buNone/>
            </a:pPr>
            <a:r>
              <a:rPr lang="en-US" dirty="0"/>
              <a:t>The limited resources available compounded the </a:t>
            </a:r>
            <a:r>
              <a:rPr lang="en-US" dirty="0" smtClean="0"/>
              <a:t>problem.   </a:t>
            </a:r>
            <a:endParaRPr lang="en-US" dirty="0"/>
          </a:p>
          <a:p>
            <a:pPr>
              <a:buFont typeface="Wingdings" panose="05000000000000000000" pitchFamily="2" charset="2"/>
              <a:buChar char="Ø"/>
            </a:pPr>
            <a:r>
              <a:rPr lang="en-US" dirty="0"/>
              <a:t>There was an assumption that UNDAF evaluations would be the main source of underlying evidence. </a:t>
            </a:r>
            <a:r>
              <a:rPr lang="en-US" dirty="0" smtClean="0"/>
              <a:t>However</a:t>
            </a:r>
            <a:r>
              <a:rPr lang="en-US" dirty="0"/>
              <a:t>, given the size of the UNDAF evaluation coverage gap and the limited resources at the team’s disposal (only 28 percent of what had been determined to be needed), it was not possible to fully make up for the gap through light complimentary data collection. </a:t>
            </a:r>
            <a:r>
              <a:rPr lang="en-US" dirty="0" smtClean="0"/>
              <a:t>The </a:t>
            </a:r>
            <a:r>
              <a:rPr lang="en-US" dirty="0"/>
              <a:t>EMG decided to move ahead anyway in the spirit of experimentation. </a:t>
            </a:r>
            <a:endParaRPr lang="en-US" dirty="0" smtClean="0"/>
          </a:p>
          <a:p>
            <a:pPr>
              <a:buFont typeface="Wingdings" panose="05000000000000000000" pitchFamily="2" charset="2"/>
              <a:buChar char="Ø"/>
            </a:pPr>
            <a:r>
              <a:rPr lang="en-US" dirty="0" smtClean="0"/>
              <a:t>Initial </a:t>
            </a:r>
            <a:r>
              <a:rPr lang="en-US" dirty="0" err="1" smtClean="0"/>
              <a:t>evaluability</a:t>
            </a:r>
            <a:r>
              <a:rPr lang="en-US" dirty="0" smtClean="0"/>
              <a:t> study might have helped better define the approach that would be needed. </a:t>
            </a:r>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32066099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0426" y="911322"/>
            <a:ext cx="8761413" cy="706964"/>
          </a:xfrm>
        </p:spPr>
        <p:txBody>
          <a:bodyPr/>
          <a:lstStyle/>
          <a:p>
            <a:r>
              <a:rPr lang="en-US" dirty="0" smtClean="0"/>
              <a:t>Key Challenges: Synthesis Modality</a:t>
            </a:r>
            <a:endParaRPr lang="en-GB" dirty="0"/>
          </a:p>
        </p:txBody>
      </p:sp>
      <p:sp>
        <p:nvSpPr>
          <p:cNvPr id="3" name="Content Placeholder 2"/>
          <p:cNvSpPr>
            <a:spLocks noGrp="1"/>
          </p:cNvSpPr>
          <p:nvPr>
            <p:ph idx="1"/>
          </p:nvPr>
        </p:nvSpPr>
        <p:spPr>
          <a:xfrm>
            <a:off x="1227691" y="2504209"/>
            <a:ext cx="9080091" cy="3536372"/>
          </a:xfrm>
        </p:spPr>
        <p:txBody>
          <a:bodyPr>
            <a:normAutofit/>
          </a:bodyPr>
          <a:lstStyle/>
          <a:p>
            <a:pPr marL="0" marR="0">
              <a:spcBef>
                <a:spcPts val="0"/>
              </a:spcBef>
              <a:spcAft>
                <a:spcPts val="1000"/>
              </a:spcAft>
              <a:buFont typeface="Wingdings" panose="05000000000000000000" pitchFamily="2" charset="2"/>
              <a:buChar char="Ø"/>
            </a:pPr>
            <a:r>
              <a:rPr lang="en-GB" dirty="0">
                <a:latin typeface="+mj-lt"/>
                <a:ea typeface="Calibri"/>
                <a:cs typeface="Times New Roman"/>
              </a:rPr>
              <a:t>Aggregating results at the impact level proved challenging:</a:t>
            </a:r>
          </a:p>
          <a:p>
            <a:pPr marL="0" marR="0" indent="0">
              <a:spcBef>
                <a:spcPts val="0"/>
              </a:spcBef>
              <a:spcAft>
                <a:spcPts val="1000"/>
              </a:spcAft>
              <a:buNone/>
            </a:pPr>
            <a:r>
              <a:rPr lang="en-GB" dirty="0">
                <a:latin typeface="+mj-lt"/>
                <a:ea typeface="Calibri"/>
                <a:cs typeface="Times New Roman"/>
              </a:rPr>
              <a:t>Only 2 of the 23 validated UNDAF evaluations </a:t>
            </a:r>
            <a:r>
              <a:rPr lang="en-GB" dirty="0" smtClean="0">
                <a:latin typeface="+mj-lt"/>
                <a:ea typeface="Calibri"/>
                <a:cs typeface="Times New Roman"/>
              </a:rPr>
              <a:t>formally established </a:t>
            </a:r>
            <a:r>
              <a:rPr lang="en-GB" dirty="0">
                <a:latin typeface="+mj-lt"/>
                <a:ea typeface="Calibri"/>
                <a:cs typeface="Times New Roman"/>
              </a:rPr>
              <a:t>any link between UNDAF activities and their impact on national poverty alleviation goals and strategies.  It therefore proved challenging to aggregate any results at this high level of analysis.    </a:t>
            </a:r>
            <a:endParaRPr lang="en-GB" dirty="0" smtClean="0">
              <a:latin typeface="+mj-lt"/>
              <a:ea typeface="Calibri"/>
              <a:cs typeface="Times New Roman"/>
            </a:endParaRPr>
          </a:p>
          <a:p>
            <a:pPr marL="0" marR="0" indent="0">
              <a:spcBef>
                <a:spcPts val="0"/>
              </a:spcBef>
              <a:spcAft>
                <a:spcPts val="1000"/>
              </a:spcAft>
              <a:buNone/>
            </a:pPr>
            <a:r>
              <a:rPr lang="en-US" dirty="0" smtClean="0">
                <a:latin typeface="+mj-lt"/>
                <a:ea typeface="Calibri"/>
                <a:cs typeface="Times New Roman"/>
              </a:rPr>
              <a:t>Approach at aggregating at the outcome level might have been more useful.</a:t>
            </a:r>
            <a:endParaRPr lang="en-GB" dirty="0">
              <a:latin typeface="+mj-lt"/>
              <a:ea typeface="Calibri"/>
              <a:cs typeface="Times New Roman"/>
            </a:endParaRPr>
          </a:p>
          <a:p>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344496527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2771" y="911322"/>
            <a:ext cx="8761413" cy="706964"/>
          </a:xfrm>
        </p:spPr>
        <p:txBody>
          <a:bodyPr/>
          <a:lstStyle/>
          <a:p>
            <a:r>
              <a:rPr lang="en-US" dirty="0" smtClean="0"/>
              <a:t>Lessons Learned: Synthesis Modality</a:t>
            </a:r>
            <a:endParaRPr lang="en-GB" dirty="0"/>
          </a:p>
        </p:txBody>
      </p:sp>
      <p:sp>
        <p:nvSpPr>
          <p:cNvPr id="3" name="Content Placeholder 2"/>
          <p:cNvSpPr>
            <a:spLocks noGrp="1"/>
          </p:cNvSpPr>
          <p:nvPr>
            <p:ph idx="1"/>
          </p:nvPr>
        </p:nvSpPr>
        <p:spPr>
          <a:xfrm>
            <a:off x="1371599" y="2493818"/>
            <a:ext cx="9019309" cy="3719946"/>
          </a:xfrm>
        </p:spPr>
        <p:txBody>
          <a:bodyPr>
            <a:normAutofit fontScale="25000" lnSpcReduction="20000"/>
          </a:bodyPr>
          <a:lstStyle/>
          <a:p>
            <a:pPr lvl="0">
              <a:lnSpc>
                <a:spcPct val="120000"/>
              </a:lnSpc>
              <a:buFont typeface="Wingdings"/>
              <a:buChar char=""/>
            </a:pPr>
            <a:r>
              <a:rPr lang="en-GB" sz="7200" dirty="0">
                <a:latin typeface="+mj-lt"/>
                <a:ea typeface="Calibri"/>
                <a:cs typeface="Times New Roman"/>
              </a:rPr>
              <a:t>Overall the approach seems to have </a:t>
            </a:r>
            <a:r>
              <a:rPr lang="en-GB" sz="7200" dirty="0" smtClean="0">
                <a:latin typeface="+mj-lt"/>
                <a:ea typeface="Calibri"/>
                <a:cs typeface="Times New Roman"/>
              </a:rPr>
              <a:t>potential and can be considered viable but only insofar as the underlying report set which feeds in can be considered to provide adequate coverage. </a:t>
            </a:r>
          </a:p>
          <a:p>
            <a:pPr lvl="0">
              <a:lnSpc>
                <a:spcPct val="120000"/>
              </a:lnSpc>
              <a:buFont typeface="Wingdings"/>
              <a:buChar char=""/>
            </a:pPr>
            <a:r>
              <a:rPr lang="en-GB" sz="7200" dirty="0" smtClean="0">
                <a:latin typeface="+mj-lt"/>
                <a:ea typeface="Calibri"/>
                <a:cs typeface="Times New Roman"/>
              </a:rPr>
              <a:t>Before </a:t>
            </a:r>
            <a:r>
              <a:rPr lang="en-GB" sz="7200" dirty="0">
                <a:latin typeface="+mj-lt"/>
                <a:ea typeface="Calibri"/>
                <a:cs typeface="Times New Roman"/>
              </a:rPr>
              <a:t>deciding on the feasibility of using a </a:t>
            </a:r>
            <a:r>
              <a:rPr lang="en-GB" sz="7200" dirty="0" smtClean="0">
                <a:latin typeface="+mj-lt"/>
                <a:ea typeface="Calibri"/>
                <a:cs typeface="Times New Roman"/>
              </a:rPr>
              <a:t>purely synthesis </a:t>
            </a:r>
            <a:r>
              <a:rPr lang="en-GB" sz="7200" dirty="0">
                <a:latin typeface="+mj-lt"/>
                <a:ea typeface="Calibri"/>
                <a:cs typeface="Times New Roman"/>
              </a:rPr>
              <a:t>approach to ISWE in the </a:t>
            </a:r>
            <a:r>
              <a:rPr lang="en-GB" sz="7200" dirty="0" smtClean="0">
                <a:latin typeface="+mj-lt"/>
                <a:ea typeface="Calibri"/>
                <a:cs typeface="Times New Roman"/>
              </a:rPr>
              <a:t>future because it is </a:t>
            </a:r>
            <a:r>
              <a:rPr lang="en-GB" sz="7200" dirty="0">
                <a:latin typeface="+mj-lt"/>
                <a:ea typeface="Calibri"/>
                <a:cs typeface="Times New Roman"/>
              </a:rPr>
              <a:t>low cost, </a:t>
            </a:r>
            <a:r>
              <a:rPr lang="en-GB" sz="7200" dirty="0" smtClean="0">
                <a:latin typeface="+mj-lt"/>
                <a:ea typeface="Calibri"/>
                <a:cs typeface="Times New Roman"/>
              </a:rPr>
              <a:t>the strength of the underlying evidence base is an important consideration. An analysis may need to be conducted to see whether a robust system wide evaluation of performance can be developed- If not then:</a:t>
            </a:r>
            <a:r>
              <a:rPr lang="en-GB" sz="7200" b="1" dirty="0" smtClean="0">
                <a:latin typeface="+mj-lt"/>
                <a:ea typeface="Calibri"/>
                <a:cs typeface="Times New Roman"/>
              </a:rPr>
              <a:t> </a:t>
            </a:r>
          </a:p>
          <a:p>
            <a:pPr lvl="1">
              <a:lnSpc>
                <a:spcPct val="120000"/>
              </a:lnSpc>
              <a:buFont typeface="Wingdings"/>
              <a:buChar char=""/>
            </a:pPr>
            <a:r>
              <a:rPr lang="en-GB" sz="7200" dirty="0" smtClean="0">
                <a:latin typeface="+mj-lt"/>
                <a:ea typeface="Calibri"/>
                <a:cs typeface="Times New Roman"/>
              </a:rPr>
              <a:t>Additional </a:t>
            </a:r>
            <a:r>
              <a:rPr lang="en-GB" sz="7200" dirty="0">
                <a:latin typeface="+mj-lt"/>
                <a:ea typeface="Calibri"/>
                <a:cs typeface="Times New Roman"/>
              </a:rPr>
              <a:t>resources </a:t>
            </a:r>
            <a:r>
              <a:rPr lang="en-GB" sz="7200" dirty="0" smtClean="0">
                <a:latin typeface="+mj-lt"/>
                <a:ea typeface="Calibri"/>
                <a:cs typeface="Times New Roman"/>
              </a:rPr>
              <a:t>may </a:t>
            </a:r>
            <a:r>
              <a:rPr lang="en-GB" sz="7200" dirty="0">
                <a:latin typeface="+mj-lt"/>
                <a:ea typeface="Calibri"/>
                <a:cs typeface="Times New Roman"/>
              </a:rPr>
              <a:t>be required with the synthesis approach only becoming one component of a broader methodology.  </a:t>
            </a:r>
            <a:endParaRPr lang="en-GB" sz="7200" dirty="0" smtClean="0">
              <a:latin typeface="+mj-lt"/>
              <a:ea typeface="Calibri"/>
              <a:cs typeface="Times New Roman"/>
            </a:endParaRPr>
          </a:p>
          <a:p>
            <a:pPr lvl="1">
              <a:lnSpc>
                <a:spcPct val="120000"/>
              </a:lnSpc>
              <a:buFont typeface="Wingdings"/>
              <a:buChar char=""/>
            </a:pPr>
            <a:r>
              <a:rPr lang="en-GB" sz="7200" dirty="0" smtClean="0">
                <a:latin typeface="+mj-lt"/>
                <a:ea typeface="Calibri"/>
                <a:cs typeface="Times New Roman"/>
              </a:rPr>
              <a:t>The </a:t>
            </a:r>
            <a:r>
              <a:rPr lang="en-GB" sz="7200" dirty="0">
                <a:latin typeface="+mj-lt"/>
                <a:ea typeface="Calibri"/>
                <a:cs typeface="Times New Roman"/>
              </a:rPr>
              <a:t>scope of the work and questions to be answered might alternatively </a:t>
            </a:r>
            <a:r>
              <a:rPr lang="en-GB" sz="7200" dirty="0" smtClean="0">
                <a:latin typeface="+mj-lt"/>
                <a:ea typeface="Calibri"/>
                <a:cs typeface="Times New Roman"/>
              </a:rPr>
              <a:t>need to be reduced </a:t>
            </a:r>
            <a:r>
              <a:rPr lang="en-GB" sz="7200" dirty="0">
                <a:latin typeface="+mj-lt"/>
                <a:ea typeface="Calibri"/>
                <a:cs typeface="Times New Roman"/>
              </a:rPr>
              <a:t>or simplified</a:t>
            </a:r>
            <a:r>
              <a:rPr lang="en-GB" sz="7200" dirty="0" smtClean="0">
                <a:latin typeface="+mj-lt"/>
                <a:ea typeface="Calibri"/>
                <a:cs typeface="Times New Roman"/>
              </a:rPr>
              <a:t>.</a:t>
            </a:r>
          </a:p>
          <a:p>
            <a:pPr marL="0" lvl="0" indent="0">
              <a:lnSpc>
                <a:spcPct val="115000"/>
              </a:lnSpc>
              <a:spcBef>
                <a:spcPts val="0"/>
              </a:spcBef>
              <a:buNone/>
            </a:pPr>
            <a:endParaRPr lang="en-GB" sz="6400" dirty="0">
              <a:latin typeface="+mj-lt"/>
              <a:ea typeface="Calibri"/>
              <a:cs typeface="Times New Roman"/>
            </a:endParaRPr>
          </a:p>
          <a:p>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285091485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Synthesis Approach</a:t>
            </a:r>
            <a:endParaRPr lang="en-GB" dirty="0"/>
          </a:p>
        </p:txBody>
      </p:sp>
      <p:sp>
        <p:nvSpPr>
          <p:cNvPr id="3" name="Content Placeholder 2"/>
          <p:cNvSpPr>
            <a:spLocks noGrp="1"/>
          </p:cNvSpPr>
          <p:nvPr>
            <p:ph idx="1"/>
          </p:nvPr>
        </p:nvSpPr>
        <p:spPr>
          <a:xfrm>
            <a:off x="1154953" y="2545773"/>
            <a:ext cx="9371037" cy="3474028"/>
          </a:xfrm>
        </p:spPr>
        <p:txBody>
          <a:bodyPr/>
          <a:lstStyle/>
          <a:p>
            <a:pPr marL="0" lvl="0" indent="0">
              <a:buClr>
                <a:srgbClr val="ACD433"/>
              </a:buClr>
              <a:buNone/>
            </a:pPr>
            <a:r>
              <a:rPr lang="en-GB" dirty="0">
                <a:solidFill>
                  <a:prstClr val="black">
                    <a:lumMod val="75000"/>
                    <a:lumOff val="25000"/>
                  </a:prstClr>
                </a:solidFill>
                <a:ea typeface="Calibri"/>
                <a:cs typeface="Times New Roman"/>
              </a:rPr>
              <a:t>Adopting a synthesis approach to aggregating a system-wide of UN performance at the global level is challenging, especially if the individual evaluations were never designed for this broader purpose in the first place. There will be </a:t>
            </a:r>
            <a:r>
              <a:rPr lang="en-GB" dirty="0" smtClean="0">
                <a:solidFill>
                  <a:prstClr val="black">
                    <a:lumMod val="75000"/>
                    <a:lumOff val="25000"/>
                  </a:prstClr>
                </a:solidFill>
                <a:ea typeface="Calibri"/>
                <a:cs typeface="Times New Roman"/>
              </a:rPr>
              <a:t>significant gaps</a:t>
            </a:r>
            <a:r>
              <a:rPr lang="en-GB" dirty="0">
                <a:solidFill>
                  <a:prstClr val="black">
                    <a:lumMod val="75000"/>
                    <a:lumOff val="25000"/>
                  </a:prstClr>
                </a:solidFill>
                <a:ea typeface="Calibri"/>
                <a:cs typeface="Times New Roman"/>
              </a:rPr>
              <a:t>. </a:t>
            </a:r>
            <a:endParaRPr lang="en-GB" dirty="0" smtClean="0">
              <a:solidFill>
                <a:prstClr val="black">
                  <a:lumMod val="75000"/>
                  <a:lumOff val="25000"/>
                </a:prstClr>
              </a:solidFill>
              <a:ea typeface="Calibri"/>
              <a:cs typeface="Times New Roman"/>
            </a:endParaRPr>
          </a:p>
          <a:p>
            <a:pPr marL="0" lvl="0" indent="0">
              <a:buClr>
                <a:srgbClr val="ACD433"/>
              </a:buClr>
              <a:buNone/>
            </a:pPr>
            <a:r>
              <a:rPr lang="en-US" dirty="0" smtClean="0">
                <a:solidFill>
                  <a:prstClr val="black">
                    <a:lumMod val="75000"/>
                    <a:lumOff val="25000"/>
                  </a:prstClr>
                </a:solidFill>
                <a:ea typeface="Calibri"/>
                <a:cs typeface="Times New Roman"/>
              </a:rPr>
              <a:t>In the case of the UNDAF evaluation set, the existence of the UNEG Guidance helped, but was overly  process focused. </a:t>
            </a:r>
            <a:r>
              <a:rPr lang="en-GB" dirty="0" smtClean="0">
                <a:solidFill>
                  <a:prstClr val="black">
                    <a:lumMod val="75000"/>
                    <a:lumOff val="25000"/>
                  </a:prstClr>
                </a:solidFill>
                <a:ea typeface="Calibri"/>
                <a:cs typeface="Times New Roman"/>
              </a:rPr>
              <a:t>In </a:t>
            </a:r>
            <a:r>
              <a:rPr lang="en-GB" dirty="0">
                <a:solidFill>
                  <a:prstClr val="black">
                    <a:lumMod val="75000"/>
                    <a:lumOff val="25000"/>
                  </a:prstClr>
                </a:solidFill>
                <a:ea typeface="Calibri"/>
                <a:cs typeface="Times New Roman"/>
              </a:rPr>
              <a:t>the future, a </a:t>
            </a:r>
            <a:r>
              <a:rPr lang="en-GB" dirty="0" smtClean="0">
                <a:solidFill>
                  <a:prstClr val="black">
                    <a:lumMod val="75000"/>
                    <a:lumOff val="25000"/>
                  </a:prstClr>
                </a:solidFill>
                <a:ea typeface="Calibri"/>
                <a:cs typeface="Times New Roman"/>
              </a:rPr>
              <a:t>global </a:t>
            </a:r>
            <a:r>
              <a:rPr lang="en-GB" dirty="0">
                <a:solidFill>
                  <a:prstClr val="black">
                    <a:lumMod val="75000"/>
                    <a:lumOff val="25000"/>
                  </a:prstClr>
                </a:solidFill>
                <a:ea typeface="Calibri"/>
                <a:cs typeface="Times New Roman"/>
              </a:rPr>
              <a:t>UNDAF evaluation framework </a:t>
            </a:r>
            <a:r>
              <a:rPr lang="en-GB" dirty="0" smtClean="0">
                <a:solidFill>
                  <a:prstClr val="black">
                    <a:lumMod val="75000"/>
                    <a:lumOff val="25000"/>
                  </a:prstClr>
                </a:solidFill>
                <a:ea typeface="Calibri"/>
                <a:cs typeface="Times New Roman"/>
              </a:rPr>
              <a:t>with a view towards eventual global-level synthesis will likely result in a more coherent set of synthesizable evaluations.          </a:t>
            </a:r>
            <a:endParaRPr lang="en-GB" dirty="0">
              <a:solidFill>
                <a:prstClr val="black">
                  <a:lumMod val="75000"/>
                  <a:lumOff val="25000"/>
                </a:prstClr>
              </a:solidFill>
              <a:ea typeface="Calibri"/>
              <a:cs typeface="Times New Roman"/>
            </a:endParaRPr>
          </a:p>
          <a:p>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2507031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Thank you</a:t>
            </a:r>
            <a:endParaRPr lang="en-GB" dirty="0"/>
          </a:p>
        </p:txBody>
      </p:sp>
      <p:sp>
        <p:nvSpPr>
          <p:cNvPr id="5" name="Subtitle 4"/>
          <p:cNvSpPr>
            <a:spLocks noGrp="1"/>
          </p:cNvSpPr>
          <p:nvPr>
            <p:ph type="subTitle" idx="1"/>
          </p:nvPr>
        </p:nvSpPr>
        <p:spPr/>
        <p:txBody>
          <a:bodyPr/>
          <a:lstStyle/>
          <a:p>
            <a:endParaRPr lang="en-GB"/>
          </a:p>
        </p:txBody>
      </p:sp>
      <p:sp>
        <p:nvSpPr>
          <p:cNvPr id="3" name="Footer Placeholder 2"/>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7396748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Presentation Outline</a:t>
            </a:r>
            <a:endParaRPr lang="en-GB" dirty="0"/>
          </a:p>
        </p:txBody>
      </p:sp>
      <p:sp>
        <p:nvSpPr>
          <p:cNvPr id="3" name="Content Placeholder 2"/>
          <p:cNvSpPr>
            <a:spLocks noGrp="1"/>
          </p:cNvSpPr>
          <p:nvPr>
            <p:ph idx="1"/>
          </p:nvPr>
        </p:nvSpPr>
        <p:spPr>
          <a:xfrm>
            <a:off x="1539419" y="2410691"/>
            <a:ext cx="8903445" cy="3494809"/>
          </a:xfrm>
        </p:spPr>
        <p:txBody>
          <a:bodyPr/>
          <a:lstStyle/>
          <a:p>
            <a:pPr>
              <a:buFont typeface="Wingdings" panose="05000000000000000000" pitchFamily="2" charset="2"/>
              <a:buChar char="Ø"/>
            </a:pPr>
            <a:r>
              <a:rPr lang="en-US" dirty="0" smtClean="0"/>
              <a:t>Background and objectives of the pilot ISWE Mechanism – Scott Green, ISWE Secretariat Coordinator</a:t>
            </a:r>
          </a:p>
          <a:p>
            <a:pPr>
              <a:buFont typeface="Wingdings" panose="05000000000000000000" pitchFamily="2" charset="2"/>
              <a:buChar char="Ø"/>
            </a:pPr>
            <a:r>
              <a:rPr lang="en-US" dirty="0" smtClean="0"/>
              <a:t>Results of the testing of the Comprehensive Evaluation Modality – Michael Reynolds, Independent Evaluation Consultant </a:t>
            </a:r>
          </a:p>
          <a:p>
            <a:pPr>
              <a:buFont typeface="Wingdings" panose="05000000000000000000" pitchFamily="2" charset="2"/>
              <a:buChar char="Ø"/>
            </a:pPr>
            <a:r>
              <a:rPr lang="en-US" dirty="0" smtClean="0"/>
              <a:t>Results of the testing of the Synthesis Evaluation Modality – Scott Green</a:t>
            </a:r>
          </a:p>
          <a:p>
            <a:pPr>
              <a:buFont typeface="Wingdings" panose="05000000000000000000" pitchFamily="2" charset="2"/>
              <a:buChar char="Ø"/>
            </a:pPr>
            <a:r>
              <a:rPr lang="en-US" dirty="0" smtClean="0"/>
              <a:t>Brief Perspectives from EMG </a:t>
            </a:r>
            <a:r>
              <a:rPr lang="en-US" dirty="0"/>
              <a:t>Members – </a:t>
            </a:r>
            <a:r>
              <a:rPr lang="en-US" dirty="0" smtClean="0"/>
              <a:t>Inga </a:t>
            </a:r>
            <a:r>
              <a:rPr lang="en-US" dirty="0" err="1" smtClean="0"/>
              <a:t>Sniukaite</a:t>
            </a:r>
            <a:r>
              <a:rPr lang="en-US" dirty="0" smtClean="0"/>
              <a:t>, UN Women and Krishna </a:t>
            </a:r>
            <a:r>
              <a:rPr lang="en-US" dirty="0" err="1" smtClean="0"/>
              <a:t>Belbase</a:t>
            </a:r>
            <a:r>
              <a:rPr lang="en-US" dirty="0" smtClean="0"/>
              <a:t> UNICEF</a:t>
            </a:r>
          </a:p>
          <a:p>
            <a:pPr>
              <a:buFont typeface="Wingdings" panose="05000000000000000000" pitchFamily="2" charset="2"/>
              <a:buChar char="Ø"/>
            </a:pPr>
            <a:r>
              <a:rPr lang="en-US" dirty="0" smtClean="0"/>
              <a:t>Moderated discussion and </a:t>
            </a:r>
            <a:r>
              <a:rPr lang="en-US" dirty="0"/>
              <a:t>c</a:t>
            </a:r>
            <a:r>
              <a:rPr lang="en-US" dirty="0" smtClean="0"/>
              <a:t>oncluding </a:t>
            </a:r>
            <a:r>
              <a:rPr lang="en-US" dirty="0"/>
              <a:t>r</a:t>
            </a:r>
            <a:r>
              <a:rPr lang="en-US" dirty="0" smtClean="0"/>
              <a:t>emarks – Inspector Sukai Prom- Jackson of the Joint Inspection Unit (JIU)  </a:t>
            </a:r>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2608271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74173" y="768927"/>
            <a:ext cx="8946572" cy="1153391"/>
          </a:xfrm>
        </p:spPr>
        <p:txBody>
          <a:bodyPr/>
          <a:lstStyle/>
          <a:p>
            <a:pPr algn="ctr"/>
            <a:r>
              <a:rPr lang="en-US" dirty="0" smtClean="0"/>
              <a:t>System Wide Evaluation and the UN Fit for Purpose debate </a:t>
            </a:r>
            <a:endParaRPr lang="en-GB" dirty="0"/>
          </a:p>
        </p:txBody>
      </p:sp>
      <p:sp>
        <p:nvSpPr>
          <p:cNvPr id="3" name="Content Placeholder 2"/>
          <p:cNvSpPr>
            <a:spLocks noGrp="1"/>
          </p:cNvSpPr>
          <p:nvPr>
            <p:ph idx="1"/>
          </p:nvPr>
        </p:nvSpPr>
        <p:spPr>
          <a:xfrm>
            <a:off x="1206909" y="2545773"/>
            <a:ext cx="9204781" cy="3432464"/>
          </a:xfrm>
        </p:spPr>
        <p:txBody>
          <a:bodyPr>
            <a:normAutofit/>
          </a:bodyPr>
          <a:lstStyle/>
          <a:p>
            <a:pPr marL="0" indent="0">
              <a:buNone/>
            </a:pPr>
            <a:r>
              <a:rPr lang="en-US" dirty="0"/>
              <a:t>The UN is seeking to position itself in a global context of massive and fast moving changes. In this context, it needs evidence-based information on its overall performance in </a:t>
            </a:r>
            <a:r>
              <a:rPr lang="en-US" dirty="0" err="1"/>
              <a:t>programme</a:t>
            </a:r>
            <a:r>
              <a:rPr lang="en-US" dirty="0"/>
              <a:t> countries and on how it should strategically position itself to add value in a context of multiple development partners. ISWE initiative is set to provide evidence on whether the </a:t>
            </a:r>
            <a:r>
              <a:rPr lang="en-US" dirty="0" smtClean="0"/>
              <a:t>UN system is: </a:t>
            </a:r>
          </a:p>
          <a:p>
            <a:pPr>
              <a:buFont typeface="Wingdings" panose="05000000000000000000" pitchFamily="2" charset="2"/>
              <a:buChar char="Ø"/>
            </a:pPr>
            <a:r>
              <a:rPr lang="en-US" i="1" dirty="0" smtClean="0"/>
              <a:t>doing </a:t>
            </a:r>
            <a:r>
              <a:rPr lang="en-US" i="1" dirty="0"/>
              <a:t>the right </a:t>
            </a:r>
            <a:r>
              <a:rPr lang="en-US" i="1" dirty="0" smtClean="0"/>
              <a:t>things in the right way?   </a:t>
            </a:r>
          </a:p>
          <a:p>
            <a:pPr>
              <a:buFont typeface="Wingdings" panose="05000000000000000000" pitchFamily="2" charset="2"/>
              <a:buChar char="Ø"/>
            </a:pPr>
            <a:r>
              <a:rPr lang="en-US" i="1" dirty="0" smtClean="0"/>
              <a:t>making </a:t>
            </a:r>
            <a:r>
              <a:rPr lang="en-US" i="1" dirty="0"/>
              <a:t>a difference and adding value?   </a:t>
            </a:r>
            <a:endParaRPr lang="en-US" i="1" dirty="0" smtClean="0"/>
          </a:p>
          <a:p>
            <a:pPr>
              <a:buFont typeface="Wingdings" panose="05000000000000000000" pitchFamily="2" charset="2"/>
              <a:buChar char="Ø"/>
            </a:pPr>
            <a:r>
              <a:rPr lang="en-US" i="1" dirty="0" smtClean="0"/>
              <a:t>enhancing </a:t>
            </a:r>
            <a:r>
              <a:rPr lang="en-US" i="1" dirty="0"/>
              <a:t>the attainment of </a:t>
            </a:r>
            <a:r>
              <a:rPr lang="en-US" i="1" dirty="0" smtClean="0"/>
              <a:t>impact ensuring </a:t>
            </a:r>
            <a:r>
              <a:rPr lang="en-US" i="1" dirty="0"/>
              <a:t>sustainability? </a:t>
            </a:r>
            <a:endParaRPr lang="en-US" i="1" dirty="0" smtClean="0"/>
          </a:p>
          <a:p>
            <a:pPr>
              <a:buFont typeface="Wingdings" panose="05000000000000000000" pitchFamily="2" charset="2"/>
              <a:buChar char="Ø"/>
            </a:pPr>
            <a:r>
              <a:rPr lang="en-US" i="1" dirty="0" smtClean="0"/>
              <a:t>could the </a:t>
            </a:r>
            <a:r>
              <a:rPr lang="en-US" i="1" dirty="0"/>
              <a:t>UN </a:t>
            </a:r>
            <a:r>
              <a:rPr lang="en-US" i="1" dirty="0" smtClean="0"/>
              <a:t>do </a:t>
            </a:r>
            <a:r>
              <a:rPr lang="en-US" i="1" dirty="0"/>
              <a:t>things differently?</a:t>
            </a:r>
            <a:endParaRPr lang="en-GB" dirty="0"/>
          </a:p>
          <a:p>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30792354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9644" y="911322"/>
            <a:ext cx="8761413" cy="706964"/>
          </a:xfrm>
        </p:spPr>
        <p:txBody>
          <a:bodyPr/>
          <a:lstStyle/>
          <a:p>
            <a:pPr algn="ctr"/>
            <a:r>
              <a:rPr lang="en-US" dirty="0" smtClean="0"/>
              <a:t>The Fragmentation Challenge </a:t>
            </a:r>
            <a:endParaRPr lang="en-GB" dirty="0"/>
          </a:p>
        </p:txBody>
      </p:sp>
      <p:sp>
        <p:nvSpPr>
          <p:cNvPr id="3" name="Content Placeholder 2"/>
          <p:cNvSpPr>
            <a:spLocks noGrp="1"/>
          </p:cNvSpPr>
          <p:nvPr>
            <p:ph idx="1"/>
          </p:nvPr>
        </p:nvSpPr>
        <p:spPr>
          <a:xfrm>
            <a:off x="1321209" y="2478809"/>
            <a:ext cx="9433381" cy="3870036"/>
          </a:xfrm>
        </p:spPr>
        <p:txBody>
          <a:bodyPr>
            <a:noAutofit/>
          </a:bodyPr>
          <a:lstStyle/>
          <a:p>
            <a:pPr>
              <a:buFont typeface="Wingdings" panose="05000000000000000000" pitchFamily="2" charset="2"/>
              <a:buChar char="Ø"/>
            </a:pPr>
            <a:r>
              <a:rPr lang="en-US" kern="1400" dirty="0">
                <a:latin typeface="+mj-lt"/>
                <a:ea typeface="Times New Roman"/>
                <a:cs typeface="Calibri"/>
              </a:rPr>
              <a:t>Currently, evaluations of operational activities by the various UN system organizations are segmented, dispersed, and cannot by be easily aggregated or synthesized to support decision making about the UN system as a whole. </a:t>
            </a:r>
            <a:endParaRPr lang="en-US" kern="1400" dirty="0" smtClean="0">
              <a:latin typeface="+mj-lt"/>
              <a:ea typeface="Times New Roman"/>
              <a:cs typeface="Calibri"/>
            </a:endParaRPr>
          </a:p>
          <a:p>
            <a:pPr>
              <a:buFont typeface="Wingdings" panose="05000000000000000000" pitchFamily="2" charset="2"/>
              <a:buChar char="Ø"/>
            </a:pPr>
            <a:r>
              <a:rPr lang="en-US" kern="1400" dirty="0" smtClean="0">
                <a:latin typeface="+mj-lt"/>
                <a:ea typeface="Times New Roman"/>
                <a:cs typeface="Calibri"/>
              </a:rPr>
              <a:t>Governing </a:t>
            </a:r>
            <a:r>
              <a:rPr lang="en-US" kern="1400" dirty="0">
                <a:latin typeface="+mj-lt"/>
                <a:ea typeface="Times New Roman"/>
                <a:cs typeface="Calibri"/>
              </a:rPr>
              <a:t>bodies as well as </a:t>
            </a:r>
            <a:r>
              <a:rPr lang="en-US" kern="1400" dirty="0" smtClean="0">
                <a:latin typeface="+mj-lt"/>
                <a:ea typeface="Times New Roman"/>
                <a:cs typeface="Calibri"/>
              </a:rPr>
              <a:t>Member </a:t>
            </a:r>
            <a:r>
              <a:rPr lang="en-US" kern="1400" dirty="0">
                <a:latin typeface="+mj-lt"/>
                <a:ea typeface="Times New Roman"/>
                <a:cs typeface="Calibri"/>
              </a:rPr>
              <a:t>S</a:t>
            </a:r>
            <a:r>
              <a:rPr lang="en-US" kern="1400" dirty="0" smtClean="0">
                <a:latin typeface="+mj-lt"/>
                <a:ea typeface="Times New Roman"/>
                <a:cs typeface="Calibri"/>
              </a:rPr>
              <a:t>tates </a:t>
            </a:r>
            <a:r>
              <a:rPr lang="en-US" kern="1400" dirty="0">
                <a:latin typeface="+mj-lt"/>
                <a:ea typeface="Times New Roman"/>
                <a:cs typeface="Calibri"/>
              </a:rPr>
              <a:t>of the </a:t>
            </a:r>
            <a:r>
              <a:rPr lang="en-US" kern="1400" dirty="0" smtClean="0">
                <a:latin typeface="+mj-lt"/>
                <a:ea typeface="Times New Roman"/>
                <a:cs typeface="Calibri"/>
              </a:rPr>
              <a:t>UN system </a:t>
            </a:r>
            <a:r>
              <a:rPr lang="en-US" kern="1400" dirty="0">
                <a:latin typeface="+mj-lt"/>
                <a:ea typeface="Times New Roman"/>
                <a:cs typeface="Calibri"/>
              </a:rPr>
              <a:t>need more integrated and comprehensive knowledge about the effectiveness of United Nations operational activities for development to improve coherence, support mutual accountability, and enhance effective decision making at a system-wide level. </a:t>
            </a:r>
            <a:endParaRPr lang="en-US" kern="1400" dirty="0" smtClean="0">
              <a:latin typeface="+mj-lt"/>
              <a:ea typeface="Times New Roman"/>
              <a:cs typeface="Calibri"/>
            </a:endParaRPr>
          </a:p>
          <a:p>
            <a:pPr>
              <a:buFont typeface="Wingdings" panose="05000000000000000000" pitchFamily="2" charset="2"/>
              <a:buChar char="Ø"/>
            </a:pPr>
            <a:r>
              <a:rPr lang="en-US" kern="1400" dirty="0" smtClean="0">
                <a:latin typeface="+mj-lt"/>
                <a:ea typeface="Times New Roman"/>
                <a:cs typeface="Calibri"/>
              </a:rPr>
              <a:t>ISWE supports the challenge of the SDGs by breaking down UN institutional barriers, encouraging holistic approaches and systems thinking and as one of its fundamental principles seeks to build national evaluation capacities.  </a:t>
            </a:r>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40642610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0426" y="890540"/>
            <a:ext cx="8761413" cy="706964"/>
          </a:xfrm>
        </p:spPr>
        <p:txBody>
          <a:bodyPr/>
          <a:lstStyle/>
          <a:p>
            <a:pPr algn="ctr"/>
            <a:r>
              <a:rPr lang="en-US" dirty="0" smtClean="0"/>
              <a:t>ISWE Overall Purpose </a:t>
            </a:r>
            <a:endParaRPr lang="en-GB" dirty="0"/>
          </a:p>
        </p:txBody>
      </p:sp>
      <p:sp>
        <p:nvSpPr>
          <p:cNvPr id="3" name="Content Placeholder 2"/>
          <p:cNvSpPr>
            <a:spLocks noGrp="1"/>
          </p:cNvSpPr>
          <p:nvPr>
            <p:ph idx="1"/>
          </p:nvPr>
        </p:nvSpPr>
        <p:spPr>
          <a:xfrm>
            <a:off x="1258862" y="2545773"/>
            <a:ext cx="9100873" cy="3283527"/>
          </a:xfrm>
        </p:spPr>
        <p:txBody>
          <a:bodyPr/>
          <a:lstStyle/>
          <a:p>
            <a:pPr marL="0" indent="0">
              <a:buNone/>
            </a:pPr>
            <a:r>
              <a:rPr lang="en-US" dirty="0"/>
              <a:t>The purpose of independent system-wide evaluation of operational activities for development is to strengthen governing bodies in their role for </a:t>
            </a:r>
            <a:r>
              <a:rPr lang="en-US" i="1" dirty="0"/>
              <a:t>oversight, accountability, decision making, and direction setting of the UN system as a whole. </a:t>
            </a:r>
            <a:r>
              <a:rPr lang="en-US" dirty="0"/>
              <a:t>It supports system-wide coherence and contribution to development effectiveness and sustainability</a:t>
            </a:r>
            <a:r>
              <a:rPr lang="en-US" dirty="0" smtClean="0"/>
              <a:t>.</a:t>
            </a:r>
            <a:endParaRPr lang="en-GB" dirty="0"/>
          </a:p>
          <a:p>
            <a:pPr>
              <a:buFont typeface="Wingdings" panose="05000000000000000000" pitchFamily="2" charset="2"/>
              <a:buChar char="Ø"/>
            </a:pPr>
            <a:r>
              <a:rPr lang="en-US" dirty="0" smtClean="0"/>
              <a:t>Objective 1: </a:t>
            </a:r>
            <a:r>
              <a:rPr lang="en-US" dirty="0"/>
              <a:t>Functions, systems and mechanisms for management and for the conduct of </a:t>
            </a:r>
            <a:r>
              <a:rPr lang="en-US" dirty="0" smtClean="0"/>
              <a:t>evaluation</a:t>
            </a:r>
          </a:p>
          <a:p>
            <a:pPr>
              <a:buFont typeface="Wingdings" panose="05000000000000000000" pitchFamily="2" charset="2"/>
              <a:buChar char="Ø"/>
            </a:pPr>
            <a:r>
              <a:rPr lang="en-US" dirty="0" smtClean="0"/>
              <a:t>Objective 2: Piloting of 2 modalities of system-wide evaluation </a:t>
            </a:r>
          </a:p>
          <a:p>
            <a:endParaRPr lang="en-GB" dirty="0"/>
          </a:p>
          <a:p>
            <a:endParaRPr lang="en-GB" dirty="0"/>
          </a:p>
        </p:txBody>
      </p:sp>
      <p:sp>
        <p:nvSpPr>
          <p:cNvPr id="5" name="Footer Placeholder 4"/>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15971734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9644" y="900931"/>
            <a:ext cx="8761413" cy="706964"/>
          </a:xfrm>
        </p:spPr>
        <p:txBody>
          <a:bodyPr/>
          <a:lstStyle/>
          <a:p>
            <a:pPr algn="ctr"/>
            <a:r>
              <a:rPr lang="en-US" dirty="0" smtClean="0"/>
              <a:t>ISWE Objective 1</a:t>
            </a:r>
            <a:endParaRPr lang="en-GB" dirty="0"/>
          </a:p>
        </p:txBody>
      </p:sp>
      <p:sp>
        <p:nvSpPr>
          <p:cNvPr id="3" name="Content Placeholder 2"/>
          <p:cNvSpPr>
            <a:spLocks noGrp="1"/>
          </p:cNvSpPr>
          <p:nvPr>
            <p:ph idx="1"/>
          </p:nvPr>
        </p:nvSpPr>
        <p:spPr>
          <a:xfrm>
            <a:off x="1257298" y="2306782"/>
            <a:ext cx="9008919" cy="4125189"/>
          </a:xfrm>
        </p:spPr>
        <p:txBody>
          <a:bodyPr>
            <a:normAutofit fontScale="25000" lnSpcReduction="20000"/>
          </a:bodyPr>
          <a:lstStyle/>
          <a:p>
            <a:pPr marL="0" indent="0">
              <a:lnSpc>
                <a:spcPct val="115000"/>
              </a:lnSpc>
              <a:spcBef>
                <a:spcPts val="0"/>
              </a:spcBef>
              <a:buNone/>
            </a:pPr>
            <a:endParaRPr lang="en-GB" dirty="0">
              <a:latin typeface="Calibri"/>
              <a:ea typeface="Calibri"/>
              <a:cs typeface="Times New Roman"/>
            </a:endParaRPr>
          </a:p>
          <a:p>
            <a:pPr marL="0" indent="0">
              <a:lnSpc>
                <a:spcPct val="115000"/>
              </a:lnSpc>
              <a:spcBef>
                <a:spcPts val="0"/>
              </a:spcBef>
              <a:buNone/>
            </a:pPr>
            <a:r>
              <a:rPr lang="en-GB" sz="6400" dirty="0">
                <a:latin typeface="+mj-lt"/>
                <a:ea typeface="Calibri"/>
                <a:cs typeface="Times New Roman"/>
              </a:rPr>
              <a:t>The ISWE policy recognizes the JIU mandate for Independent </a:t>
            </a:r>
            <a:r>
              <a:rPr lang="en-GB" sz="6400" dirty="0" smtClean="0">
                <a:latin typeface="+mj-lt"/>
                <a:ea typeface="Calibri"/>
                <a:cs typeface="Times New Roman"/>
              </a:rPr>
              <a:t>system-wide </a:t>
            </a:r>
            <a:r>
              <a:rPr lang="en-GB" sz="6400" dirty="0">
                <a:latin typeface="+mj-lt"/>
                <a:ea typeface="Calibri"/>
                <a:cs typeface="Times New Roman"/>
              </a:rPr>
              <a:t>evaluation </a:t>
            </a:r>
            <a:r>
              <a:rPr lang="en-GB" sz="6400" dirty="0" smtClean="0">
                <a:latin typeface="+mj-lt"/>
                <a:ea typeface="Calibri"/>
                <a:cs typeface="Times New Roman"/>
              </a:rPr>
              <a:t>and </a:t>
            </a:r>
            <a:r>
              <a:rPr lang="en-GB" sz="6400" dirty="0">
                <a:latin typeface="+mj-lt"/>
                <a:ea typeface="Calibri"/>
                <a:cs typeface="Times New Roman"/>
              </a:rPr>
              <a:t>seeks to strengthen the capacity for </a:t>
            </a:r>
            <a:r>
              <a:rPr lang="en-GB" sz="6400" dirty="0" smtClean="0">
                <a:latin typeface="+mj-lt"/>
                <a:ea typeface="Calibri"/>
                <a:cs typeface="Times New Roman"/>
              </a:rPr>
              <a:t>the conduct of independent </a:t>
            </a:r>
            <a:r>
              <a:rPr lang="en-GB" sz="6400" dirty="0">
                <a:latin typeface="+mj-lt"/>
                <a:ea typeface="Calibri"/>
                <a:cs typeface="Times New Roman"/>
              </a:rPr>
              <a:t>system-wide evaluation of UN operational activities for development. </a:t>
            </a:r>
            <a:endParaRPr lang="en-GB" sz="6400" dirty="0" smtClean="0">
              <a:latin typeface="+mj-lt"/>
              <a:ea typeface="Calibri"/>
              <a:cs typeface="Times New Roman"/>
            </a:endParaRPr>
          </a:p>
          <a:p>
            <a:pPr marL="0" indent="0">
              <a:lnSpc>
                <a:spcPct val="115000"/>
              </a:lnSpc>
              <a:spcBef>
                <a:spcPts val="0"/>
              </a:spcBef>
              <a:buNone/>
            </a:pPr>
            <a:r>
              <a:rPr lang="en-GB" sz="6400" dirty="0" smtClean="0">
                <a:latin typeface="+mj-lt"/>
                <a:ea typeface="Calibri"/>
                <a:cs typeface="Times New Roman"/>
              </a:rPr>
              <a:t> </a:t>
            </a:r>
            <a:endParaRPr lang="en-GB" sz="6400" dirty="0">
              <a:latin typeface="+mj-lt"/>
              <a:ea typeface="Calibri"/>
              <a:cs typeface="Times New Roman"/>
            </a:endParaRPr>
          </a:p>
          <a:p>
            <a:pPr lvl="0">
              <a:lnSpc>
                <a:spcPct val="115000"/>
              </a:lnSpc>
              <a:spcBef>
                <a:spcPts val="0"/>
              </a:spcBef>
              <a:buFont typeface="Wingdings" panose="05000000000000000000" pitchFamily="2" charset="2"/>
              <a:buChar char="Ø"/>
            </a:pPr>
            <a:r>
              <a:rPr lang="en-GB" sz="6400" dirty="0">
                <a:latin typeface="+mj-lt"/>
                <a:ea typeface="Calibri"/>
                <a:cs typeface="Calibri"/>
              </a:rPr>
              <a:t>It seeks to enhance partnership </a:t>
            </a:r>
            <a:r>
              <a:rPr lang="en-GB" sz="6400" dirty="0" smtClean="0">
                <a:latin typeface="+mj-lt"/>
                <a:ea typeface="Calibri"/>
                <a:cs typeface="Calibri"/>
              </a:rPr>
              <a:t>making use of existing </a:t>
            </a:r>
            <a:r>
              <a:rPr lang="en-GB" sz="6400" dirty="0">
                <a:latin typeface="+mj-lt"/>
                <a:ea typeface="Calibri"/>
                <a:cs typeface="Calibri"/>
              </a:rPr>
              <a:t>evaluation mandates, mechanisms and capacities of the JIU and evaluation </a:t>
            </a:r>
            <a:r>
              <a:rPr lang="en-GB" sz="6400" dirty="0" smtClean="0">
                <a:latin typeface="+mj-lt"/>
                <a:ea typeface="Calibri"/>
                <a:cs typeface="Calibri"/>
              </a:rPr>
              <a:t>functions </a:t>
            </a:r>
            <a:r>
              <a:rPr lang="en-GB" sz="6400" dirty="0">
                <a:latin typeface="+mj-lt"/>
                <a:ea typeface="Calibri"/>
                <a:cs typeface="Calibri"/>
              </a:rPr>
              <a:t>of UN system </a:t>
            </a:r>
            <a:r>
              <a:rPr lang="en-GB" sz="6400" dirty="0" smtClean="0">
                <a:latin typeface="+mj-lt"/>
                <a:ea typeface="Calibri"/>
                <a:cs typeface="Calibri"/>
              </a:rPr>
              <a:t>organizations;</a:t>
            </a:r>
          </a:p>
          <a:p>
            <a:pPr lvl="0">
              <a:lnSpc>
                <a:spcPct val="115000"/>
              </a:lnSpc>
              <a:spcBef>
                <a:spcPts val="0"/>
              </a:spcBef>
              <a:buFont typeface="Wingdings" panose="05000000000000000000" pitchFamily="2" charset="2"/>
              <a:buChar char="Ø"/>
            </a:pPr>
            <a:endParaRPr lang="en-GB" sz="6400" dirty="0" smtClean="0">
              <a:latin typeface="+mj-lt"/>
              <a:ea typeface="Calibri"/>
              <a:cs typeface="Calibri"/>
            </a:endParaRPr>
          </a:p>
          <a:p>
            <a:pPr lvl="0">
              <a:lnSpc>
                <a:spcPct val="115000"/>
              </a:lnSpc>
              <a:spcBef>
                <a:spcPts val="0"/>
              </a:spcBef>
              <a:buFont typeface="Wingdings" panose="05000000000000000000" pitchFamily="2" charset="2"/>
              <a:buChar char="Ø"/>
            </a:pPr>
            <a:r>
              <a:rPr lang="en-GB" sz="6400" dirty="0" smtClean="0">
                <a:latin typeface="+mj-lt"/>
                <a:ea typeface="Calibri"/>
                <a:cs typeface="Calibri"/>
              </a:rPr>
              <a:t>It makes use of Evaluation </a:t>
            </a:r>
            <a:r>
              <a:rPr lang="en-GB" sz="6400" dirty="0">
                <a:latin typeface="+mj-lt"/>
                <a:ea typeface="Calibri"/>
                <a:cs typeface="Calibri"/>
              </a:rPr>
              <a:t>Management </a:t>
            </a:r>
            <a:r>
              <a:rPr lang="en-GB" sz="6400" dirty="0" smtClean="0">
                <a:latin typeface="+mj-lt"/>
                <a:ea typeface="Calibri"/>
                <a:cs typeface="Calibri"/>
              </a:rPr>
              <a:t>Groups (EMG) </a:t>
            </a:r>
            <a:r>
              <a:rPr lang="en-GB" sz="6400" dirty="0">
                <a:latin typeface="+mj-lt"/>
                <a:ea typeface="Calibri"/>
                <a:cs typeface="Calibri"/>
              </a:rPr>
              <a:t>chaired by the JIU and having membership of evaluators </a:t>
            </a:r>
            <a:r>
              <a:rPr lang="en-GB" sz="6400" dirty="0" smtClean="0">
                <a:latin typeface="+mj-lt"/>
                <a:ea typeface="Calibri"/>
                <a:cs typeface="Calibri"/>
              </a:rPr>
              <a:t>from UN </a:t>
            </a:r>
            <a:r>
              <a:rPr lang="en-GB" sz="6400" dirty="0">
                <a:latin typeface="+mj-lt"/>
                <a:ea typeface="Calibri"/>
                <a:cs typeface="Calibri"/>
              </a:rPr>
              <a:t>system evaluation offices </a:t>
            </a:r>
            <a:r>
              <a:rPr lang="en-GB" sz="6400" dirty="0" smtClean="0">
                <a:latin typeface="+mj-lt"/>
                <a:ea typeface="Calibri"/>
                <a:cs typeface="Calibri"/>
              </a:rPr>
              <a:t>to </a:t>
            </a:r>
            <a:r>
              <a:rPr lang="en-GB" sz="6400" dirty="0">
                <a:latin typeface="+mj-lt"/>
                <a:ea typeface="Calibri"/>
                <a:cs typeface="Calibri"/>
              </a:rPr>
              <a:t>enhance </a:t>
            </a:r>
            <a:r>
              <a:rPr lang="en-GB" sz="6400" dirty="0" smtClean="0">
                <a:latin typeface="+mj-lt"/>
                <a:ea typeface="Calibri"/>
                <a:cs typeface="Calibri"/>
              </a:rPr>
              <a:t>professional </a:t>
            </a:r>
            <a:r>
              <a:rPr lang="en-GB" sz="6400" dirty="0">
                <a:latin typeface="+mj-lt"/>
                <a:ea typeface="Calibri"/>
                <a:cs typeface="Calibri"/>
              </a:rPr>
              <a:t>technical </a:t>
            </a:r>
            <a:r>
              <a:rPr lang="en-GB" sz="6400" dirty="0" smtClean="0">
                <a:latin typeface="+mj-lt"/>
                <a:ea typeface="Calibri"/>
                <a:cs typeface="Calibri"/>
              </a:rPr>
              <a:t>quality;</a:t>
            </a:r>
            <a:endParaRPr lang="en-GB" sz="6400" dirty="0">
              <a:latin typeface="+mj-lt"/>
              <a:ea typeface="Calibri"/>
              <a:cs typeface="Calibri"/>
            </a:endParaRPr>
          </a:p>
          <a:p>
            <a:pPr marL="0" indent="0">
              <a:lnSpc>
                <a:spcPct val="115000"/>
              </a:lnSpc>
              <a:spcBef>
                <a:spcPts val="0"/>
              </a:spcBef>
              <a:buNone/>
            </a:pPr>
            <a:r>
              <a:rPr lang="en-GB" sz="6400" dirty="0">
                <a:latin typeface="+mj-lt"/>
                <a:ea typeface="Calibri"/>
                <a:cs typeface="Times New Roman"/>
              </a:rPr>
              <a:t> </a:t>
            </a:r>
          </a:p>
          <a:p>
            <a:pPr lvl="0">
              <a:lnSpc>
                <a:spcPct val="115000"/>
              </a:lnSpc>
              <a:spcBef>
                <a:spcPts val="0"/>
              </a:spcBef>
              <a:buFont typeface="Wingdings" panose="05000000000000000000" pitchFamily="2" charset="2"/>
              <a:buChar char="Ø"/>
            </a:pPr>
            <a:r>
              <a:rPr lang="en-GB" sz="6400" dirty="0">
                <a:latin typeface="+mj-lt"/>
                <a:ea typeface="Calibri"/>
                <a:cs typeface="Calibri"/>
              </a:rPr>
              <a:t>It seeks to enhance and strengthen the strategic and substantive </a:t>
            </a:r>
            <a:r>
              <a:rPr lang="en-GB" sz="6400" dirty="0" smtClean="0">
                <a:latin typeface="+mj-lt"/>
                <a:ea typeface="Calibri"/>
                <a:cs typeface="Calibri"/>
              </a:rPr>
              <a:t>value</a:t>
            </a:r>
            <a:r>
              <a:rPr lang="en-GB" sz="6400" dirty="0">
                <a:latin typeface="+mj-lt"/>
                <a:ea typeface="Calibri"/>
                <a:cs typeface="Calibri"/>
              </a:rPr>
              <a:t>, </a:t>
            </a:r>
            <a:r>
              <a:rPr lang="en-GB" sz="6400" dirty="0" smtClean="0">
                <a:latin typeface="+mj-lt"/>
                <a:ea typeface="Calibri"/>
                <a:cs typeface="Calibri"/>
              </a:rPr>
              <a:t>ownership </a:t>
            </a:r>
            <a:r>
              <a:rPr lang="en-GB" sz="6400" dirty="0">
                <a:latin typeface="+mj-lt"/>
                <a:ea typeface="Calibri"/>
                <a:cs typeface="Calibri"/>
              </a:rPr>
              <a:t>and utility </a:t>
            </a:r>
            <a:r>
              <a:rPr lang="en-GB" sz="6400" dirty="0" smtClean="0">
                <a:latin typeface="+mj-lt"/>
                <a:ea typeface="Calibri"/>
                <a:cs typeface="Calibri"/>
              </a:rPr>
              <a:t>through establishment </a:t>
            </a:r>
            <a:r>
              <a:rPr lang="en-GB" sz="6400" dirty="0">
                <a:latin typeface="+mj-lt"/>
                <a:ea typeface="Calibri"/>
                <a:cs typeface="Calibri"/>
              </a:rPr>
              <a:t>of Key Stakeholder Reference Groups (KSRG</a:t>
            </a:r>
            <a:r>
              <a:rPr lang="en-GB" sz="6400" dirty="0" smtClean="0">
                <a:latin typeface="+mj-lt"/>
                <a:ea typeface="Calibri"/>
                <a:cs typeface="Calibri"/>
              </a:rPr>
              <a:t>);</a:t>
            </a:r>
            <a:endParaRPr lang="en-GB" sz="6400" dirty="0">
              <a:latin typeface="+mj-lt"/>
              <a:ea typeface="Calibri"/>
              <a:cs typeface="Calibri"/>
            </a:endParaRPr>
          </a:p>
          <a:p>
            <a:pPr indent="0">
              <a:lnSpc>
                <a:spcPct val="115000"/>
              </a:lnSpc>
              <a:spcBef>
                <a:spcPts val="0"/>
              </a:spcBef>
              <a:buNone/>
            </a:pPr>
            <a:r>
              <a:rPr lang="en-GB" sz="6400" dirty="0">
                <a:latin typeface="+mj-lt"/>
                <a:ea typeface="Calibri"/>
                <a:cs typeface="Times New Roman"/>
              </a:rPr>
              <a:t> </a:t>
            </a:r>
          </a:p>
          <a:p>
            <a:pPr lvl="0">
              <a:lnSpc>
                <a:spcPct val="115000"/>
              </a:lnSpc>
              <a:spcBef>
                <a:spcPts val="0"/>
              </a:spcBef>
              <a:buFont typeface="Wingdings" panose="05000000000000000000" pitchFamily="2" charset="2"/>
              <a:buChar char="Ø"/>
            </a:pPr>
            <a:r>
              <a:rPr lang="en-GB" sz="6400" dirty="0">
                <a:latin typeface="+mj-lt"/>
                <a:ea typeface="Calibri"/>
                <a:cs typeface="Calibri"/>
              </a:rPr>
              <a:t>It makes use of external expert consultants </a:t>
            </a:r>
            <a:r>
              <a:rPr lang="en-GB" sz="6400" dirty="0" smtClean="0">
                <a:latin typeface="+mj-lt"/>
                <a:ea typeface="Calibri"/>
                <a:cs typeface="Calibri"/>
              </a:rPr>
              <a:t>to </a:t>
            </a:r>
            <a:r>
              <a:rPr lang="en-GB" sz="6400" dirty="0">
                <a:latin typeface="+mj-lt"/>
                <a:ea typeface="Calibri"/>
                <a:cs typeface="Calibri"/>
              </a:rPr>
              <a:t>enhance the quality and efficiency of the evaluation.</a:t>
            </a:r>
          </a:p>
          <a:p>
            <a:endParaRPr lang="en-GB" dirty="0">
              <a:latin typeface="+mj-lt"/>
            </a:endParaRPr>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23241594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ISWE Objective 2</a:t>
            </a:r>
            <a:endParaRPr lang="en-GB" dirty="0"/>
          </a:p>
        </p:txBody>
      </p:sp>
      <p:sp>
        <p:nvSpPr>
          <p:cNvPr id="3" name="Content Placeholder 2"/>
          <p:cNvSpPr>
            <a:spLocks noGrp="1"/>
          </p:cNvSpPr>
          <p:nvPr>
            <p:ph idx="1"/>
          </p:nvPr>
        </p:nvSpPr>
        <p:spPr>
          <a:xfrm>
            <a:off x="1362772" y="2369127"/>
            <a:ext cx="9246345" cy="3948546"/>
          </a:xfrm>
        </p:spPr>
        <p:txBody>
          <a:bodyPr>
            <a:noAutofit/>
          </a:bodyPr>
          <a:lstStyle/>
          <a:p>
            <a:pPr marL="0" marR="0" indent="0">
              <a:spcBef>
                <a:spcPts val="0"/>
              </a:spcBef>
              <a:buNone/>
              <a:tabLst>
                <a:tab pos="457200" algn="l"/>
              </a:tabLst>
            </a:pPr>
            <a:r>
              <a:rPr lang="en-GB" dirty="0">
                <a:latin typeface="+mj-lt"/>
                <a:ea typeface="Calibri"/>
                <a:cs typeface="Times New Roman"/>
              </a:rPr>
              <a:t>The second objective of the policy is to conduct two pilot evaluations addressing two of three identified evaluation modalities for system-wide evaluation. The two modalities piloted in 2015/2016 are: a </a:t>
            </a:r>
            <a:r>
              <a:rPr lang="en-GB" i="1" dirty="0">
                <a:latin typeface="+mj-lt"/>
                <a:ea typeface="Calibri"/>
                <a:cs typeface="Times New Roman"/>
              </a:rPr>
              <a:t>comprehensive evaluation</a:t>
            </a:r>
            <a:r>
              <a:rPr lang="en-GB" dirty="0">
                <a:latin typeface="+mj-lt"/>
                <a:ea typeface="Calibri"/>
                <a:cs typeface="Times New Roman"/>
              </a:rPr>
              <a:t>, and a </a:t>
            </a:r>
            <a:r>
              <a:rPr lang="en-GB" i="1" dirty="0">
                <a:latin typeface="+mj-lt"/>
                <a:ea typeface="Calibri"/>
                <a:cs typeface="Times New Roman"/>
              </a:rPr>
              <a:t>synthesis evaluation</a:t>
            </a:r>
            <a:r>
              <a:rPr lang="en-GB" dirty="0">
                <a:latin typeface="+mj-lt"/>
                <a:ea typeface="Calibri"/>
                <a:cs typeface="Times New Roman"/>
              </a:rPr>
              <a:t>.  </a:t>
            </a:r>
            <a:endParaRPr lang="en-GB" dirty="0" smtClean="0">
              <a:latin typeface="+mj-lt"/>
              <a:ea typeface="Calibri"/>
              <a:cs typeface="Times New Roman"/>
            </a:endParaRPr>
          </a:p>
          <a:p>
            <a:pPr marL="0" marR="0" indent="0">
              <a:spcBef>
                <a:spcPts val="0"/>
              </a:spcBef>
              <a:buNone/>
              <a:tabLst>
                <a:tab pos="457200" algn="l"/>
              </a:tabLst>
            </a:pPr>
            <a:endParaRPr lang="en-GB" dirty="0">
              <a:latin typeface="+mj-lt"/>
              <a:ea typeface="Calibri"/>
              <a:cs typeface="Times New Roman"/>
            </a:endParaRPr>
          </a:p>
          <a:p>
            <a:pPr lvl="0">
              <a:spcBef>
                <a:spcPts val="0"/>
              </a:spcBef>
              <a:buFont typeface="Wingdings"/>
              <a:buChar char=""/>
            </a:pPr>
            <a:r>
              <a:rPr lang="en-GB" dirty="0" smtClean="0">
                <a:latin typeface="+mj-lt"/>
                <a:ea typeface="Calibri"/>
                <a:cs typeface="Calibri"/>
              </a:rPr>
              <a:t>The pilot evaluations evaluate whether </a:t>
            </a:r>
            <a:r>
              <a:rPr lang="en-GB" dirty="0">
                <a:latin typeface="+mj-lt"/>
                <a:ea typeface="Calibri"/>
                <a:cs typeface="Calibri"/>
              </a:rPr>
              <a:t>the UN system as a whole is responding to country needs and priorities and making progress towards internally agreed development goals; whether it does so in an appropriate manner that is efficient, coherent, and ensures sustainability; and whether it is making a contribution to development results of programme countries and strengthening the capacity for impact;</a:t>
            </a:r>
          </a:p>
          <a:p>
            <a:pPr indent="0">
              <a:spcBef>
                <a:spcPts val="0"/>
              </a:spcBef>
              <a:buNone/>
            </a:pPr>
            <a:endParaRPr lang="en-GB" dirty="0">
              <a:latin typeface="+mj-lt"/>
              <a:ea typeface="Calibri"/>
              <a:cs typeface="Times New Roman"/>
            </a:endParaRPr>
          </a:p>
          <a:p>
            <a:pPr lvl="0">
              <a:spcBef>
                <a:spcPts val="0"/>
              </a:spcBef>
              <a:buFont typeface="Wingdings"/>
              <a:buChar char=""/>
            </a:pPr>
            <a:r>
              <a:rPr lang="en-GB" dirty="0">
                <a:latin typeface="+mj-lt"/>
                <a:ea typeface="Calibri"/>
                <a:cs typeface="Calibri"/>
              </a:rPr>
              <a:t>The pilot evaluations also provide information on what is required to carry out the two modalities of system-wide evaluation and the lessons for the future. </a:t>
            </a:r>
          </a:p>
          <a:p>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spTree>
    <p:extLst>
      <p:ext uri="{BB962C8B-B14F-4D97-AF65-F5344CB8AC3E}">
        <p14:creationId xmlns:p14="http://schemas.microsoft.com/office/powerpoint/2010/main" val="30088118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48471" y="900931"/>
            <a:ext cx="8761413" cy="706964"/>
          </a:xfrm>
        </p:spPr>
        <p:txBody>
          <a:bodyPr/>
          <a:lstStyle/>
          <a:p>
            <a:pPr algn="ctr"/>
            <a:r>
              <a:rPr lang="en-US" dirty="0" smtClean="0"/>
              <a:t>ISWE Milestones</a:t>
            </a:r>
            <a:endParaRPr lang="en-GB" dirty="0"/>
          </a:p>
        </p:txBody>
      </p:sp>
      <p:sp>
        <p:nvSpPr>
          <p:cNvPr id="4" name="Footer Placeholder 3"/>
          <p:cNvSpPr>
            <a:spLocks noGrp="1"/>
          </p:cNvSpPr>
          <p:nvPr>
            <p:ph type="ftr" sz="quarter" idx="11"/>
          </p:nvPr>
        </p:nvSpPr>
        <p:spPr/>
        <p:txBody>
          <a:bodyPr/>
          <a:lstStyle/>
          <a:p>
            <a:r>
              <a:rPr lang="en-US" smtClean="0"/>
              <a:t>
              </a:t>
            </a:r>
            <a:endParaRPr lang="en-US" dirty="0"/>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96975" y="2497281"/>
            <a:ext cx="9224963" cy="39319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888429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0E5580"/>
      </a:dk2>
      <a:lt2>
        <a:srgbClr val="EBEBEB"/>
      </a:lt2>
      <a:accent1>
        <a:srgbClr val="ACD433"/>
      </a:accent1>
      <a:accent2>
        <a:srgbClr val="E6C133"/>
      </a:accent2>
      <a:accent3>
        <a:srgbClr val="EF7A24"/>
      </a:accent3>
      <a:accent4>
        <a:srgbClr val="5AA0F5"/>
      </a:accent4>
      <a:accent5>
        <a:srgbClr val="75CEEC"/>
      </a:accent5>
      <a:accent6>
        <a:srgbClr val="65D6A0"/>
      </a:accent6>
      <a:hlink>
        <a:srgbClr val="C4E46E"/>
      </a:hlink>
      <a:folHlink>
        <a:srgbClr val="BDE0FB"/>
      </a:folHlink>
    </a:clrScheme>
    <a:fontScheme name="Ion Boardroom">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A3AB87EF-B655-4FFF-8D05-F333AD7F278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 Boardroom</Template>
  <TotalTime>2682</TotalTime>
  <Words>1987</Words>
  <Application>Microsoft Office PowerPoint</Application>
  <PresentationFormat>Widescreen</PresentationFormat>
  <Paragraphs>166</Paragraphs>
  <Slides>24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Arial</vt:lpstr>
      <vt:lpstr>Calibri</vt:lpstr>
      <vt:lpstr>Century Gothic</vt:lpstr>
      <vt:lpstr>Times New Roman</vt:lpstr>
      <vt:lpstr>Wingdings</vt:lpstr>
      <vt:lpstr>Wingdings 3</vt:lpstr>
      <vt:lpstr>Ion Boardroom</vt:lpstr>
      <vt:lpstr>Independent System-Wide Evaluation (ISWE)of United Nations Operational Activities for Development:  Methodological lessons learned from the pilot evaluations   </vt:lpstr>
      <vt:lpstr>Session Objectives </vt:lpstr>
      <vt:lpstr>Presentation Outline</vt:lpstr>
      <vt:lpstr>System Wide Evaluation and the UN Fit for Purpose debate </vt:lpstr>
      <vt:lpstr>The Fragmentation Challenge </vt:lpstr>
      <vt:lpstr>ISWE Overall Purpose </vt:lpstr>
      <vt:lpstr>ISWE Objective 1</vt:lpstr>
      <vt:lpstr>ISWE Objective 2</vt:lpstr>
      <vt:lpstr>ISWE Milestones</vt:lpstr>
      <vt:lpstr>PowerPoint Presentation</vt:lpstr>
      <vt:lpstr>What is a comprehensive evaluation – ISWE policy</vt:lpstr>
      <vt:lpstr>Full Title of the Pilot</vt:lpstr>
      <vt:lpstr> The scope of the evaluation</vt:lpstr>
      <vt:lpstr> The ISWE Policy identified advantages/disadvantages in the approach</vt:lpstr>
      <vt:lpstr>What happened during implementation – the policy was right!</vt:lpstr>
      <vt:lpstr> The approach was therefore dictated by these realities</vt:lpstr>
      <vt:lpstr>Challenges to the design</vt:lpstr>
      <vt:lpstr>ISWE Pilot Testing Results: Synthesis Modality</vt:lpstr>
      <vt:lpstr>Key Challenges: Synthesis Modality </vt:lpstr>
      <vt:lpstr>Key Challenges: Synthesis Modality</vt:lpstr>
      <vt:lpstr>Key Challenges: Synthesis Modality</vt:lpstr>
      <vt:lpstr>Lessons Learned: Synthesis Modality</vt:lpstr>
      <vt:lpstr>Synthesis Approach</vt:lpstr>
      <vt:lpstr>Thank you</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Evaluation of the UN system  contribution to national statistical capacity  development</dc:title>
  <dc:creator>Michael Reynolds</dc:creator>
  <cp:lastModifiedBy>Jin Zhang</cp:lastModifiedBy>
  <cp:revision>110</cp:revision>
  <cp:lastPrinted>2016-04-22T22:03:03Z</cp:lastPrinted>
  <dcterms:created xsi:type="dcterms:W3CDTF">2016-02-02T19:49:34Z</dcterms:created>
  <dcterms:modified xsi:type="dcterms:W3CDTF">2016-05-03T19:23:14Z</dcterms:modified>
</cp:coreProperties>
</file>