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2" r:id="rId4"/>
    <p:sldId id="264" r:id="rId5"/>
    <p:sldId id="263" r:id="rId6"/>
    <p:sldId id="265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2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525FF-4EF5-449C-A1A7-26973D1EA008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2CF17-AAE3-4249-8C4C-661850B2A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24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2FCB1-16AE-4F98-9F64-265A7BB56520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3053B8E0-A9DE-4F8E-B090-62276B6F062E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0" y="-21591"/>
            <a:ext cx="3343910" cy="6527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13376-AD60-483B-86C3-AF21583E9D07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6A52-ADF8-4136-A834-586204A7B629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4AA85-8216-45D8-8C25-2DD7F6D33573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0F52-3AFF-442A-95C3-DAAF6B4FC283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7D41B-01BA-4595-8612-5A2790ACE8B8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A8E1-885A-40AF-8E88-CBE1FAAAC26E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A519A-1D23-4146-ACBF-6E5F1700889A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F99F-D3C5-4F24-B88A-4B86536133B9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C4E1-4788-4067-9384-2DF040CD06C9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81539-C089-4B7D-9120-35EE702F197F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DAF9-E7B2-4307-B29C-07D42A17C91A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BB9-ABF5-40D5-8248-8248B450FA84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590FB-72EB-492A-AD9F-0B89D1513E9D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4D3C6-CE24-4F9C-800D-52CC6C536188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E99236-1EC7-4D46-BBBE-6AA4CBFCA257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0" y="-5715"/>
            <a:ext cx="3343910" cy="6527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EE4EA-99F4-4C61-9EC8-67E238C6DDA3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E734-E314-48AD-B067-D9123AC87EA1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8D0853D-8411-4B24-9BAB-0D2A10B5623B}" type="datetime1">
              <a:rPr lang="en-US" smtClean="0"/>
              <a:t>5/8/2019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/>
              <a:t>Evaluation Use Interest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CE399-85E5-4BF1-A26B-A2E4FB9FB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9388" y="781766"/>
            <a:ext cx="8684641" cy="2232367"/>
          </a:xfrm>
        </p:spPr>
        <p:txBody>
          <a:bodyPr/>
          <a:lstStyle/>
          <a:p>
            <a:r>
              <a:rPr lang="en-GB" dirty="0"/>
              <a:t>Evaluation use in practice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90A671-0879-43C5-9D3D-18EEB7FCA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09388" y="3292324"/>
            <a:ext cx="5135898" cy="1947333"/>
          </a:xfrm>
        </p:spPr>
        <p:txBody>
          <a:bodyPr/>
          <a:lstStyle/>
          <a:p>
            <a:endParaRPr lang="en-GB" dirty="0"/>
          </a:p>
          <a:p>
            <a:r>
              <a:rPr lang="en-GB" sz="4000" dirty="0">
                <a:solidFill>
                  <a:schemeClr val="tx1"/>
                </a:solidFill>
              </a:rPr>
              <a:t>Evaluation Use Interest Group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3AD031F3-7A79-484B-93E0-7DEAD04A49F2}"/>
              </a:ext>
            </a:extLst>
          </p:cNvPr>
          <p:cNvSpPr txBox="1">
            <a:spLocks/>
          </p:cNvSpPr>
          <p:nvPr/>
        </p:nvSpPr>
        <p:spPr>
          <a:xfrm>
            <a:off x="8969829" y="3429000"/>
            <a:ext cx="3124200" cy="16776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r>
              <a:rPr lang="en-GB" sz="4000" dirty="0">
                <a:solidFill>
                  <a:schemeClr val="tx1"/>
                </a:solidFill>
              </a:rPr>
              <a:t>Insert place Insert date</a:t>
            </a:r>
          </a:p>
          <a:p>
            <a:endParaRPr lang="en-GB" sz="4000" dirty="0">
              <a:solidFill>
                <a:schemeClr val="tx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FEF091D-FC16-463F-8E90-04963E7A2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5233"/>
            <a:ext cx="2812200" cy="446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473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92355A-B27C-4468-979D-AC6891ADA038}"/>
              </a:ext>
            </a:extLst>
          </p:cNvPr>
          <p:cNvSpPr txBox="1"/>
          <p:nvPr/>
        </p:nvSpPr>
        <p:spPr>
          <a:xfrm>
            <a:off x="327326" y="1046344"/>
            <a:ext cx="2016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+mj-lt"/>
              </a:rPr>
              <a:t>The Task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B3C8D7-6D29-48C6-BB57-374C978A6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326" y="6172199"/>
            <a:ext cx="3038702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Evaluation Use Interest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4E8CD-DA3C-4D57-9A1A-6E58CF710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0886" y="5989637"/>
            <a:ext cx="423788" cy="365126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</a:rPr>
              <a:pPr/>
              <a:t>2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5FF274-448A-4722-80C0-384D2338A75F}"/>
              </a:ext>
            </a:extLst>
          </p:cNvPr>
          <p:cNvSpPr txBox="1"/>
          <p:nvPr/>
        </p:nvSpPr>
        <p:spPr>
          <a:xfrm>
            <a:off x="327326" y="4005646"/>
            <a:ext cx="2763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+mj-lt"/>
              </a:rPr>
              <a:t>The Process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EB0954-31A5-4F0C-B838-405316B8E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6966" y="1046344"/>
            <a:ext cx="1895538" cy="18373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035E80-C426-4ACF-B332-7B87BB96F874}"/>
              </a:ext>
            </a:extLst>
          </p:cNvPr>
          <p:cNvSpPr txBox="1"/>
          <p:nvPr/>
        </p:nvSpPr>
        <p:spPr>
          <a:xfrm>
            <a:off x="4449382" y="1047659"/>
            <a:ext cx="39471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To synthesise the practices that influence the use of evidence from evaluations.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1F8083-D557-42B6-B586-144BA1E5B4E3}"/>
              </a:ext>
            </a:extLst>
          </p:cNvPr>
          <p:cNvSpPr txBox="1"/>
          <p:nvPr/>
        </p:nvSpPr>
        <p:spPr>
          <a:xfrm>
            <a:off x="4449382" y="3734164"/>
            <a:ext cx="39471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Mapping good practice across 4 areas to enhance learning and increase evaluation use.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19E677-2355-4ADD-813A-112AA80EC908}"/>
              </a:ext>
            </a:extLst>
          </p:cNvPr>
          <p:cNvSpPr txBox="1"/>
          <p:nvPr/>
        </p:nvSpPr>
        <p:spPr>
          <a:xfrm>
            <a:off x="4449382" y="134961"/>
            <a:ext cx="6433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+mj-lt"/>
              </a:rPr>
              <a:t>Evaluation Use in Practice</a:t>
            </a:r>
          </a:p>
        </p:txBody>
      </p:sp>
    </p:spTree>
    <p:extLst>
      <p:ext uri="{BB962C8B-B14F-4D97-AF65-F5344CB8AC3E}">
        <p14:creationId xmlns:p14="http://schemas.microsoft.com/office/powerpoint/2010/main" val="1695482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92355A-B27C-4468-979D-AC6891ADA038}"/>
              </a:ext>
            </a:extLst>
          </p:cNvPr>
          <p:cNvSpPr txBox="1"/>
          <p:nvPr/>
        </p:nvSpPr>
        <p:spPr>
          <a:xfrm>
            <a:off x="5307096" y="134961"/>
            <a:ext cx="2231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+mj-lt"/>
              </a:rPr>
              <a:t>Section 1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B3C8D7-6D29-48C6-BB57-374C978A6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326" y="6172199"/>
            <a:ext cx="3038702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Evaluation Use Interest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4E8CD-DA3C-4D57-9A1A-6E58CF710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0886" y="5989637"/>
            <a:ext cx="423788" cy="365126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</a:rPr>
              <a:pPr/>
              <a:t>3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035E80-C426-4ACF-B332-7B87BB96F874}"/>
              </a:ext>
            </a:extLst>
          </p:cNvPr>
          <p:cNvSpPr txBox="1"/>
          <p:nvPr/>
        </p:nvSpPr>
        <p:spPr>
          <a:xfrm>
            <a:off x="816805" y="761509"/>
            <a:ext cx="10558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Ensuring relevance of evaluations to user knowledge needs.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F227C26-0617-44C3-B402-874E67155566}"/>
              </a:ext>
            </a:extLst>
          </p:cNvPr>
          <p:cNvGrpSpPr/>
          <p:nvPr/>
        </p:nvGrpSpPr>
        <p:grpSpPr>
          <a:xfrm>
            <a:off x="816805" y="1479619"/>
            <a:ext cx="3212907" cy="2729523"/>
            <a:chOff x="15378" y="1946785"/>
            <a:chExt cx="2727367" cy="7872706"/>
          </a:xfrm>
        </p:grpSpPr>
        <p:sp>
          <p:nvSpPr>
            <p:cNvPr id="13" name="Text Box 51">
              <a:extLst>
                <a:ext uri="{FF2B5EF4-FFF2-40B4-BE49-F238E27FC236}">
                  <a16:creationId xmlns:a16="http://schemas.microsoft.com/office/drawing/2014/main" id="{A9EABD8D-ACA0-4BCA-B1AC-071823CDAC2E}"/>
                </a:ext>
              </a:extLst>
            </p:cNvPr>
            <p:cNvSpPr txBox="1"/>
            <p:nvPr/>
          </p:nvSpPr>
          <p:spPr>
            <a:xfrm>
              <a:off x="15378" y="1946785"/>
              <a:ext cx="2727367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The involvement of evaluation users to assist in the definition of the </a:t>
              </a:r>
              <a:r>
                <a:rPr lang="en-GB" sz="1600" b="1" dirty="0"/>
                <a:t>scope of the evaluation</a:t>
              </a:r>
              <a:r>
                <a:rPr lang="en-GB" sz="1600" dirty="0"/>
                <a:t> through the formation of an </a:t>
              </a:r>
              <a:r>
                <a:rPr lang="en-GB" sz="1600" b="1" dirty="0"/>
                <a:t>evaluation reference group</a:t>
              </a:r>
              <a:r>
                <a:rPr lang="en-GB" sz="1600" dirty="0"/>
                <a:t>.</a:t>
              </a: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Pentagon 4">
              <a:extLst>
                <a:ext uri="{FF2B5EF4-FFF2-40B4-BE49-F238E27FC236}">
                  <a16:creationId xmlns:a16="http://schemas.microsoft.com/office/drawing/2014/main" id="{81BB1513-7B15-4BEC-8DE0-4D273FF97DF1}"/>
                </a:ext>
              </a:extLst>
            </p:cNvPr>
            <p:cNvSpPr/>
            <p:nvPr/>
          </p:nvSpPr>
          <p:spPr>
            <a:xfrm>
              <a:off x="15378" y="2201311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0D7DDEEF-3B24-42A2-BD94-CBE41E64CF0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29788" y="4297388"/>
            <a:ext cx="2186940" cy="176022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2C9D672-0155-4C12-B5B1-79D6B5F0B75C}"/>
              </a:ext>
            </a:extLst>
          </p:cNvPr>
          <p:cNvGrpSpPr/>
          <p:nvPr/>
        </p:nvGrpSpPr>
        <p:grpSpPr>
          <a:xfrm>
            <a:off x="4489545" y="1479619"/>
            <a:ext cx="3212907" cy="2729523"/>
            <a:chOff x="15378" y="1946785"/>
            <a:chExt cx="2727367" cy="7872706"/>
          </a:xfrm>
        </p:grpSpPr>
        <p:sp>
          <p:nvSpPr>
            <p:cNvPr id="18" name="Text Box 51">
              <a:extLst>
                <a:ext uri="{FF2B5EF4-FFF2-40B4-BE49-F238E27FC236}">
                  <a16:creationId xmlns:a16="http://schemas.microsoft.com/office/drawing/2014/main" id="{7E3223EE-7363-4FEE-B27A-34FAD207E42A}"/>
                </a:ext>
              </a:extLst>
            </p:cNvPr>
            <p:cNvSpPr txBox="1"/>
            <p:nvPr/>
          </p:nvSpPr>
          <p:spPr>
            <a:xfrm>
              <a:off x="15378" y="1946785"/>
              <a:ext cx="2727367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The use of an iterative and generally formal analysis as an input into </a:t>
              </a:r>
              <a:r>
                <a:rPr lang="en-GB" sz="1600" b="1" dirty="0"/>
                <a:t>the decision-making on what to evaluate</a:t>
              </a:r>
              <a:r>
                <a:rPr lang="en-GB" sz="1600" dirty="0"/>
                <a:t>.</a:t>
              </a:r>
            </a:p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Pentagon 4">
              <a:extLst>
                <a:ext uri="{FF2B5EF4-FFF2-40B4-BE49-F238E27FC236}">
                  <a16:creationId xmlns:a16="http://schemas.microsoft.com/office/drawing/2014/main" id="{A52F8A0B-26ED-4AFC-A2DA-6B1DE614D75E}"/>
                </a:ext>
              </a:extLst>
            </p:cNvPr>
            <p:cNvSpPr/>
            <p:nvPr/>
          </p:nvSpPr>
          <p:spPr>
            <a:xfrm>
              <a:off x="15378" y="2201311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B9D7CAFC-70B5-4F8C-9C39-8BC9830F69F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365" y="4297389"/>
            <a:ext cx="2247265" cy="17602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7FA073E-1D14-4DC3-A785-CC0F456B855A}"/>
              </a:ext>
            </a:extLst>
          </p:cNvPr>
          <p:cNvGrpSpPr/>
          <p:nvPr/>
        </p:nvGrpSpPr>
        <p:grpSpPr>
          <a:xfrm>
            <a:off x="8162285" y="1479619"/>
            <a:ext cx="3212907" cy="2729523"/>
            <a:chOff x="15378" y="1946785"/>
            <a:chExt cx="2727367" cy="7872706"/>
          </a:xfrm>
        </p:grpSpPr>
        <p:sp>
          <p:nvSpPr>
            <p:cNvPr id="22" name="Text Box 51">
              <a:extLst>
                <a:ext uri="{FF2B5EF4-FFF2-40B4-BE49-F238E27FC236}">
                  <a16:creationId xmlns:a16="http://schemas.microsoft.com/office/drawing/2014/main" id="{766A920E-BE60-4BA1-9737-F424476CF37F}"/>
                </a:ext>
              </a:extLst>
            </p:cNvPr>
            <p:cNvSpPr txBox="1"/>
            <p:nvPr/>
          </p:nvSpPr>
          <p:spPr>
            <a:xfrm>
              <a:off x="15378" y="1946785"/>
              <a:ext cx="2727367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Using mixed methods including </a:t>
              </a:r>
              <a:r>
                <a:rPr lang="en-GB" sz="1600" dirty="0" err="1"/>
                <a:t>i</a:t>
              </a:r>
              <a:r>
                <a:rPr lang="en-GB" sz="1600" dirty="0"/>
                <a:t>) user consultation, ii) normative and coverage approach iii) application of existing criteria contribute to </a:t>
              </a:r>
              <a:r>
                <a:rPr lang="en-GB" sz="1600" b="1" dirty="0"/>
                <a:t>evaluation use at an organizational level</a:t>
              </a:r>
              <a:r>
                <a:rPr lang="en-GB" sz="1600" dirty="0"/>
                <a:t>.</a:t>
              </a: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Pentagon 4">
              <a:extLst>
                <a:ext uri="{FF2B5EF4-FFF2-40B4-BE49-F238E27FC236}">
                  <a16:creationId xmlns:a16="http://schemas.microsoft.com/office/drawing/2014/main" id="{0548E339-B224-44FE-A797-AACC80961BE0}"/>
                </a:ext>
              </a:extLst>
            </p:cNvPr>
            <p:cNvSpPr/>
            <p:nvPr/>
          </p:nvSpPr>
          <p:spPr>
            <a:xfrm>
              <a:off x="15378" y="2201311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0D60277F-DA61-406E-9F69-F463D83ED5D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267" y="4333488"/>
            <a:ext cx="2186940" cy="1838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7300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92355A-B27C-4468-979D-AC6891ADA038}"/>
              </a:ext>
            </a:extLst>
          </p:cNvPr>
          <p:cNvSpPr txBox="1"/>
          <p:nvPr/>
        </p:nvSpPr>
        <p:spPr>
          <a:xfrm>
            <a:off x="5307096" y="134961"/>
            <a:ext cx="2231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+mj-lt"/>
              </a:rPr>
              <a:t>Section 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B3C8D7-6D29-48C6-BB57-374C978A6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326" y="6172199"/>
            <a:ext cx="3038702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Evaluation Use Interest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4E8CD-DA3C-4D57-9A1A-6E58CF710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0886" y="5989637"/>
            <a:ext cx="423788" cy="365126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</a:rPr>
              <a:pPr/>
              <a:t>4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035E80-C426-4ACF-B332-7B87BB96F874}"/>
              </a:ext>
            </a:extLst>
          </p:cNvPr>
          <p:cNvSpPr txBox="1"/>
          <p:nvPr/>
        </p:nvSpPr>
        <p:spPr>
          <a:xfrm>
            <a:off x="327327" y="761509"/>
            <a:ext cx="11537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Synthesising and communicating evaluation knowledge to increase appeal.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F227C26-0617-44C3-B402-874E67155566}"/>
              </a:ext>
            </a:extLst>
          </p:cNvPr>
          <p:cNvGrpSpPr/>
          <p:nvPr/>
        </p:nvGrpSpPr>
        <p:grpSpPr>
          <a:xfrm>
            <a:off x="816805" y="1479619"/>
            <a:ext cx="3212907" cy="2729523"/>
            <a:chOff x="15378" y="1946785"/>
            <a:chExt cx="2727367" cy="7872706"/>
          </a:xfrm>
        </p:grpSpPr>
        <p:sp>
          <p:nvSpPr>
            <p:cNvPr id="13" name="Text Box 51">
              <a:extLst>
                <a:ext uri="{FF2B5EF4-FFF2-40B4-BE49-F238E27FC236}">
                  <a16:creationId xmlns:a16="http://schemas.microsoft.com/office/drawing/2014/main" id="{A9EABD8D-ACA0-4BCA-B1AC-071823CDAC2E}"/>
                </a:ext>
              </a:extLst>
            </p:cNvPr>
            <p:cNvSpPr txBox="1"/>
            <p:nvPr/>
          </p:nvSpPr>
          <p:spPr>
            <a:xfrm>
              <a:off x="15378" y="1946785"/>
              <a:ext cx="2727367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Evaluation offices have understood the </a:t>
              </a:r>
              <a:r>
                <a:rPr lang="en-GB" sz="1600" b="1" dirty="0"/>
                <a:t>benefits of effective communication</a:t>
              </a:r>
              <a:r>
                <a:rPr lang="en-GB" sz="1600" dirty="0"/>
                <a:t> to enhance the utilization of the evaluations.</a:t>
              </a: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Pentagon 4">
              <a:extLst>
                <a:ext uri="{FF2B5EF4-FFF2-40B4-BE49-F238E27FC236}">
                  <a16:creationId xmlns:a16="http://schemas.microsoft.com/office/drawing/2014/main" id="{81BB1513-7B15-4BEC-8DE0-4D273FF97DF1}"/>
                </a:ext>
              </a:extLst>
            </p:cNvPr>
            <p:cNvSpPr/>
            <p:nvPr/>
          </p:nvSpPr>
          <p:spPr>
            <a:xfrm>
              <a:off x="15378" y="2201311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2C9D672-0155-4C12-B5B1-79D6B5F0B75C}"/>
              </a:ext>
            </a:extLst>
          </p:cNvPr>
          <p:cNvGrpSpPr/>
          <p:nvPr/>
        </p:nvGrpSpPr>
        <p:grpSpPr>
          <a:xfrm>
            <a:off x="4489545" y="1479619"/>
            <a:ext cx="3212907" cy="2729523"/>
            <a:chOff x="15378" y="1946785"/>
            <a:chExt cx="2727367" cy="7872706"/>
          </a:xfrm>
        </p:grpSpPr>
        <p:sp>
          <p:nvSpPr>
            <p:cNvPr id="18" name="Text Box 51">
              <a:extLst>
                <a:ext uri="{FF2B5EF4-FFF2-40B4-BE49-F238E27FC236}">
                  <a16:creationId xmlns:a16="http://schemas.microsoft.com/office/drawing/2014/main" id="{7E3223EE-7363-4FEE-B27A-34FAD207E42A}"/>
                </a:ext>
              </a:extLst>
            </p:cNvPr>
            <p:cNvSpPr txBox="1"/>
            <p:nvPr/>
          </p:nvSpPr>
          <p:spPr>
            <a:xfrm>
              <a:off x="15378" y="1946785"/>
              <a:ext cx="2727367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Standard evaluation guidance generally recommends </a:t>
              </a:r>
              <a:r>
                <a:rPr lang="en-GB" sz="1600" b="1" dirty="0"/>
                <a:t>planning the communication of findings</a:t>
              </a:r>
              <a:r>
                <a:rPr lang="en-GB" sz="1600" dirty="0"/>
                <a:t> and dissemination from the initial stages of an evaluation.</a:t>
              </a:r>
            </a:p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Pentagon 4">
              <a:extLst>
                <a:ext uri="{FF2B5EF4-FFF2-40B4-BE49-F238E27FC236}">
                  <a16:creationId xmlns:a16="http://schemas.microsoft.com/office/drawing/2014/main" id="{A52F8A0B-26ED-4AFC-A2DA-6B1DE614D75E}"/>
                </a:ext>
              </a:extLst>
            </p:cNvPr>
            <p:cNvSpPr/>
            <p:nvPr/>
          </p:nvSpPr>
          <p:spPr>
            <a:xfrm>
              <a:off x="15378" y="2201311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7FA073E-1D14-4DC3-A785-CC0F456B855A}"/>
              </a:ext>
            </a:extLst>
          </p:cNvPr>
          <p:cNvGrpSpPr/>
          <p:nvPr/>
        </p:nvGrpSpPr>
        <p:grpSpPr>
          <a:xfrm>
            <a:off x="8162285" y="1479619"/>
            <a:ext cx="3212907" cy="2729523"/>
            <a:chOff x="15378" y="1946785"/>
            <a:chExt cx="2727367" cy="7872706"/>
          </a:xfrm>
        </p:grpSpPr>
        <p:sp>
          <p:nvSpPr>
            <p:cNvPr id="22" name="Text Box 51">
              <a:extLst>
                <a:ext uri="{FF2B5EF4-FFF2-40B4-BE49-F238E27FC236}">
                  <a16:creationId xmlns:a16="http://schemas.microsoft.com/office/drawing/2014/main" id="{766A920E-BE60-4BA1-9737-F424476CF37F}"/>
                </a:ext>
              </a:extLst>
            </p:cNvPr>
            <p:cNvSpPr txBox="1"/>
            <p:nvPr/>
          </p:nvSpPr>
          <p:spPr>
            <a:xfrm>
              <a:off x="15378" y="1946785"/>
              <a:ext cx="2727367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The number of </a:t>
              </a:r>
              <a:r>
                <a:rPr lang="en-GB" sz="1600" b="1" dirty="0"/>
                <a:t>staff supporting communication</a:t>
              </a:r>
              <a:r>
                <a:rPr lang="en-GB" sz="1600" dirty="0"/>
                <a:t> efforts should be commensurate to the communication needs and strategy of the office.</a:t>
              </a: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Pentagon 4">
              <a:extLst>
                <a:ext uri="{FF2B5EF4-FFF2-40B4-BE49-F238E27FC236}">
                  <a16:creationId xmlns:a16="http://schemas.microsoft.com/office/drawing/2014/main" id="{0548E339-B224-44FE-A797-AACC80961BE0}"/>
                </a:ext>
              </a:extLst>
            </p:cNvPr>
            <p:cNvSpPr/>
            <p:nvPr/>
          </p:nvSpPr>
          <p:spPr>
            <a:xfrm>
              <a:off x="15378" y="2201311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A2765BD7-81C3-4D1A-A617-B4D081FF54A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201" y="4297388"/>
            <a:ext cx="2656114" cy="1692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1E5E19E-3DD6-493A-A467-98C535CDA57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228" y="4290969"/>
            <a:ext cx="2289540" cy="1874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38C537D-F8B6-4457-A64A-34A1757CD8C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044" y="4297388"/>
            <a:ext cx="1932940" cy="1874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826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92355A-B27C-4468-979D-AC6891ADA038}"/>
              </a:ext>
            </a:extLst>
          </p:cNvPr>
          <p:cNvSpPr txBox="1"/>
          <p:nvPr/>
        </p:nvSpPr>
        <p:spPr>
          <a:xfrm>
            <a:off x="5307096" y="134961"/>
            <a:ext cx="2231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+mj-lt"/>
              </a:rPr>
              <a:t>Section 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B3C8D7-6D29-48C6-BB57-374C978A6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326" y="6172199"/>
            <a:ext cx="3038702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Evaluation Use Interest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4E8CD-DA3C-4D57-9A1A-6E58CF710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0886" y="5989637"/>
            <a:ext cx="423788" cy="365126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</a:rPr>
              <a:pPr/>
              <a:t>5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035E80-C426-4ACF-B332-7B87BB96F874}"/>
              </a:ext>
            </a:extLst>
          </p:cNvPr>
          <p:cNvSpPr txBox="1"/>
          <p:nvPr/>
        </p:nvSpPr>
        <p:spPr>
          <a:xfrm>
            <a:off x="327327" y="761509"/>
            <a:ext cx="11537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Synthesising and communicating evaluation knowledge to increase appeal.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7FA073E-1D14-4DC3-A785-CC0F456B855A}"/>
              </a:ext>
            </a:extLst>
          </p:cNvPr>
          <p:cNvGrpSpPr/>
          <p:nvPr/>
        </p:nvGrpSpPr>
        <p:grpSpPr>
          <a:xfrm>
            <a:off x="539216" y="1479618"/>
            <a:ext cx="3212908" cy="2729523"/>
            <a:chOff x="-319890" y="-1876385"/>
            <a:chExt cx="2727368" cy="7872706"/>
          </a:xfrm>
        </p:grpSpPr>
        <p:sp>
          <p:nvSpPr>
            <p:cNvPr id="22" name="Text Box 51">
              <a:extLst>
                <a:ext uri="{FF2B5EF4-FFF2-40B4-BE49-F238E27FC236}">
                  <a16:creationId xmlns:a16="http://schemas.microsoft.com/office/drawing/2014/main" id="{766A920E-BE60-4BA1-9737-F424476CF37F}"/>
                </a:ext>
              </a:extLst>
            </p:cNvPr>
            <p:cNvSpPr txBox="1"/>
            <p:nvPr/>
          </p:nvSpPr>
          <p:spPr>
            <a:xfrm>
              <a:off x="-319889" y="-1876385"/>
              <a:ext cx="2727367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There is an understanding of the need to </a:t>
              </a:r>
              <a:r>
                <a:rPr lang="en-GB" sz="1600" b="1" dirty="0"/>
                <a:t>differentiate communication products</a:t>
              </a:r>
              <a:r>
                <a:rPr lang="en-GB" sz="1600" dirty="0"/>
                <a:t> according to the type of audiences to enhance the use of evaluation.</a:t>
              </a: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Pentagon 4">
              <a:extLst>
                <a:ext uri="{FF2B5EF4-FFF2-40B4-BE49-F238E27FC236}">
                  <a16:creationId xmlns:a16="http://schemas.microsoft.com/office/drawing/2014/main" id="{0548E339-B224-44FE-A797-AACC80961BE0}"/>
                </a:ext>
              </a:extLst>
            </p:cNvPr>
            <p:cNvSpPr/>
            <p:nvPr/>
          </p:nvSpPr>
          <p:spPr>
            <a:xfrm>
              <a:off x="-319890" y="-1621856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92720A1C-6753-4ACD-BB1D-A29C9245DA3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390" y="4297388"/>
            <a:ext cx="2141220" cy="179910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7B2C2E39-4DBB-494D-A764-950B2829D149}"/>
              </a:ext>
            </a:extLst>
          </p:cNvPr>
          <p:cNvGrpSpPr/>
          <p:nvPr/>
        </p:nvGrpSpPr>
        <p:grpSpPr>
          <a:xfrm>
            <a:off x="4337145" y="1479618"/>
            <a:ext cx="3212908" cy="2729523"/>
            <a:chOff x="2774721" y="-2315949"/>
            <a:chExt cx="2727368" cy="7872706"/>
          </a:xfrm>
        </p:grpSpPr>
        <p:sp>
          <p:nvSpPr>
            <p:cNvPr id="28" name="Text Box 51">
              <a:extLst>
                <a:ext uri="{FF2B5EF4-FFF2-40B4-BE49-F238E27FC236}">
                  <a16:creationId xmlns:a16="http://schemas.microsoft.com/office/drawing/2014/main" id="{1ED57665-C364-4226-878A-7C2E673BE5E4}"/>
                </a:ext>
              </a:extLst>
            </p:cNvPr>
            <p:cNvSpPr txBox="1"/>
            <p:nvPr/>
          </p:nvSpPr>
          <p:spPr>
            <a:xfrm>
              <a:off x="2774722" y="-2315949"/>
              <a:ext cx="2727367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Members reported evidence that engaging in </a:t>
              </a:r>
              <a:r>
                <a:rPr lang="en-GB" sz="1600" b="1" dirty="0"/>
                <a:t>social media generates</a:t>
              </a:r>
              <a:r>
                <a:rPr lang="en-GB" sz="1600" dirty="0"/>
                <a:t> higher website traffic and </a:t>
              </a:r>
              <a:r>
                <a:rPr lang="en-GB" sz="1600" b="1" dirty="0"/>
                <a:t>increased awareness</a:t>
              </a:r>
              <a:r>
                <a:rPr lang="en-GB" sz="1600" dirty="0"/>
                <a:t> on evaluation work.</a:t>
              </a: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Pentagon 4">
              <a:extLst>
                <a:ext uri="{FF2B5EF4-FFF2-40B4-BE49-F238E27FC236}">
                  <a16:creationId xmlns:a16="http://schemas.microsoft.com/office/drawing/2014/main" id="{EA920BAF-EA1B-4E8C-B325-1D63A24134F1}"/>
                </a:ext>
              </a:extLst>
            </p:cNvPr>
            <p:cNvSpPr/>
            <p:nvPr/>
          </p:nvSpPr>
          <p:spPr>
            <a:xfrm>
              <a:off x="2774721" y="-2046289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02DA585-0E89-4DB9-A59D-D9DF83BE84C3}"/>
              </a:ext>
            </a:extLst>
          </p:cNvPr>
          <p:cNvGrpSpPr/>
          <p:nvPr/>
        </p:nvGrpSpPr>
        <p:grpSpPr>
          <a:xfrm>
            <a:off x="8287478" y="1479618"/>
            <a:ext cx="3212908" cy="2729523"/>
            <a:chOff x="-319890" y="-1876385"/>
            <a:chExt cx="2727368" cy="7872706"/>
          </a:xfrm>
        </p:grpSpPr>
        <p:sp>
          <p:nvSpPr>
            <p:cNvPr id="31" name="Text Box 51">
              <a:extLst>
                <a:ext uri="{FF2B5EF4-FFF2-40B4-BE49-F238E27FC236}">
                  <a16:creationId xmlns:a16="http://schemas.microsoft.com/office/drawing/2014/main" id="{4A7C87F0-D259-4C3F-A5F5-15F2623A984C}"/>
                </a:ext>
              </a:extLst>
            </p:cNvPr>
            <p:cNvSpPr txBox="1"/>
            <p:nvPr/>
          </p:nvSpPr>
          <p:spPr>
            <a:xfrm>
              <a:off x="-319889" y="-1876385"/>
              <a:ext cx="2727367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Beyond traditional written products other more </a:t>
              </a:r>
              <a:r>
                <a:rPr lang="en-GB" sz="1600" b="1" dirty="0"/>
                <a:t>innovative channels </a:t>
              </a:r>
              <a:r>
                <a:rPr lang="en-GB" sz="1600" dirty="0"/>
                <a:t>are increasingly being considered and used to share results and enhance evaluation use.</a:t>
              </a: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Pentagon 4">
              <a:extLst>
                <a:ext uri="{FF2B5EF4-FFF2-40B4-BE49-F238E27FC236}">
                  <a16:creationId xmlns:a16="http://schemas.microsoft.com/office/drawing/2014/main" id="{7D3F0AEE-E92A-4948-A1E0-80ECFB9543F5}"/>
                </a:ext>
              </a:extLst>
            </p:cNvPr>
            <p:cNvSpPr/>
            <p:nvPr/>
          </p:nvSpPr>
          <p:spPr>
            <a:xfrm>
              <a:off x="-319890" y="-1621856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A8F25F6A-D1EC-45D0-96BE-55157F51F64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411978" y="4297388"/>
            <a:ext cx="3063240" cy="179910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7DDBDE2-F7EE-4A61-8BFC-801BE95A88C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586" y="4297388"/>
            <a:ext cx="2171700" cy="1874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655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92355A-B27C-4468-979D-AC6891ADA038}"/>
              </a:ext>
            </a:extLst>
          </p:cNvPr>
          <p:cNvSpPr txBox="1"/>
          <p:nvPr/>
        </p:nvSpPr>
        <p:spPr>
          <a:xfrm>
            <a:off x="1029818" y="755034"/>
            <a:ext cx="2231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+mj-lt"/>
              </a:rPr>
              <a:t>Section 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B3C8D7-6D29-48C6-BB57-374C978A6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326" y="6172199"/>
            <a:ext cx="3038702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Evaluation Use Interest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4E8CD-DA3C-4D57-9A1A-6E58CF710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0886" y="5989637"/>
            <a:ext cx="423788" cy="365126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</a:rPr>
              <a:pPr/>
              <a:t>6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035E80-C426-4ACF-B332-7B87BB96F874}"/>
              </a:ext>
            </a:extLst>
          </p:cNvPr>
          <p:cNvSpPr txBox="1"/>
          <p:nvPr/>
        </p:nvSpPr>
        <p:spPr>
          <a:xfrm>
            <a:off x="4826690" y="745040"/>
            <a:ext cx="7147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Tracking user uptake of evaluation knowledge.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7FA073E-1D14-4DC3-A785-CC0F456B855A}"/>
              </a:ext>
            </a:extLst>
          </p:cNvPr>
          <p:cNvGrpSpPr/>
          <p:nvPr/>
        </p:nvGrpSpPr>
        <p:grpSpPr>
          <a:xfrm>
            <a:off x="539216" y="1479618"/>
            <a:ext cx="3212908" cy="2729523"/>
            <a:chOff x="-319890" y="-1876385"/>
            <a:chExt cx="2727368" cy="7872706"/>
          </a:xfrm>
        </p:grpSpPr>
        <p:sp>
          <p:nvSpPr>
            <p:cNvPr id="22" name="Text Box 51">
              <a:extLst>
                <a:ext uri="{FF2B5EF4-FFF2-40B4-BE49-F238E27FC236}">
                  <a16:creationId xmlns:a16="http://schemas.microsoft.com/office/drawing/2014/main" id="{766A920E-BE60-4BA1-9737-F424476CF37F}"/>
                </a:ext>
              </a:extLst>
            </p:cNvPr>
            <p:cNvSpPr txBox="1"/>
            <p:nvPr/>
          </p:nvSpPr>
          <p:spPr>
            <a:xfrm>
              <a:off x="-319889" y="-1876385"/>
              <a:ext cx="2727367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Members repackage evaluation knowledge in the form of </a:t>
              </a:r>
              <a:r>
                <a:rPr lang="en-GB" sz="1600" b="1" dirty="0"/>
                <a:t>synthesis reports</a:t>
              </a:r>
              <a:r>
                <a:rPr lang="en-GB" sz="1600" dirty="0"/>
                <a:t>, mainly addressing key findings, lessons learned and recommendations </a:t>
              </a:r>
              <a:r>
                <a:rPr lang="en-GB" sz="1600" b="1" dirty="0"/>
                <a:t>as a response to user needs</a:t>
              </a:r>
              <a:r>
                <a:rPr lang="en-GB" sz="1600" dirty="0"/>
                <a:t>.</a:t>
              </a: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Pentagon 4">
              <a:extLst>
                <a:ext uri="{FF2B5EF4-FFF2-40B4-BE49-F238E27FC236}">
                  <a16:creationId xmlns:a16="http://schemas.microsoft.com/office/drawing/2014/main" id="{0548E339-B224-44FE-A797-AACC80961BE0}"/>
                </a:ext>
              </a:extLst>
            </p:cNvPr>
            <p:cNvSpPr/>
            <p:nvPr/>
          </p:nvSpPr>
          <p:spPr>
            <a:xfrm>
              <a:off x="-319890" y="-1621856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B2C2E39-4DBB-494D-A764-950B2829D149}"/>
              </a:ext>
            </a:extLst>
          </p:cNvPr>
          <p:cNvGrpSpPr/>
          <p:nvPr/>
        </p:nvGrpSpPr>
        <p:grpSpPr>
          <a:xfrm>
            <a:off x="4826690" y="1479618"/>
            <a:ext cx="3212907" cy="2729523"/>
            <a:chOff x="3190285" y="-2315949"/>
            <a:chExt cx="2727367" cy="7872706"/>
          </a:xfrm>
        </p:grpSpPr>
        <p:sp>
          <p:nvSpPr>
            <p:cNvPr id="28" name="Text Box 51">
              <a:extLst>
                <a:ext uri="{FF2B5EF4-FFF2-40B4-BE49-F238E27FC236}">
                  <a16:creationId xmlns:a16="http://schemas.microsoft.com/office/drawing/2014/main" id="{1ED57665-C364-4226-878A-7C2E673BE5E4}"/>
                </a:ext>
              </a:extLst>
            </p:cNvPr>
            <p:cNvSpPr txBox="1"/>
            <p:nvPr/>
          </p:nvSpPr>
          <p:spPr>
            <a:xfrm>
              <a:off x="3190286" y="-2315949"/>
              <a:ext cx="2727366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A management response to evaluation recommendations is a good practice approach and all evaluation offices have a system in place </a:t>
              </a:r>
              <a:r>
                <a:rPr lang="en-GB" sz="1600" b="1" dirty="0"/>
                <a:t>to track recommendations.</a:t>
              </a: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Pentagon 4">
              <a:extLst>
                <a:ext uri="{FF2B5EF4-FFF2-40B4-BE49-F238E27FC236}">
                  <a16:creationId xmlns:a16="http://schemas.microsoft.com/office/drawing/2014/main" id="{EA920BAF-EA1B-4E8C-B325-1D63A24134F1}"/>
                </a:ext>
              </a:extLst>
            </p:cNvPr>
            <p:cNvSpPr/>
            <p:nvPr/>
          </p:nvSpPr>
          <p:spPr>
            <a:xfrm>
              <a:off x="3190285" y="-2061420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02DA585-0E89-4DB9-A59D-D9DF83BE84C3}"/>
              </a:ext>
            </a:extLst>
          </p:cNvPr>
          <p:cNvGrpSpPr/>
          <p:nvPr/>
        </p:nvGrpSpPr>
        <p:grpSpPr>
          <a:xfrm>
            <a:off x="8287477" y="1479618"/>
            <a:ext cx="3469093" cy="2729523"/>
            <a:chOff x="-319890" y="-1876385"/>
            <a:chExt cx="2727368" cy="7872706"/>
          </a:xfrm>
        </p:grpSpPr>
        <p:sp>
          <p:nvSpPr>
            <p:cNvPr id="31" name="Text Box 51">
              <a:extLst>
                <a:ext uri="{FF2B5EF4-FFF2-40B4-BE49-F238E27FC236}">
                  <a16:creationId xmlns:a16="http://schemas.microsoft.com/office/drawing/2014/main" id="{4A7C87F0-D259-4C3F-A5F5-15F2623A984C}"/>
                </a:ext>
              </a:extLst>
            </p:cNvPr>
            <p:cNvSpPr txBox="1"/>
            <p:nvPr/>
          </p:nvSpPr>
          <p:spPr>
            <a:xfrm>
              <a:off x="-319889" y="-1876385"/>
              <a:ext cx="2727367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Reporting by EOs to their governing bodies on the </a:t>
              </a:r>
              <a:r>
                <a:rPr lang="en-GB" sz="1600" b="1" dirty="0"/>
                <a:t>status of recommendation implementation</a:t>
              </a:r>
              <a:r>
                <a:rPr lang="en-GB" sz="1600" dirty="0"/>
                <a:t> and further</a:t>
              </a:r>
              <a:r>
                <a:rPr lang="en-GB" sz="1600" b="1" dirty="0"/>
                <a:t> </a:t>
              </a:r>
              <a:r>
                <a:rPr lang="en-GB" sz="1600" dirty="0"/>
                <a:t>encouraging those bodies to act as an oversight mechanism for implementation.</a:t>
              </a: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Pentagon 4">
              <a:extLst>
                <a:ext uri="{FF2B5EF4-FFF2-40B4-BE49-F238E27FC236}">
                  <a16:creationId xmlns:a16="http://schemas.microsoft.com/office/drawing/2014/main" id="{7D3F0AEE-E92A-4948-A1E0-80ECFB9543F5}"/>
                </a:ext>
              </a:extLst>
            </p:cNvPr>
            <p:cNvSpPr/>
            <p:nvPr/>
          </p:nvSpPr>
          <p:spPr>
            <a:xfrm>
              <a:off x="-319890" y="-1621856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1270268-27DB-4730-AA83-D8D1B17EBB54}"/>
              </a:ext>
            </a:extLst>
          </p:cNvPr>
          <p:cNvSpPr txBox="1"/>
          <p:nvPr/>
        </p:nvSpPr>
        <p:spPr>
          <a:xfrm>
            <a:off x="7046371" y="108703"/>
            <a:ext cx="2231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+mj-lt"/>
              </a:rPr>
              <a:t>Section 3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342999E-691A-4BC9-95D2-D74AF927E01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9" y="4322260"/>
            <a:ext cx="2506980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5B42BB4-F090-40E3-9F08-D212C20D758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754" y="4322260"/>
            <a:ext cx="2712262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8549DF5-C0E0-459C-ACC6-37AACFEE219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959" y="4322260"/>
            <a:ext cx="2354128" cy="1847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6095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92355A-B27C-4468-979D-AC6891ADA038}"/>
              </a:ext>
            </a:extLst>
          </p:cNvPr>
          <p:cNvSpPr txBox="1"/>
          <p:nvPr/>
        </p:nvSpPr>
        <p:spPr>
          <a:xfrm>
            <a:off x="1029818" y="755034"/>
            <a:ext cx="2231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+mj-lt"/>
              </a:rPr>
              <a:t>Section 3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B3C8D7-6D29-48C6-BB57-374C978A6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326" y="6172199"/>
            <a:ext cx="3038702" cy="365125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Evaluation Use Interest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4E8CD-DA3C-4D57-9A1A-6E58CF710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0886" y="5989637"/>
            <a:ext cx="423788" cy="365126"/>
          </a:xfrm>
        </p:spPr>
        <p:txBody>
          <a:bodyPr/>
          <a:lstStyle/>
          <a:p>
            <a:fld id="{D57F1E4F-1CFF-5643-939E-217C01CDF565}" type="slidenum">
              <a:rPr lang="en-US" sz="1400" smtClean="0">
                <a:solidFill>
                  <a:schemeClr val="tx1"/>
                </a:solidFill>
              </a:rPr>
              <a:pPr/>
              <a:t>7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035E80-C426-4ACF-B332-7B87BB96F874}"/>
              </a:ext>
            </a:extLst>
          </p:cNvPr>
          <p:cNvSpPr txBox="1"/>
          <p:nvPr/>
        </p:nvSpPr>
        <p:spPr>
          <a:xfrm>
            <a:off x="4263256" y="604497"/>
            <a:ext cx="4339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Understanding user views on evaluation effectiveness.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7FA073E-1D14-4DC3-A785-CC0F456B855A}"/>
              </a:ext>
            </a:extLst>
          </p:cNvPr>
          <p:cNvGrpSpPr/>
          <p:nvPr/>
        </p:nvGrpSpPr>
        <p:grpSpPr>
          <a:xfrm>
            <a:off x="539216" y="1479618"/>
            <a:ext cx="3212908" cy="2729523"/>
            <a:chOff x="-319890" y="-1876385"/>
            <a:chExt cx="2727368" cy="7872706"/>
          </a:xfrm>
        </p:grpSpPr>
        <p:sp>
          <p:nvSpPr>
            <p:cNvPr id="22" name="Text Box 51">
              <a:extLst>
                <a:ext uri="{FF2B5EF4-FFF2-40B4-BE49-F238E27FC236}">
                  <a16:creationId xmlns:a16="http://schemas.microsoft.com/office/drawing/2014/main" id="{766A920E-BE60-4BA1-9737-F424476CF37F}"/>
                </a:ext>
              </a:extLst>
            </p:cNvPr>
            <p:cNvSpPr txBox="1"/>
            <p:nvPr/>
          </p:nvSpPr>
          <p:spPr>
            <a:xfrm>
              <a:off x="-319889" y="-1876385"/>
              <a:ext cx="2727367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Current UN agency practice allows for a partial </a:t>
              </a:r>
              <a:r>
                <a:rPr lang="en-GB" sz="1600" b="1" dirty="0"/>
                <a:t>understanding of change</a:t>
              </a:r>
              <a:r>
                <a:rPr lang="en-GB" sz="1600" dirty="0"/>
                <a:t> generated by evaluations.</a:t>
              </a: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Pentagon 4">
              <a:extLst>
                <a:ext uri="{FF2B5EF4-FFF2-40B4-BE49-F238E27FC236}">
                  <a16:creationId xmlns:a16="http://schemas.microsoft.com/office/drawing/2014/main" id="{0548E339-B224-44FE-A797-AACC80961BE0}"/>
                </a:ext>
              </a:extLst>
            </p:cNvPr>
            <p:cNvSpPr/>
            <p:nvPr/>
          </p:nvSpPr>
          <p:spPr>
            <a:xfrm>
              <a:off x="-319890" y="-1621856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B2C2E39-4DBB-494D-A764-950B2829D149}"/>
              </a:ext>
            </a:extLst>
          </p:cNvPr>
          <p:cNvGrpSpPr/>
          <p:nvPr/>
        </p:nvGrpSpPr>
        <p:grpSpPr>
          <a:xfrm>
            <a:off x="4826690" y="1479618"/>
            <a:ext cx="3212907" cy="2729523"/>
            <a:chOff x="3190285" y="-2315949"/>
            <a:chExt cx="2727367" cy="7872706"/>
          </a:xfrm>
        </p:grpSpPr>
        <p:sp>
          <p:nvSpPr>
            <p:cNvPr id="28" name="Text Box 51">
              <a:extLst>
                <a:ext uri="{FF2B5EF4-FFF2-40B4-BE49-F238E27FC236}">
                  <a16:creationId xmlns:a16="http://schemas.microsoft.com/office/drawing/2014/main" id="{1ED57665-C364-4226-878A-7C2E673BE5E4}"/>
                </a:ext>
              </a:extLst>
            </p:cNvPr>
            <p:cNvSpPr txBox="1"/>
            <p:nvPr/>
          </p:nvSpPr>
          <p:spPr>
            <a:xfrm>
              <a:off x="3190286" y="-2315949"/>
              <a:ext cx="2727366" cy="7872706"/>
            </a:xfrm>
            <a:prstGeom prst="rect">
              <a:avLst/>
            </a:prstGeom>
            <a:gradFill>
              <a:gsLst>
                <a:gs pos="0">
                  <a:schemeClr val="lt2">
                    <a:tint val="90000"/>
                    <a:satMod val="92000"/>
                    <a:lumMod val="120000"/>
                  </a:schemeClr>
                </a:gs>
                <a:gs pos="100000">
                  <a:schemeClr val="lt2">
                    <a:shade val="98000"/>
                    <a:satMod val="120000"/>
                    <a:lumMod val="98000"/>
                  </a:schemeClr>
                </a:gs>
              </a:gsLst>
              <a:path path="circle">
                <a:fillToRect l="50000" t="50000" r="100000" b="100000"/>
              </a:path>
            </a:gradFill>
            <a:ln w="6350">
              <a:noFill/>
            </a:ln>
            <a:effectLst/>
          </p:spPr>
          <p:style>
            <a:lnRef idx="0">
              <a:schemeClr val="accent1"/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182880" tIns="914400" rIns="182880" bIns="18288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/>
                <a:t>Most UN agencies seek </a:t>
              </a:r>
              <a:r>
                <a:rPr lang="en-GB" sz="1600" b="1" dirty="0"/>
                <a:t>feedback on customer evaluation satisfaction</a:t>
              </a:r>
              <a:r>
                <a:rPr lang="en-GB" sz="1600" dirty="0"/>
                <a:t> through ad-hoc methods</a:t>
              </a:r>
              <a:r>
                <a:rPr lang="en-GB" sz="1600" b="1" dirty="0"/>
                <a:t>.</a:t>
              </a:r>
              <a:endParaRPr lang="en-GB" sz="16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Pentagon 4">
              <a:extLst>
                <a:ext uri="{FF2B5EF4-FFF2-40B4-BE49-F238E27FC236}">
                  <a16:creationId xmlns:a16="http://schemas.microsoft.com/office/drawing/2014/main" id="{EA920BAF-EA1B-4E8C-B325-1D63A24134F1}"/>
                </a:ext>
              </a:extLst>
            </p:cNvPr>
            <p:cNvSpPr/>
            <p:nvPr/>
          </p:nvSpPr>
          <p:spPr>
            <a:xfrm>
              <a:off x="3190285" y="-2061420"/>
              <a:ext cx="2727367" cy="1842991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5760" tIns="0" rIns="18288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400" dirty="0">
                  <a:solidFill>
                    <a:srgbClr val="FFFFFF"/>
                  </a:solidFill>
                  <a:effectLst/>
                  <a:latin typeface="Calibri Light" panose="020F03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Practice Trend </a:t>
              </a:r>
              <a:endParaRPr lang="en-GB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1270268-27DB-4730-AA83-D8D1B17EBB54}"/>
              </a:ext>
            </a:extLst>
          </p:cNvPr>
          <p:cNvSpPr txBox="1"/>
          <p:nvPr/>
        </p:nvSpPr>
        <p:spPr>
          <a:xfrm>
            <a:off x="5317292" y="39470"/>
            <a:ext cx="2231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+mj-lt"/>
              </a:rPr>
              <a:t>Section 4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47B2F0C-5C41-4F1D-8F1B-AD83A2FB6E2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48" y="4297388"/>
            <a:ext cx="1844040" cy="1785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C34222C-6F69-4CED-9FFE-39B41E5B0FF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506" y="4297388"/>
            <a:ext cx="2349274" cy="1874811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4F95FC0-6648-48FD-9B58-DFAB4B5CD4E2}"/>
              </a:ext>
            </a:extLst>
          </p:cNvPr>
          <p:cNvSpPr txBox="1"/>
          <p:nvPr/>
        </p:nvSpPr>
        <p:spPr>
          <a:xfrm>
            <a:off x="8870257" y="801200"/>
            <a:ext cx="332174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Evaluation user consultation is widespread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The importance of communication is recognised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Assessing evaluation use and impact, especially through recommendation tracking, is progressing.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8EA2A5F-F352-4A07-857D-14C885C863E8}"/>
              </a:ext>
            </a:extLst>
          </p:cNvPr>
          <p:cNvSpPr txBox="1"/>
          <p:nvPr/>
        </p:nvSpPr>
        <p:spPr>
          <a:xfrm>
            <a:off x="8870257" y="6369"/>
            <a:ext cx="3321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+mj-lt"/>
              </a:rPr>
              <a:t>Key Messages</a:t>
            </a:r>
          </a:p>
        </p:txBody>
      </p:sp>
    </p:spTree>
    <p:extLst>
      <p:ext uri="{BB962C8B-B14F-4D97-AF65-F5344CB8AC3E}">
        <p14:creationId xmlns:p14="http://schemas.microsoft.com/office/powerpoint/2010/main" val="3928038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CE399-85E5-4BF1-A26B-A2E4FB9FB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8003" y="1207520"/>
            <a:ext cx="4733126" cy="926081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90A671-0879-43C5-9D3D-18EEB7FCA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8003" y="2902252"/>
            <a:ext cx="5135898" cy="1510695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tx1"/>
                </a:solidFill>
              </a:rPr>
              <a:t>Evaluation Use Interest Group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FEF091D-FC16-463F-8E90-04963E7A2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5233"/>
            <a:ext cx="2812200" cy="446473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2DCC839-889C-4611-8AB1-DA9FF26016E0}"/>
              </a:ext>
            </a:extLst>
          </p:cNvPr>
          <p:cNvSpPr txBox="1">
            <a:spLocks/>
          </p:cNvSpPr>
          <p:nvPr/>
        </p:nvSpPr>
        <p:spPr>
          <a:xfrm>
            <a:off x="3133618" y="4963886"/>
            <a:ext cx="3949354" cy="92608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questions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7F898E9-55DA-49BB-8510-7354CB1F7997}"/>
              </a:ext>
            </a:extLst>
          </p:cNvPr>
          <p:cNvSpPr txBox="1">
            <a:spLocks/>
          </p:cNvSpPr>
          <p:nvPr/>
        </p:nvSpPr>
        <p:spPr>
          <a:xfrm>
            <a:off x="8837675" y="4818328"/>
            <a:ext cx="3354325" cy="10716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tx1"/>
                </a:solidFill>
              </a:rPr>
              <a:t>Aurelie Larmoyer</a:t>
            </a:r>
          </a:p>
          <a:p>
            <a:r>
              <a:rPr lang="en-GB" sz="4000" dirty="0">
                <a:solidFill>
                  <a:schemeClr val="tx1"/>
                </a:solidFill>
              </a:rPr>
              <a:t>Adan Ruiz Villalba</a:t>
            </a:r>
          </a:p>
          <a:p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393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52586"/>
            <a:ext cx="8534400" cy="1507067"/>
          </a:xfrm>
        </p:spPr>
        <p:txBody>
          <a:bodyPr/>
          <a:lstStyle/>
          <a:p>
            <a:r>
              <a:rPr lang="en-US" dirty="0" smtClean="0"/>
              <a:t>future lines of work for the evaluation interest group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056" y="1859653"/>
            <a:ext cx="8534400" cy="3615267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lignment with new UNEG strategy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“</a:t>
            </a:r>
            <a:r>
              <a:rPr lang="en-US" dirty="0">
                <a:solidFill>
                  <a:schemeClr val="tx1"/>
                </a:solidFill>
              </a:rPr>
              <a:t>SO3: Influencing policy-making and operational work through evaluations”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Looking out and focus on </a:t>
            </a:r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dirty="0" smtClean="0">
                <a:solidFill>
                  <a:schemeClr val="tx1"/>
                </a:solidFill>
              </a:rPr>
              <a:t>xternal engagements through partnerships for innovative ways to influence (presentations)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Joint Evaluations and other products relevant to highest levels </a:t>
            </a:r>
            <a:r>
              <a:rPr lang="en-US" dirty="0">
                <a:solidFill>
                  <a:schemeClr val="tx1"/>
                </a:solidFill>
              </a:rPr>
              <a:t>(SDG </a:t>
            </a:r>
            <a:r>
              <a:rPr lang="en-US" dirty="0" smtClean="0">
                <a:solidFill>
                  <a:schemeClr val="tx1"/>
                </a:solidFill>
              </a:rPr>
              <a:t>agenda, U.N Reform, </a:t>
            </a:r>
            <a:r>
              <a:rPr lang="en-US" dirty="0" err="1" smtClean="0">
                <a:solidFill>
                  <a:schemeClr val="tx1"/>
                </a:solidFill>
              </a:rPr>
              <a:t>etc</a:t>
            </a:r>
            <a:r>
              <a:rPr lang="en-US" dirty="0" smtClean="0">
                <a:solidFill>
                  <a:schemeClr val="tx1"/>
                </a:solidFill>
              </a:rPr>
              <a:t>) and new channels of communication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Exploring new ways of systemically influencing (behavioral public policy)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Evaluation Use Interest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170652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282</TotalTime>
  <Words>584</Words>
  <Application>Microsoft Office PowerPoint</Application>
  <PresentationFormat>Widescreen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Calibri Light</vt:lpstr>
      <vt:lpstr>Century Gothic</vt:lpstr>
      <vt:lpstr>Times New Roman</vt:lpstr>
      <vt:lpstr>Wingdings 3</vt:lpstr>
      <vt:lpstr>Slice</vt:lpstr>
      <vt:lpstr>Evaluation use in practice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  <vt:lpstr>future lines of work for the evaluation interest group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use in practice</dc:title>
  <dc:creator>Peter Allan</dc:creator>
  <cp:lastModifiedBy>RUIZ VILLALBA Adan</cp:lastModifiedBy>
  <cp:revision>25</cp:revision>
  <dcterms:created xsi:type="dcterms:W3CDTF">2019-05-02T16:25:05Z</dcterms:created>
  <dcterms:modified xsi:type="dcterms:W3CDTF">2019-05-08T14:49:29Z</dcterms:modified>
</cp:coreProperties>
</file>