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78" r:id="rId2"/>
    <p:sldId id="474" r:id="rId3"/>
    <p:sldId id="464" r:id="rId4"/>
    <p:sldId id="475" r:id="rId5"/>
    <p:sldId id="478" r:id="rId6"/>
    <p:sldId id="480" r:id="rId7"/>
    <p:sldId id="482" r:id="rId8"/>
    <p:sldId id="479" r:id="rId9"/>
    <p:sldId id="481" r:id="rId10"/>
    <p:sldId id="483" r:id="rId11"/>
    <p:sldId id="448" r:id="rId1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est" initials="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DBE6"/>
    <a:srgbClr val="FFFFFF"/>
    <a:srgbClr val="2665AD"/>
    <a:srgbClr val="ED8425"/>
    <a:srgbClr val="C8E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75930" autoAdjust="0"/>
  </p:normalViewPr>
  <p:slideViewPr>
    <p:cSldViewPr snapToGrid="0" snapToObjects="1">
      <p:cViewPr varScale="1">
        <p:scale>
          <a:sx n="84" d="100"/>
          <a:sy n="84" d="100"/>
        </p:scale>
        <p:origin x="231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81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475E8-AA94-440E-BBA6-AA87B161971B}" type="datetimeFigureOut">
              <a:rPr lang="en-US" smtClean="0"/>
              <a:t>5/2/2019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A5508-A35D-49B2-B8DB-D9876C72E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4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5FB2453-1C9A-4186-83A6-DAE31080C94D}" type="datetimeFigureOut">
              <a:rPr lang="en-GB" smtClean="0"/>
              <a:t>02/05/2019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686553-B735-46A6-B353-F404BCCF47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3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175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255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37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162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412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231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821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defTabSz="457200">
              <a:spcBef>
                <a:spcPts val="1200"/>
              </a:spcBef>
              <a:buFont typeface="Arial" panose="020B0604020202020204" pitchFamily="34" charset="0"/>
              <a:buNone/>
              <a:defRPr/>
            </a:pPr>
            <a:r>
              <a:rPr lang="en-US" dirty="0" smtClean="0">
                <a:latin typeface="Calibri" panose="020F0502020204030204" pitchFamily="34" charset="0"/>
              </a:rPr>
              <a:t>2- Containing </a:t>
            </a:r>
            <a:r>
              <a:rPr lang="en-US" dirty="0">
                <a:latin typeface="Calibri" panose="020F0502020204030204" pitchFamily="34" charset="0"/>
              </a:rPr>
              <a:t>timelines: early start, efficient communication/review, secondments to governments  FOR THOSE JEs DONE IN PARTNERSHIP WITH GOVERNMENT –SO THAT ONE CAN ENSURE TURN AROUND ON REVIEWS ARE QUICK and involvement academia/think tank SO THAT THOSE CAN  EFFICIENTLY SUPPORT DATA COLLECTIPN AND </a:t>
            </a:r>
            <a:r>
              <a:rPr lang="en-US" dirty="0" smtClean="0">
                <a:latin typeface="Calibri" panose="020F0502020204030204" pitchFamily="34" charset="0"/>
              </a:rPr>
              <a:t>ANALYSIS</a:t>
            </a:r>
          </a:p>
          <a:p>
            <a:pPr marL="0" lvl="0" indent="0" defTabSz="457200">
              <a:spcBef>
                <a:spcPts val="1200"/>
              </a:spcBef>
              <a:buFont typeface="Arial" panose="020B0604020202020204" pitchFamily="34" charset="0"/>
              <a:buNone/>
              <a:defRPr/>
            </a:pPr>
            <a:endParaRPr lang="en-US" sz="1400" dirty="0">
              <a:latin typeface="Calibri" panose="020F0502020204030204" pitchFamily="34" charset="0"/>
            </a:endParaRPr>
          </a:p>
          <a:p>
            <a:pPr marL="0" lvl="0" indent="0" defTabSz="457200">
              <a:spcBef>
                <a:spcPts val="1200"/>
              </a:spcBef>
              <a:buFont typeface="Arial" panose="020B0604020202020204" pitchFamily="34" charset="0"/>
              <a:buNone/>
              <a:defRPr/>
            </a:pPr>
            <a:r>
              <a:rPr lang="en-US" dirty="0" smtClean="0">
                <a:latin typeface="Calibri" panose="020F0502020204030204" pitchFamily="34" charset="0"/>
              </a:rPr>
              <a:t>3 - Early </a:t>
            </a:r>
            <a:r>
              <a:rPr lang="en-US" dirty="0">
                <a:latin typeface="Calibri" panose="020F0502020204030204" pitchFamily="34" charset="0"/>
              </a:rPr>
              <a:t>planning on governance mechanisms  EVALUATIONS STEERING GROUP; EVALUATION MANAGERS AND EVALUATION REFERENCE GROUP; # eval. Managers  2 OR 3 PROVEN TO BE IDEAL;  guidance/templates and pertaining QA is key IT OFTEN DOES NOT WORK TO GO FOR GUIDANCE OF ONE, AND QA OF THE OTHER AGENCY AS QA IS BUILT AROUND THE GUODANCE ;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679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defTabSz="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latin typeface="Calibri" panose="020F0502020204030204" pitchFamily="34" charset="0"/>
              </a:rPr>
              <a:t>Without </a:t>
            </a:r>
            <a:r>
              <a:rPr lang="en-US" dirty="0">
                <a:latin typeface="Calibri" panose="020F0502020204030204" pitchFamily="34" charset="0"/>
              </a:rPr>
              <a:t>joint accountability no JE. Follow-up actions to be identified for each commissioning entity;   WHEREAS RECOMMENDATIONS CAN BE ALL </a:t>
            </a:r>
            <a:r>
              <a:rPr lang="en-US" dirty="0" smtClean="0">
                <a:latin typeface="Calibri" panose="020F0502020204030204" pitchFamily="34" charset="0"/>
              </a:rPr>
              <a:t>ENCOMPASSING</a:t>
            </a:r>
          </a:p>
          <a:p>
            <a:pPr marL="0" lvl="0" indent="0" defTabSz="457200">
              <a:spcBef>
                <a:spcPts val="1200"/>
              </a:spcBef>
              <a:buFont typeface="Arial" panose="020B0604020202020204" pitchFamily="34" charset="0"/>
              <a:buNone/>
              <a:defRPr/>
            </a:pPr>
            <a:endParaRPr lang="en-US" dirty="0">
              <a:latin typeface="Calibri" panose="020F0502020204030204" pitchFamily="34" charset="0"/>
            </a:endParaRPr>
          </a:p>
          <a:p>
            <a:pPr marL="342900" lvl="0" indent="-342900" defTabSz="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Calibri" panose="020F0502020204030204" pitchFamily="34" charset="0"/>
              </a:rPr>
              <a:t>Opportunity to capitalize on strengths of each partner; E.G ACCESS RADIO OF GOVERNMENT, REMOTE DATA COLLECTION WFP,  SWIFTER ADMIN APPROVAL PROCESS OF AGENCY 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460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231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686553-B735-46A6-B353-F404BCCF47C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81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4AB0-668B-4C7C-B9EA-98E447B96BD1}" type="datetime1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5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DD6F6-43AD-4D8B-9412-6960E7EF8EAA}" type="datetime1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0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7D98B-3C90-4B9D-9402-C08A64B20A0C}" type="datetime1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03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D8C6-5A6B-41A2-9AF9-757B37E72D28}" type="datetime1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3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A85E-D8A0-42EF-8142-0DADA213AFAF}" type="datetime1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12E1E-6011-48A8-8BC7-F84BEF5FA3D1}" type="datetime1">
              <a:rPr lang="en-US" smtClean="0"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128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26245-53EB-4AC1-AABB-F7F83CE4DC90}" type="datetime1">
              <a:rPr lang="en-US" smtClean="0"/>
              <a:t>5/2/2019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299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C4B9B-B235-49B7-BF98-BA7F65DE4664}" type="datetime1">
              <a:rPr lang="en-US" smtClean="0"/>
              <a:t>5/2/2019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06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237C0-2873-4C41-B5DD-A2DEC988EECD}" type="datetime1">
              <a:rPr lang="en-US" smtClean="0"/>
              <a:t>5/2/2019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76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B02C-CBBB-433F-9D8D-BB2D50AFD7E0}" type="datetime1">
              <a:rPr lang="en-US" smtClean="0"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15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D455A-3868-4345-A75E-BA15F6305EC8}" type="datetime1">
              <a:rPr lang="en-US" smtClean="0"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March 2014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52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82FA0-8830-43DF-BF6F-F96A14EBBB3E}" type="datetime1">
              <a:rPr lang="en-US" smtClean="0"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 March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9AD8F-7F81-A741-B074-6697F27F88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8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99209" y="4867636"/>
            <a:ext cx="7439187" cy="1853840"/>
          </a:xfrm>
        </p:spPr>
        <p:txBody>
          <a:bodyPr/>
          <a:lstStyle/>
          <a:p>
            <a:r>
              <a:rPr lang="en-US" sz="2000" b="1" dirty="0">
                <a:solidFill>
                  <a:schemeClr val="tx1"/>
                </a:solidFill>
              </a:rPr>
              <a:t>Alexandra Chambel and Julie </a:t>
            </a:r>
            <a:r>
              <a:rPr lang="en-US" sz="2000" b="1" dirty="0" err="1">
                <a:solidFill>
                  <a:schemeClr val="tx1"/>
                </a:solidFill>
              </a:rPr>
              <a:t>Thoulouzan</a:t>
            </a:r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 co-conveners  </a:t>
            </a:r>
          </a:p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Nairobi </a:t>
            </a:r>
          </a:p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2"/>
                </a:solidFill>
              </a:rPr>
              <a:t>May 2019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01290" y="1687132"/>
            <a:ext cx="7772400" cy="1848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en-US" sz="4000" kern="0" dirty="0">
                <a:solidFill>
                  <a:srgbClr val="2665AD"/>
                </a:solidFill>
              </a:rPr>
              <a:t>UNEG Decentralized Evaluation Interest Group</a:t>
            </a:r>
          </a:p>
          <a:p>
            <a:pPr algn="ctr"/>
            <a:endParaRPr lang="en-US" sz="4000" kern="0" dirty="0">
              <a:solidFill>
                <a:srgbClr val="2665AD"/>
              </a:solidFill>
            </a:endParaRPr>
          </a:p>
          <a:p>
            <a:pPr algn="ctr"/>
            <a:r>
              <a:rPr lang="en-US" sz="4000" kern="0" dirty="0">
                <a:solidFill>
                  <a:srgbClr val="2665AD"/>
                </a:solidFill>
              </a:rPr>
              <a:t>AGM </a:t>
            </a:r>
          </a:p>
        </p:txBody>
      </p:sp>
      <p:pic>
        <p:nvPicPr>
          <p:cNvPr id="8" name="Picture 2" descr="Image result for un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434" y="260728"/>
            <a:ext cx="3727385" cy="73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65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35" y="31176"/>
            <a:ext cx="8805333" cy="58477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+mn-cs"/>
              </a:rPr>
              <a:t>Way forward 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10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211782"/>
              </p:ext>
            </p:extLst>
          </p:nvPr>
        </p:nvGraphicFramePr>
        <p:xfrm>
          <a:off x="431406" y="615951"/>
          <a:ext cx="8149590" cy="63398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149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36642">
                <a:tc>
                  <a:txBody>
                    <a:bodyPr/>
                    <a:lstStyle/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Continue the “’safe space for knowledge sharing among practitioners 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Continue including colleagues from regional and country offices in the discussions and sharing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Areas for future/ continued work: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Organize subsequent webinars on topics including:</a:t>
                      </a:r>
                    </a:p>
                    <a:p>
                      <a:pPr marL="800100" marR="0" lvl="1" indent="-34290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Securing and tracking staffing and financial resources for decentralized evaluations; </a:t>
                      </a:r>
                    </a:p>
                    <a:p>
                      <a:pPr marL="800100" marR="0" lvl="1" indent="-34290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Safeguarding the impartiality of Decentralized Evaluations and addressing potential breaches;</a:t>
                      </a:r>
                    </a:p>
                    <a:p>
                      <a:pPr marL="800100" marR="0" lvl="1" indent="-34290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Quality Support mechanisms for Decentralized Evaluations: Internal vs Outsourced approaches.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Explore feasibility of sharing and consolidating Agencies’ respective decentralized evaluation plans with the view to identify potential opportunities for joint evaluations.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 smtClean="0">
                          <a:latin typeface="+mj-lt"/>
                        </a:rPr>
                        <a:t>Invite Regional Evaluation Networks to present their joint initiatives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endParaRPr lang="en-US" sz="2000" b="0" baseline="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5643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66450"/>
            <a:ext cx="8229600" cy="58477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+mn-cs"/>
              </a:rPr>
              <a:t>10 Agencies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11</a:t>
            </a:fld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www.un.org.me/uploads/images/un-logos/IL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840" y="4536034"/>
            <a:ext cx="1110836" cy="151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b4ibm.iom.int/bmc/images/stories/IO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90" y="2994491"/>
            <a:ext cx="2920999" cy="103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knowpolitics.org/sites/default/files/UN-Women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510" y="3529755"/>
            <a:ext cx="2498725" cy="115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unfpa.org/sites/all/themes/unfpa_global/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15" y="1546922"/>
            <a:ext cx="4838700" cy="57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www.asiapacificsecuritymagazine.com/wp-content/uploads/2015/05/WFP-Logo-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132" y="1151225"/>
            <a:ext cx="2574925" cy="105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-1" y="-25935"/>
            <a:ext cx="9130937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</a:pPr>
            <a:r>
              <a:rPr lang="en-US" sz="40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  <a:t>Thank you</a:t>
            </a:r>
            <a:endParaRPr lang="en-US" sz="4000" b="1" dirty="0">
              <a:solidFill>
                <a:srgbClr val="2665AD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6229" y="2571184"/>
            <a:ext cx="851029" cy="16831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525" y="2531089"/>
            <a:ext cx="2708558" cy="6500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0034" y="4684154"/>
            <a:ext cx="1723555" cy="15978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37953" y="4955202"/>
            <a:ext cx="2476500" cy="16478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768817" y="453603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19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35" y="323564"/>
            <a:ext cx="8805333" cy="58477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7030A0"/>
                </a:solidFill>
                <a:latin typeface="Calibri" panose="020F0502020204030204" pitchFamily="34" charset="0"/>
                <a:ea typeface="+mn-ea"/>
                <a:cs typeface="+mn-cs"/>
              </a:rPr>
              <a:t>Definition: decentralized evaluation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2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4490"/>
              </p:ext>
            </p:extLst>
          </p:nvPr>
        </p:nvGraphicFramePr>
        <p:xfrm>
          <a:off x="1476777" y="1412383"/>
          <a:ext cx="6679844" cy="3936642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6679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36642">
                <a:tc>
                  <a:txBody>
                    <a:bodyPr/>
                    <a:lstStyle/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>
                          <a:latin typeface="+mj-lt"/>
                        </a:rPr>
                        <a:t>“evaluations </a:t>
                      </a:r>
                      <a:r>
                        <a:rPr lang="en-US" sz="2000" b="1" baseline="0" dirty="0">
                          <a:latin typeface="+mj-lt"/>
                        </a:rPr>
                        <a:t>commissioned and managed </a:t>
                      </a:r>
                      <a:r>
                        <a:rPr lang="en-US" sz="2000" b="0" baseline="0" dirty="0">
                          <a:latin typeface="+mj-lt"/>
                        </a:rPr>
                        <a:t>by </a:t>
                      </a:r>
                      <a:r>
                        <a:rPr lang="en-US" sz="2000" b="1" baseline="0" dirty="0">
                          <a:latin typeface="+mj-lt"/>
                        </a:rPr>
                        <a:t>other business units </a:t>
                      </a:r>
                      <a:r>
                        <a:rPr lang="en-US" sz="2000" b="0" baseline="0" dirty="0">
                          <a:latin typeface="+mj-lt"/>
                        </a:rPr>
                        <a:t>other than the Evaluation Office…”</a:t>
                      </a:r>
                    </a:p>
                    <a:p>
                      <a:pPr marL="285750" marR="0" indent="-2857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7030A0"/>
                        </a:buClr>
                        <a:buSzTx/>
                        <a:buFont typeface="Wingdings" panose="05000000000000000000" pitchFamily="2" charset="2"/>
                        <a:buChar char="q"/>
                        <a:tabLst/>
                        <a:defRPr/>
                      </a:pPr>
                      <a:r>
                        <a:rPr lang="en-US" sz="2000" b="0" baseline="0" dirty="0">
                          <a:latin typeface="+mj-lt"/>
                        </a:rPr>
                        <a:t>“evaluations conducted by independent internal or external evaluators but </a:t>
                      </a:r>
                      <a:r>
                        <a:rPr lang="en-US" sz="2000" b="1" baseline="0" dirty="0">
                          <a:latin typeface="+mj-lt"/>
                        </a:rPr>
                        <a:t>managed by programmatic offices</a:t>
                      </a:r>
                      <a:r>
                        <a:rPr lang="en-US" sz="2000" b="0" baseline="0" dirty="0">
                          <a:latin typeface="+mj-lt"/>
                        </a:rPr>
                        <a:t> not by the central evaluation office”.</a:t>
                      </a:r>
                    </a:p>
                    <a:p>
                      <a:pPr marL="285750" indent="-285750" algn="just">
                        <a:spcBef>
                          <a:spcPts val="1200"/>
                        </a:spcBef>
                        <a:buClr>
                          <a:srgbClr val="7030A0"/>
                        </a:buClr>
                        <a:buFont typeface="Wingdings" panose="05000000000000000000" pitchFamily="2" charset="2"/>
                        <a:buChar char="q"/>
                      </a:pPr>
                      <a:r>
                        <a:rPr lang="en-US" sz="2000" b="0" baseline="0" dirty="0">
                          <a:latin typeface="+mj-lt"/>
                        </a:rPr>
                        <a:t>“…a function undertaken outside of the central evaluation function…”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0430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35" y="144379"/>
            <a:ext cx="8805333" cy="1077218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  <a:t>Key features of the interest group: </a:t>
            </a:r>
            <a:b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3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524237"/>
              </p:ext>
            </p:extLst>
          </p:nvPr>
        </p:nvGraphicFramePr>
        <p:xfrm>
          <a:off x="660827" y="774880"/>
          <a:ext cx="7837714" cy="60960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8377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0">
                <a:tc>
                  <a:txBody>
                    <a:bodyPr/>
                    <a:lstStyle/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AGM 2015: 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decision to create an interest group on decentralized evaluation function</a:t>
                      </a:r>
                    </a:p>
                    <a:p>
                      <a:pPr marL="800100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000" b="0" baseline="0" dirty="0">
                          <a:latin typeface="+mj-lt"/>
                        </a:rPr>
                        <a:t>UN agencies are facing some challenges in delivering decentralized evaluations; understand and address those challenges &amp; opportunities collaboratively within UNEG.</a:t>
                      </a: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Modus operandi for the group:</a:t>
                      </a:r>
                      <a:r>
                        <a:rPr lang="en-US" sz="2400" b="1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forum among practitioners to discuss and share different practices regarding decentralized evaluation function; establishing an information and knowledge space </a:t>
                      </a:r>
                      <a:r>
                        <a:rPr lang="en-US" sz="2000" b="0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(rather than developing products and guidance)</a:t>
                      </a:r>
                    </a:p>
                    <a:p>
                      <a:pPr marL="342900" marR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Membership: </a:t>
                      </a:r>
                      <a:r>
                        <a:rPr lang="en-US" sz="2400" b="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ILO, IOM, UNDP, UNESCO, UNICEF, UNWOMEN, UNV, FAO; WFP, UNFPA (co-conveners</a:t>
                      </a:r>
                      <a:r>
                        <a:rPr lang="en-US" sz="2400" b="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800100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Regional colleagues from several agencies (UNFPA, UN WOMEN, WFP)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589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35" y="323565"/>
            <a:ext cx="8805333" cy="1077218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  <a:t>Interest Group Deliverables: </a:t>
            </a:r>
            <a:b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4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222486"/>
              </p:ext>
            </p:extLst>
          </p:nvPr>
        </p:nvGraphicFramePr>
        <p:xfrm>
          <a:off x="669702" y="1179095"/>
          <a:ext cx="8199550" cy="524256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199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14236">
                <a:tc>
                  <a:txBody>
                    <a:bodyPr/>
                    <a:lstStyle/>
                    <a:p>
                      <a:pPr marL="800100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Safe space for practitioners 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 agencies to share information, good practices and lessons learned on decentralized evaluation</a:t>
                      </a:r>
                    </a:p>
                    <a:p>
                      <a:pPr marL="800100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 webinars 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delivered on the following priority themes:</a:t>
                      </a: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Staff evaluation capacity building (December 2018)</a:t>
                      </a: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Key lessons on the management of Joint Decentralized Evaluations (February 2019)</a:t>
                      </a: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Ensuring complementarity between decentralized and centralized evaluation plans (April 2019)</a:t>
                      </a:r>
                    </a:p>
                    <a:p>
                      <a:pPr marL="800100" marR="0" lvl="1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Document repository 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 management of the google drive; store and update relevant information (DEIG minutes; recordings; presentations, 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etc.)</a:t>
                      </a: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062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0"/>
            <a:ext cx="9029339" cy="1077218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</a:rPr>
              <a:t>Key insights from the webinar:</a:t>
            </a:r>
            <a:b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</a:rPr>
            </a:b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</a:rPr>
              <a:t>Staff evaluation capacity </a:t>
            </a:r>
            <a:r>
              <a:rPr lang="en-US" sz="32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building (I) 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5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58055"/>
              </p:ext>
            </p:extLst>
          </p:nvPr>
        </p:nvGraphicFramePr>
        <p:xfrm>
          <a:off x="660827" y="1185977"/>
          <a:ext cx="7622562" cy="143560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622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912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ILO, UNFPA and WFP provided </a:t>
                      </a:r>
                      <a:r>
                        <a:rPr lang="en-US" sz="2400" b="0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indepth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insights on their current </a:t>
                      </a: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learning </a:t>
                      </a:r>
                      <a:r>
                        <a:rPr lang="en-US" sz="2400" b="1" kern="1200" baseline="0" dirty="0" err="1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programmes</a:t>
                      </a: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 Commonalities included:</a:t>
                      </a:r>
                    </a:p>
                    <a:p>
                      <a:pPr marL="457200" marR="0" lvl="0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The inclination towards cost-efficient e-learning as a core building block of training; blended with other approaches;</a:t>
                      </a:r>
                    </a:p>
                    <a:p>
                      <a:pPr marL="463550" marR="0" lvl="0" indent="-4635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Tendency to develop evaluation training for more than one audience, including for national counterpart staff; </a:t>
                      </a:r>
                    </a:p>
                    <a:p>
                      <a:pPr marL="463550" marR="0" lvl="0" indent="-4635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Wide acknowledgement on the importance of peer-learning, with experiences of exchanges among peers to allow for ‘learning on the job’</a:t>
                      </a:r>
                    </a:p>
                    <a:p>
                      <a:pPr marL="463550" marR="0" lvl="0" indent="-4635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Capacity development goes hand in hand with professional recognition systems. ILO is spearheading efforts to that regard.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…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12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160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955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200789" cy="1077218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</a:rPr>
              <a:t>Key insights from the webinar: </a:t>
            </a:r>
            <a:r>
              <a:rPr lang="en-US" sz="32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Joint </a:t>
            </a: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</a:rPr>
              <a:t>Decentralized </a:t>
            </a:r>
            <a:r>
              <a:rPr lang="en-US" sz="32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Evaluations (II)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6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51644"/>
              </p:ext>
            </p:extLst>
          </p:nvPr>
        </p:nvGraphicFramePr>
        <p:xfrm>
          <a:off x="660827" y="1199228"/>
          <a:ext cx="7622562" cy="54864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622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98702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Overall: 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experiences demonstrate that benefits of JE outweigh associated challenges by far (credibility, visibility, paving ground for future collaboration);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Budget management: 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important to ensure each entity pays a share (ownership); with inclusion of contingency funds being essential;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Containing timelines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 early start, efficient communication/review, secondments to governments and involvement academia/think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tank;</a:t>
                      </a: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Early planning 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 governance mechanisms; # eval. managers;  guidance/templates and pertaining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quality assurance mechanisms </a:t>
                      </a:r>
                      <a:r>
                        <a:rPr lang="en-US" sz="20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 key; 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093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56" y="246221"/>
            <a:ext cx="8805333" cy="58477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algn="l">
              <a:spcBef>
                <a:spcPts val="1200"/>
              </a:spcBef>
            </a:pPr>
            <a:r>
              <a:rPr lang="en-US" sz="32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Cont. 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7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709438"/>
              </p:ext>
            </p:extLst>
          </p:nvPr>
        </p:nvGraphicFramePr>
        <p:xfrm>
          <a:off x="660827" y="1498077"/>
          <a:ext cx="7622562" cy="45720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622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82633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Without </a:t>
                      </a: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joint accountability </a:t>
                      </a:r>
                      <a:r>
                        <a:rPr lang="en-US" sz="2000" b="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 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joint evaluation. </a:t>
                      </a:r>
                      <a:r>
                        <a:rPr lang="en-US" sz="2000" b="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Follow-up actions to be identified for each commissioning entity;   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Opportunity to </a:t>
                      </a: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capitalize on strengths </a:t>
                      </a:r>
                      <a:r>
                        <a:rPr lang="en-US" sz="2000" b="0" kern="12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of each partner;</a:t>
                      </a:r>
                    </a:p>
                    <a:p>
                      <a:pPr marL="0" lvl="0" indent="0" algn="just">
                        <a:buNone/>
                      </a:pPr>
                      <a:r>
                        <a:rPr lang="en-US" sz="24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  </a:t>
                      </a:r>
                      <a:endParaRPr lang="en-GB" sz="2400" dirty="0"/>
                    </a:p>
                    <a:p>
                      <a:pPr marL="342900" lvl="0" indent="-342900" algn="just">
                        <a:buFont typeface="Arial" panose="020B0604020202020204" pitchFamily="34" charset="0"/>
                        <a:buChar char="•"/>
                      </a:pPr>
                      <a:r>
                        <a:rPr lang="en-GB" sz="2000" b="0" dirty="0"/>
                        <a:t>JEs with </a:t>
                      </a:r>
                      <a:r>
                        <a:rPr lang="en-GB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governments leverage </a:t>
                      </a:r>
                      <a:r>
                        <a:rPr lang="en-GB" sz="2000" b="0" dirty="0"/>
                        <a:t>an enormous yet not well conceived strategic opportunity for </a:t>
                      </a:r>
                      <a:r>
                        <a:rPr lang="en-GB" sz="2000" b="0" dirty="0" smtClean="0"/>
                        <a:t>NECD;</a:t>
                      </a:r>
                    </a:p>
                    <a:p>
                      <a:pPr marL="0" lvl="0" indent="0" algn="just">
                        <a:buFont typeface="Arial" panose="020B0604020202020204" pitchFamily="34" charset="0"/>
                        <a:buNone/>
                      </a:pPr>
                      <a:endParaRPr lang="en-GB" sz="2000" b="0" dirty="0" smtClean="0"/>
                    </a:p>
                    <a:p>
                      <a:pPr marL="800100" lvl="1" indent="-342900" algn="just">
                        <a:buFont typeface="Wingdings" panose="05000000000000000000" pitchFamily="2" charset="2"/>
                        <a:buChar char="Ø"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governments can shadow and already have learnt a lot in particular on governance mechanisms, guidance and quality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assurance</a:t>
                      </a:r>
                      <a:endParaRPr lang="en-US" sz="2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2768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067353" cy="1538883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100" b="1" dirty="0">
                <a:solidFill>
                  <a:srgbClr val="2665AD"/>
                </a:solidFill>
                <a:latin typeface="Calibri" panose="020F0502020204030204" pitchFamily="34" charset="0"/>
              </a:rPr>
              <a:t>Key insights from the webinar: Ensuring complementarity </a:t>
            </a:r>
            <a:r>
              <a:rPr lang="en-US" sz="31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bet </a:t>
            </a:r>
            <a:r>
              <a:rPr lang="en-US" sz="3100" b="1" dirty="0" err="1" smtClean="0">
                <a:solidFill>
                  <a:srgbClr val="2665AD"/>
                </a:solidFill>
                <a:latin typeface="Calibri" panose="020F0502020204030204" pitchFamily="34" charset="0"/>
              </a:rPr>
              <a:t>dec</a:t>
            </a:r>
            <a:r>
              <a:rPr lang="en-US" sz="31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 &amp; cent. evaluation </a:t>
            </a:r>
            <a:r>
              <a:rPr lang="en-US" sz="3100" b="1" dirty="0">
                <a:solidFill>
                  <a:srgbClr val="2665AD"/>
                </a:solidFill>
                <a:latin typeface="Calibri" panose="020F0502020204030204" pitchFamily="34" charset="0"/>
              </a:rPr>
              <a:t>plans </a:t>
            </a:r>
            <a:r>
              <a:rPr lang="en-US" sz="31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(</a:t>
            </a:r>
            <a:r>
              <a:rPr lang="en-US" sz="31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III)</a:t>
            </a:r>
            <a: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  <a:t/>
            </a:r>
            <a:br>
              <a:rPr lang="en-US" sz="3200" b="1" dirty="0">
                <a:solidFill>
                  <a:srgbClr val="2665AD"/>
                </a:solidFill>
                <a:latin typeface="Calibri" panose="020F0502020204030204" pitchFamily="34" charset="0"/>
                <a:ea typeface="+mn-ea"/>
                <a:cs typeface="+mn-cs"/>
              </a:rPr>
            </a:b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8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331037"/>
              </p:ext>
            </p:extLst>
          </p:nvPr>
        </p:nvGraphicFramePr>
        <p:xfrm>
          <a:off x="514350" y="1245870"/>
          <a:ext cx="8080151" cy="5791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0801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28189">
                <a:tc>
                  <a:txBody>
                    <a:bodyPr/>
                    <a:lstStyle/>
                    <a:p>
                      <a:pPr marL="457200" marR="0" lvl="1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Some progress made on </a:t>
                      </a: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creating tools and systems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for evaluation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planning, e.g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857250" marR="0" lvl="2" indent="-4000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UNFPA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costed evaluation plans and the quadrennial budgeted evaluation plan for DE; Embedding of evaluation plans and budgets in WFP Country Strategic Plans; regular updates of WFP Regional Evaluation Plans)</a:t>
                      </a:r>
                    </a:p>
                    <a:p>
                      <a:pPr marL="457200" marR="0" lvl="1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Positive outcomes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2200" b="0" baseline="0" dirty="0" err="1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e.g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914400" marR="0" lvl="2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managing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potential overlaps; led to increased resources allocated to decentralized evaluations; </a:t>
                      </a:r>
                      <a:endParaRPr lang="en-US" sz="2200" b="0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914400" marR="0" lvl="2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rationalization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of evaluation planning aligned with the Evaluation  Policy criteria and clear intended purpose; </a:t>
                      </a:r>
                      <a:endParaRPr lang="en-US" sz="2200" b="0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914400" marR="0" lvl="2" indent="-4572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annual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reporting against the Quadrennial budgeted evaluation plan.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555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" y="245851"/>
            <a:ext cx="9584247" cy="584775"/>
          </a:xfrm>
        </p:spPr>
        <p:txBody>
          <a:bodyPr vert="horz" wrap="square" lIns="91440" tIns="45720" rIns="91440" bIns="45720" rtlCol="0" anchor="ctr">
            <a:spAutoFit/>
          </a:bodyPr>
          <a:lstStyle/>
          <a:p>
            <a:pPr algn="l">
              <a:spcBef>
                <a:spcPts val="1200"/>
              </a:spcBef>
            </a:pPr>
            <a:r>
              <a:rPr lang="en-US" sz="3200" b="1" dirty="0" smtClean="0">
                <a:solidFill>
                  <a:srgbClr val="2665AD"/>
                </a:solidFill>
                <a:latin typeface="Calibri" panose="020F0502020204030204" pitchFamily="34" charset="0"/>
              </a:rPr>
              <a:t>(cont.)</a:t>
            </a:r>
            <a:endParaRPr lang="en-US" sz="3200" b="1" dirty="0">
              <a:solidFill>
                <a:srgbClr val="2665AD"/>
              </a:solidFill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>
            <a:off x="8686800" y="6405357"/>
            <a:ext cx="444137" cy="3953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92A89BB-1D43-4690-9774-ACD515990541}" type="slidenum">
              <a:rPr lang="en-US" sz="1600" smtClean="0">
                <a:solidFill>
                  <a:schemeClr val="tx2"/>
                </a:solidFill>
              </a:rPr>
              <a:t>9</a:t>
            </a:fld>
            <a:endParaRPr lang="en-US" sz="1600" dirty="0">
              <a:solidFill>
                <a:schemeClr val="tx2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272425"/>
              </p:ext>
            </p:extLst>
          </p:nvPr>
        </p:nvGraphicFramePr>
        <p:xfrm>
          <a:off x="535097" y="1397680"/>
          <a:ext cx="7933674" cy="35966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933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31420">
                <a:tc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b="1" kern="1200" baseline="0" dirty="0" smtClean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Challenges </a:t>
                      </a:r>
                      <a:r>
                        <a:rPr lang="en-US" sz="2400" b="1" kern="1200" baseline="0" dirty="0">
                          <a:solidFill>
                            <a:srgbClr val="2665AD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 keeping the information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updated on the DE, for </a:t>
                      </a: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example: </a:t>
                      </a: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potential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cancelations; </a:t>
                      </a:r>
                      <a:endParaRPr lang="en-US" sz="2200" b="0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issues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of funding, etc.; </a:t>
                      </a:r>
                      <a:endParaRPr lang="en-US" sz="2200" b="0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coordinating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 other exercises (case studies, audits, reviews, …);  </a:t>
                      </a:r>
                      <a:endParaRPr lang="en-US" sz="2200" b="0" baseline="0" dirty="0" smtClean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1257300" marR="0" lvl="2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en-US" sz="2200" b="0" baseline="0" dirty="0" smtClean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managing </a:t>
                      </a:r>
                      <a:r>
                        <a:rPr lang="en-US" sz="2200" b="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evaluation fatigue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400" b="0" baseline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6918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3582</TotalTime>
  <Words>963</Words>
  <Application>Microsoft Office PowerPoint</Application>
  <PresentationFormat>On-screen Show (4:3)</PresentationFormat>
  <Paragraphs>99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PowerPoint Presentation</vt:lpstr>
      <vt:lpstr>Definition: decentralized evaluation</vt:lpstr>
      <vt:lpstr>Key features of the interest group:  </vt:lpstr>
      <vt:lpstr>Interest Group Deliverables:  </vt:lpstr>
      <vt:lpstr>Key insights from the webinar: Staff evaluation capacity building (I) </vt:lpstr>
      <vt:lpstr>Key insights from the webinar: Joint Decentralized Evaluations (II)</vt:lpstr>
      <vt:lpstr>Cont. </vt:lpstr>
      <vt:lpstr>Key insights from the webinar: Ensuring complementarity bet dec &amp; cent. evaluation plans (III) </vt:lpstr>
      <vt:lpstr>(cont.)</vt:lpstr>
      <vt:lpstr>Way forward </vt:lpstr>
      <vt:lpstr>10 Agencies</vt:lpstr>
    </vt:vector>
  </TitlesOfParts>
  <Company>Studio Bowden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Alexandra Chambel</dc:creator>
  <cp:lastModifiedBy>Alexandra Chambel</cp:lastModifiedBy>
  <cp:revision>276</cp:revision>
  <cp:lastPrinted>2015-09-14T18:14:18Z</cp:lastPrinted>
  <dcterms:created xsi:type="dcterms:W3CDTF">2014-02-16T20:52:21Z</dcterms:created>
  <dcterms:modified xsi:type="dcterms:W3CDTF">2019-05-02T22:13:21Z</dcterms:modified>
</cp:coreProperties>
</file>