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71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um…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3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o do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93" name="Nível um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4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o do título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02" name="Nível um…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3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solidFill>
          <a:srgbClr val="1625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o do título"/>
          <p:cNvSpPr>
            <a:spLocks noGrp="1"/>
          </p:cNvSpPr>
          <p:nvPr>
            <p:ph type="title"/>
          </p:nvPr>
        </p:nvSpPr>
        <p:spPr>
          <a:xfrm>
            <a:off x="565427" y="1432854"/>
            <a:ext cx="11050841" cy="1479682"/>
          </a:xfrm>
          <a:prstGeom prst="rect">
            <a:avLst/>
          </a:prstGeom>
        </p:spPr>
        <p:txBody>
          <a:bodyPr lIns="0" tIns="0" rIns="0" bIns="0"/>
          <a:lstStyle>
            <a:lvl1pPr defTabSz="457200">
              <a:lnSpc>
                <a:spcPct val="100000"/>
              </a:lnSpc>
              <a:defRPr sz="4000" b="1" spc="-100">
                <a:solidFill>
                  <a:srgbClr val="FFFFFF"/>
                </a:solidFill>
                <a:latin typeface="Arial (Headings)"/>
                <a:ea typeface="Arial (Headings)"/>
                <a:cs typeface="Arial (Headings)"/>
                <a:sym typeface="Arial (Headings)"/>
              </a:defRPr>
            </a:lvl1pPr>
          </a:lstStyle>
          <a:p>
            <a:r>
              <a:t>Texto do título</a:t>
            </a:r>
          </a:p>
        </p:txBody>
      </p:sp>
      <p:sp>
        <p:nvSpPr>
          <p:cNvPr id="111" name="Nível um…"/>
          <p:cNvSpPr>
            <a:spLocks noGrp="1"/>
          </p:cNvSpPr>
          <p:nvPr>
            <p:ph type="body" sz="quarter" idx="1"/>
          </p:nvPr>
        </p:nvSpPr>
        <p:spPr>
          <a:xfrm>
            <a:off x="565427" y="4796366"/>
            <a:ext cx="6096004" cy="893235"/>
          </a:xfrm>
          <a:prstGeom prst="rect">
            <a:avLst/>
          </a:prstGeom>
        </p:spPr>
        <p:txBody>
          <a:bodyPr lIns="0" tIns="0" rIns="0" bIns="0"/>
          <a:lstStyle>
            <a:lvl1pPr marL="0" indent="0" defTabSz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0" indent="0" defTabSz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0" indent="0" defTabSz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0" indent="0" defTabSz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0" indent="0" defTabSz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12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4068" y="344885"/>
            <a:ext cx="2862472" cy="570216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Número do diapositivo"/>
          <p:cNvSpPr>
            <a:spLocks noGrp="1"/>
          </p:cNvSpPr>
          <p:nvPr>
            <p:ph type="sldNum" sz="quarter" idx="2"/>
          </p:nvPr>
        </p:nvSpPr>
        <p:spPr>
          <a:xfrm>
            <a:off x="8597763" y="6356350"/>
            <a:ext cx="139837" cy="127000"/>
          </a:xfrm>
          <a:prstGeom prst="rect">
            <a:avLst/>
          </a:prstGeom>
        </p:spPr>
        <p:txBody>
          <a:bodyPr lIns="0" tIns="0" rIns="0" bIns="0" anchor="t"/>
          <a:lstStyle>
            <a:lvl1pPr defTabSz="457200">
              <a:defRPr sz="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um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2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um…"/>
          <p:cNvSpPr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1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um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0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um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um…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Nível um…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5" name="Número do diapositivo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um…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" name="Número do diapositivo"/>
          <p:cNvSpPr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3.tif"/><Relationship Id="rId4" Type="http://schemas.openxmlformats.org/officeDocument/2006/relationships/image" Target="../media/image5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E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lobal Evaluation Initiative (GEI)…"/>
          <p:cNvSpPr>
            <a:spLocks noGrp="1"/>
          </p:cNvSpPr>
          <p:nvPr>
            <p:ph type="ctrTitle"/>
          </p:nvPr>
        </p:nvSpPr>
        <p:spPr>
          <a:xfrm>
            <a:off x="802674" y="3243541"/>
            <a:ext cx="11050843" cy="147968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l" defTabSz="457200">
              <a:lnSpc>
                <a:spcPct val="100000"/>
              </a:lnSpc>
              <a:defRPr sz="4000" b="1" spc="-100">
                <a:solidFill>
                  <a:srgbClr val="FFFFFF"/>
                </a:solidFill>
                <a:latin typeface="Arial (Headings)"/>
                <a:ea typeface="Arial (Headings)"/>
                <a:cs typeface="Arial (Headings)"/>
                <a:sym typeface="Arial (Headings)"/>
              </a:defRPr>
            </a:pPr>
            <a:r>
              <a:t>Global Evaluation Initiative (GEI)</a:t>
            </a:r>
          </a:p>
          <a:p>
            <a:pPr algn="l" defTabSz="457200">
              <a:lnSpc>
                <a:spcPct val="100000"/>
              </a:lnSpc>
              <a:defRPr sz="4000" b="1" spc="-100">
                <a:solidFill>
                  <a:srgbClr val="FFFFFF"/>
                </a:solidFill>
                <a:latin typeface="Arial (Headings)"/>
                <a:ea typeface="Arial (Headings)"/>
                <a:cs typeface="Arial (Headings)"/>
                <a:sym typeface="Arial (Headings)"/>
              </a:defRPr>
            </a:pPr>
            <a:r>
              <a:rPr sz="2400" i="1" spc="-60"/>
              <a:t>A Collaborative initiative</a:t>
            </a:r>
          </a:p>
        </p:txBody>
      </p:sp>
      <p:sp>
        <p:nvSpPr>
          <p:cNvPr id="123" name="WB-IEG and UNDP-IEO…"/>
          <p:cNvSpPr>
            <a:spLocks noGrp="1"/>
          </p:cNvSpPr>
          <p:nvPr>
            <p:ph type="subTitle" sz="quarter" idx="1"/>
          </p:nvPr>
        </p:nvSpPr>
        <p:spPr>
          <a:xfrm>
            <a:off x="734223" y="5247668"/>
            <a:ext cx="6096004" cy="893235"/>
          </a:xfrm>
          <a:prstGeom prst="rect">
            <a:avLst/>
          </a:prstGeom>
        </p:spPr>
        <p:txBody>
          <a:bodyPr lIns="0" tIns="0" rIns="0" bIns="0"/>
          <a:lstStyle/>
          <a:p>
            <a:pPr algn="l">
              <a:lnSpc>
                <a:spcPct val="72000"/>
              </a:lnSpc>
              <a:defRPr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WB-IEG and UNDP-IEO</a:t>
            </a:r>
          </a:p>
          <a:p>
            <a:pPr algn="l">
              <a:lnSpc>
                <a:spcPct val="72000"/>
              </a:lnSpc>
              <a:defRPr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Nairobi, May 17, 2019</a:t>
            </a:r>
          </a:p>
        </p:txBody>
      </p:sp>
      <p:sp>
        <p:nvSpPr>
          <p:cNvPr id="124" name="A Sector Review of Practices and Methodologies"/>
          <p:cNvSpPr/>
          <p:nvPr/>
        </p:nvSpPr>
        <p:spPr>
          <a:xfrm>
            <a:off x="746991" y="4407755"/>
            <a:ext cx="1664632" cy="789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457200">
              <a:defRPr b="1" i="1" spc="-45">
                <a:solidFill>
                  <a:srgbClr val="FFFFFF"/>
                </a:solidFill>
                <a:latin typeface="Arial (Headings)"/>
                <a:ea typeface="Arial (Headings)"/>
                <a:cs typeface="Arial (Headings)"/>
                <a:sym typeface="Arial (Headings)"/>
              </a:defRPr>
            </a:pPr>
            <a:r>
              <a:t>(working title)</a:t>
            </a:r>
            <a:r>
              <a:rPr sz="2400" spc="-59"/>
              <a:t> </a:t>
            </a:r>
            <a:endParaRPr sz="2200" spc="-54"/>
          </a:p>
        </p:txBody>
      </p:sp>
      <p:pic>
        <p:nvPicPr>
          <p:cNvPr id="125" name="pasted-image.tiff" descr="pasted-image.tiff"/>
          <p:cNvPicPr>
            <a:picLocks noChangeAspect="1"/>
          </p:cNvPicPr>
          <p:nvPr/>
        </p:nvPicPr>
        <p:blipFill>
          <a:blip r:embed="rId2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-460570" y="-2294638"/>
            <a:ext cx="6665136" cy="5645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pasted-image.tiff" descr="pasted-image.tiff"/>
          <p:cNvPicPr>
            <a:picLocks noChangeAspect="1"/>
          </p:cNvPicPr>
          <p:nvPr/>
        </p:nvPicPr>
        <p:blipFill>
          <a:blip r:embed="rId3">
            <a:alphaModFix amt="17809"/>
            <a:extLst/>
          </a:blip>
          <a:srcRect l="21416" t="17188" r="21416" b="26641"/>
          <a:stretch>
            <a:fillRect/>
          </a:stretch>
        </p:blipFill>
        <p:spPr>
          <a:xfrm rot="10800000">
            <a:off x="5823485" y="3107545"/>
            <a:ext cx="6786788" cy="66684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tângulo"/>
          <p:cNvSpPr/>
          <p:nvPr/>
        </p:nvSpPr>
        <p:spPr>
          <a:xfrm>
            <a:off x="-38826" y="-12350"/>
            <a:ext cx="12269651" cy="3791224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29" name="Title 1"/>
          <p:cNvSpPr>
            <a:spLocks noGrp="1"/>
          </p:cNvSpPr>
          <p:nvPr>
            <p:ph type="title"/>
          </p:nvPr>
        </p:nvSpPr>
        <p:spPr>
          <a:xfrm>
            <a:off x="838200" y="2396130"/>
            <a:ext cx="10515601" cy="1325564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Objective</a:t>
            </a:r>
          </a:p>
        </p:txBody>
      </p:sp>
      <p:sp>
        <p:nvSpPr>
          <p:cNvPr id="130" name="Content Placeholder 2"/>
          <p:cNvSpPr>
            <a:spLocks noGrp="1"/>
          </p:cNvSpPr>
          <p:nvPr>
            <p:ph type="body" idx="1"/>
          </p:nvPr>
        </p:nvSpPr>
        <p:spPr>
          <a:xfrm>
            <a:off x="753801" y="4362308"/>
            <a:ext cx="10684398" cy="586820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Establish a </a:t>
            </a:r>
            <a:r>
              <a:rPr b="1" i="1"/>
              <a:t>Global Evaluation Initiative </a:t>
            </a:r>
            <a:r>
              <a:t>to foster capacity development and use of evaluations by public and private stakeholders, for enhanced accountability for results, evidence-based decision-making, and learning from experience.</a:t>
            </a:r>
          </a:p>
        </p:txBody>
      </p:sp>
      <p:pic>
        <p:nvPicPr>
          <p:cNvPr id="131" name="pasted-image.tiff" descr="pasted-image.tiff"/>
          <p:cNvPicPr>
            <a:picLocks noChangeAspect="1"/>
          </p:cNvPicPr>
          <p:nvPr/>
        </p:nvPicPr>
        <p:blipFill>
          <a:blip r:embed="rId2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-736908" y="-1593430"/>
            <a:ext cx="4285060" cy="36295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pasted-image.tiff" descr="pasted-image.tiff"/>
          <p:cNvPicPr>
            <a:picLocks noChangeAspect="1"/>
          </p:cNvPicPr>
          <p:nvPr/>
        </p:nvPicPr>
        <p:blipFill>
          <a:blip r:embed="rId3">
            <a:alphaModFix amt="17809"/>
            <a:extLst/>
          </a:blip>
          <a:srcRect l="21416" t="17188" r="21416" b="26641"/>
          <a:stretch>
            <a:fillRect/>
          </a:stretch>
        </p:blipFill>
        <p:spPr>
          <a:xfrm rot="10800000">
            <a:off x="6091262" y="2036438"/>
            <a:ext cx="6786788" cy="66684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Enhanced evaluation capacities and use of evaluations in institutions in the Global South.…"/>
          <p:cNvSpPr/>
          <p:nvPr/>
        </p:nvSpPr>
        <p:spPr>
          <a:xfrm>
            <a:off x="435162" y="4086822"/>
            <a:ext cx="10771164" cy="2141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066800" lvl="1" indent="-609600">
              <a:lnSpc>
                <a:spcPct val="90000"/>
              </a:lnSpc>
              <a:spcBef>
                <a:spcPts val="500"/>
              </a:spcBef>
              <a:buSzPct val="200000"/>
              <a:buFont typeface="Arial"/>
              <a:buChar char="•"/>
              <a:defRPr sz="28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Enhanced evaluation capacities and use of evaluations in institutions in the Global South.</a:t>
            </a:r>
          </a:p>
          <a:p>
            <a:pPr marL="1066800" lvl="1" indent="-609600">
              <a:lnSpc>
                <a:spcPct val="90000"/>
              </a:lnSpc>
              <a:spcBef>
                <a:spcPts val="500"/>
              </a:spcBef>
              <a:buSzPct val="200000"/>
              <a:buFont typeface="Arial"/>
              <a:buChar char="•"/>
              <a:defRPr sz="28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Enhanced evaluation capacities and use of evaluations in the World Bank Group, the UN and other partners’ institutions.</a:t>
            </a:r>
          </a:p>
        </p:txBody>
      </p:sp>
      <p:sp>
        <p:nvSpPr>
          <p:cNvPr id="135" name="Retângulo"/>
          <p:cNvSpPr/>
          <p:nvPr/>
        </p:nvSpPr>
        <p:spPr>
          <a:xfrm>
            <a:off x="-38826" y="-29086"/>
            <a:ext cx="12269652" cy="3793759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36" name="Title 1"/>
          <p:cNvSpPr>
            <a:spLocks noGrp="1"/>
          </p:cNvSpPr>
          <p:nvPr>
            <p:ph type="title"/>
          </p:nvPr>
        </p:nvSpPr>
        <p:spPr>
          <a:xfrm>
            <a:off x="838200" y="2398625"/>
            <a:ext cx="10515601" cy="1325564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Outcomes Sought </a:t>
            </a:r>
          </a:p>
        </p:txBody>
      </p:sp>
      <p:pic>
        <p:nvPicPr>
          <p:cNvPr id="137" name="pasted-image.tiff" descr="pasted-image.tiff"/>
          <p:cNvPicPr>
            <a:picLocks noChangeAspect="1"/>
          </p:cNvPicPr>
          <p:nvPr/>
        </p:nvPicPr>
        <p:blipFill>
          <a:blip r:embed="rId2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-736907" y="-1593430"/>
            <a:ext cx="4285059" cy="36295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asted-image.tiff" descr="pasted-image.tiff"/>
          <p:cNvPicPr>
            <a:picLocks noChangeAspect="1"/>
          </p:cNvPicPr>
          <p:nvPr/>
        </p:nvPicPr>
        <p:blipFill>
          <a:blip r:embed="rId3">
            <a:alphaModFix amt="17809"/>
            <a:extLst/>
          </a:blip>
          <a:srcRect l="21416" t="17188" r="21416" b="26641"/>
          <a:stretch>
            <a:fillRect/>
          </a:stretch>
        </p:blipFill>
        <p:spPr>
          <a:xfrm rot="10800000">
            <a:off x="6091262" y="2036438"/>
            <a:ext cx="6786788" cy="66684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trengthening monitoring and evaluation (M&amp;E) capacities is an important international priority, aimed at creating effective institutions for development and laying the groundwork for strong accountability, transparency and learning.…"/>
          <p:cNvSpPr/>
          <p:nvPr/>
        </p:nvSpPr>
        <p:spPr>
          <a:xfrm>
            <a:off x="316970" y="1160956"/>
            <a:ext cx="11558061" cy="547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54000" lvl="1" indent="-254000">
              <a:spcBef>
                <a:spcPts val="800"/>
              </a:spcBef>
              <a:buSzPct val="200000"/>
              <a:buFont typeface="Arial"/>
              <a:buChar char="•"/>
              <a:defRPr sz="20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Strengthening monitoring and evaluation (M&amp;E) capacities is an important international priority, aimed at creating effective institutions for development and laying the groundwork for strong accountability, transparency and learning.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254000" lvl="1" indent="-254000">
              <a:spcBef>
                <a:spcPts val="800"/>
              </a:spcBef>
              <a:buSzPct val="200000"/>
              <a:buFont typeface="Arial"/>
              <a:buChar char="•"/>
              <a:defRPr sz="20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Producing and using evaluations for decision-making and learning requires individual skills and knowledge, organizational systems and policies, and an enabling environment, part of which are lacking in many institutions around the world.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254000" lvl="1" indent="-254000">
              <a:spcBef>
                <a:spcPts val="800"/>
              </a:spcBef>
              <a:buSzPct val="200000"/>
              <a:buFont typeface="Arial"/>
              <a:buChar char="•"/>
              <a:defRPr sz="20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There is a growing demand for building strong M&amp;E systems globally, especially in the Global South, and increased pressure to show evidence of results globally has led to growing demand for trained M&amp;E professionals.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254000" lvl="1" indent="-254000">
              <a:spcBef>
                <a:spcPts val="800"/>
              </a:spcBef>
              <a:buSzPct val="200000"/>
              <a:buFont typeface="Arial"/>
              <a:buChar char="•"/>
              <a:defRPr sz="20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The discipline and practices of evaluation are changing fast across the globe. There is a need for all involved to stay abreast of new developments.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254000" lvl="1" indent="-254000">
              <a:spcBef>
                <a:spcPts val="800"/>
              </a:spcBef>
              <a:buSzPct val="200000"/>
              <a:buFont typeface="Arial"/>
              <a:buChar char="•"/>
              <a:defRPr sz="20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New initiatives in M&amp;E capacity development are mushrooming. Contributions by international development partners are fragmented and lack coordination. A clearer and more coordinated approach is needed.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254000" lvl="1" indent="-254000">
              <a:spcBef>
                <a:spcPts val="800"/>
              </a:spcBef>
              <a:buSzPct val="200000"/>
              <a:buFont typeface="Arial"/>
              <a:buChar char="•"/>
              <a:defRPr sz="20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WB-IEG and UNDP-IEO have been leading actors on Evaluation Capacity Development initiatives in the field of international development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35" name="Retângulo"/>
          <p:cNvSpPr/>
          <p:nvPr/>
        </p:nvSpPr>
        <p:spPr>
          <a:xfrm>
            <a:off x="-38826" y="-29086"/>
            <a:ext cx="12269652" cy="1010346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36" name="pasted-image.tiff" descr="pasted-image.tiff"/>
          <p:cNvPicPr>
            <a:picLocks noChangeAspect="1"/>
          </p:cNvPicPr>
          <p:nvPr/>
        </p:nvPicPr>
        <p:blipFill>
          <a:blip r:embed="rId2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4111838" y="-2263245"/>
            <a:ext cx="5376662" cy="4554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pasted-image.tiff" descr="pasted-image.tiff"/>
          <p:cNvPicPr>
            <a:picLocks noChangeAspect="1"/>
          </p:cNvPicPr>
          <p:nvPr/>
        </p:nvPicPr>
        <p:blipFill>
          <a:blip r:embed="rId3">
            <a:alphaModFix amt="17809"/>
            <a:extLst/>
          </a:blip>
          <a:srcRect l="21416" t="17188" r="21416" b="26641"/>
          <a:stretch>
            <a:fillRect/>
          </a:stretch>
        </p:blipFill>
        <p:spPr>
          <a:xfrm rot="10800000">
            <a:off x="6291177" y="4534918"/>
            <a:ext cx="6786789" cy="6668457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Rationale"/>
          <p:cNvSpPr/>
          <p:nvPr/>
        </p:nvSpPr>
        <p:spPr>
          <a:xfrm>
            <a:off x="520596" y="-186695"/>
            <a:ext cx="10515601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48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Rationale</a:t>
            </a:r>
          </a:p>
        </p:txBody>
      </p:sp>
    </p:spTree>
    <p:extLst>
      <p:ext uri="{BB962C8B-B14F-4D97-AF65-F5344CB8AC3E}">
        <p14:creationId xmlns:p14="http://schemas.microsoft.com/office/powerpoint/2010/main" val="357427093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tângulo"/>
          <p:cNvSpPr/>
          <p:nvPr/>
        </p:nvSpPr>
        <p:spPr>
          <a:xfrm>
            <a:off x="-38826" y="-29086"/>
            <a:ext cx="6135689" cy="6916172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83" name="pasted-image.tiff" descr="pasted-image.tiff"/>
          <p:cNvPicPr>
            <a:picLocks noChangeAspect="1"/>
          </p:cNvPicPr>
          <p:nvPr/>
        </p:nvPicPr>
        <p:blipFill>
          <a:blip r:embed="rId2">
            <a:alphaModFix amt="17809"/>
            <a:extLst/>
          </a:blip>
          <a:srcRect l="21416" t="17188" r="21416" b="26641"/>
          <a:stretch>
            <a:fillRect/>
          </a:stretch>
        </p:blipFill>
        <p:spPr>
          <a:xfrm>
            <a:off x="-3147036" y="-3109841"/>
            <a:ext cx="6135697" cy="6028718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Title 1"/>
          <p:cNvSpPr>
            <a:spLocks noGrp="1"/>
          </p:cNvSpPr>
          <p:nvPr>
            <p:ph type="title"/>
          </p:nvPr>
        </p:nvSpPr>
        <p:spPr>
          <a:xfrm>
            <a:off x="1235645" y="2766218"/>
            <a:ext cx="3586747" cy="1325564"/>
          </a:xfrm>
          <a:prstGeom prst="rect">
            <a:avLst/>
          </a:prstGeom>
        </p:spPr>
        <p:txBody>
          <a:bodyPr/>
          <a:lstStyle>
            <a:lvl1pPr defTabSz="795527">
              <a:defRPr sz="4176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 partnership initiative </a:t>
            </a:r>
          </a:p>
        </p:txBody>
      </p:sp>
      <p:pic>
        <p:nvPicPr>
          <p:cNvPr id="185" name="pasted-image.tiff" descr="pasted-image.tiff"/>
          <p:cNvPicPr>
            <a:picLocks noChangeAspect="1"/>
          </p:cNvPicPr>
          <p:nvPr/>
        </p:nvPicPr>
        <p:blipFill>
          <a:blip r:embed="rId3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1950041" y="4397980"/>
            <a:ext cx="4443239" cy="3763560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Retângulo"/>
          <p:cNvSpPr/>
          <p:nvPr/>
        </p:nvSpPr>
        <p:spPr>
          <a:xfrm>
            <a:off x="6033347" y="-21059"/>
            <a:ext cx="6135689" cy="69161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87" name="Initiative led by WB-IEG and UNDP-IEO plus limited number of core partners.…"/>
          <p:cNvSpPr/>
          <p:nvPr/>
        </p:nvSpPr>
        <p:spPr>
          <a:xfrm>
            <a:off x="6024711" y="1144582"/>
            <a:ext cx="5637839" cy="462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Initiative led by WB-IEG and UNDP-IEO plus limited number of core partners.</a:t>
            </a:r>
          </a:p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Open to international partners.</a:t>
            </a:r>
          </a:p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GEI, a joint </a:t>
            </a:r>
            <a:r>
              <a:rPr i="1">
                <a:latin typeface="+mn-lt"/>
                <a:ea typeface="+mn-ea"/>
                <a:cs typeface="+mn-cs"/>
                <a:sym typeface="Calibri"/>
              </a:rPr>
              <a:t>program</a:t>
            </a:r>
            <a:r>
              <a:t>, will manage existing ECD programs of participating partners and develop new ones; it would liaise with existing </a:t>
            </a:r>
            <a:r>
              <a:rPr i="1">
                <a:latin typeface="+mn-lt"/>
                <a:ea typeface="+mn-ea"/>
                <a:cs typeface="+mn-cs"/>
                <a:sym typeface="Calibri"/>
              </a:rPr>
              <a:t>networks</a:t>
            </a:r>
            <a:r>
              <a:t> and </a:t>
            </a:r>
            <a:r>
              <a:rPr i="1">
                <a:latin typeface="+mn-lt"/>
                <a:ea typeface="+mn-ea"/>
                <a:cs typeface="+mn-cs"/>
                <a:sym typeface="Calibri"/>
              </a:rPr>
              <a:t>associations.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tângulo"/>
          <p:cNvSpPr/>
          <p:nvPr/>
        </p:nvSpPr>
        <p:spPr>
          <a:xfrm>
            <a:off x="8658403" y="-45822"/>
            <a:ext cx="3574047" cy="6916172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90" name="pasted-image.tiff" descr="pasted-image.tiff"/>
          <p:cNvPicPr>
            <a:picLocks noChangeAspect="1"/>
          </p:cNvPicPr>
          <p:nvPr/>
        </p:nvPicPr>
        <p:blipFill>
          <a:blip r:embed="rId2">
            <a:alphaModFix amt="17809"/>
            <a:extLst/>
          </a:blip>
          <a:srcRect l="21416" t="17188" r="21416" b="26641"/>
          <a:stretch>
            <a:fillRect/>
          </a:stretch>
        </p:blipFill>
        <p:spPr>
          <a:xfrm>
            <a:off x="6375774" y="-2277075"/>
            <a:ext cx="4707388" cy="4625312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itle 1"/>
          <p:cNvSpPr>
            <a:spLocks noGrp="1"/>
          </p:cNvSpPr>
          <p:nvPr>
            <p:ph type="title"/>
          </p:nvPr>
        </p:nvSpPr>
        <p:spPr>
          <a:xfrm>
            <a:off x="9106684" y="2766218"/>
            <a:ext cx="3586747" cy="1325564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Concept</a:t>
            </a:r>
          </a:p>
        </p:txBody>
      </p:sp>
      <p:pic>
        <p:nvPicPr>
          <p:cNvPr id="192" name="pasted-image.tiff" descr="pasted-image.tiff"/>
          <p:cNvPicPr>
            <a:picLocks noChangeAspect="1"/>
          </p:cNvPicPr>
          <p:nvPr/>
        </p:nvPicPr>
        <p:blipFill>
          <a:blip r:embed="rId3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10033552" y="3996315"/>
            <a:ext cx="4443239" cy="376356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Retângulo"/>
          <p:cNvSpPr/>
          <p:nvPr/>
        </p:nvSpPr>
        <p:spPr>
          <a:xfrm>
            <a:off x="21192" y="-12395"/>
            <a:ext cx="8656220" cy="68493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4" name="A global partnership of multilateral, bilateral and other (inter)national governmental, nongovernmental and private sector organizations with an evaluation mandate…"/>
          <p:cNvSpPr/>
          <p:nvPr/>
        </p:nvSpPr>
        <p:spPr>
          <a:xfrm>
            <a:off x="40453" y="525779"/>
            <a:ext cx="8149088" cy="6364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A </a:t>
            </a:r>
            <a:r>
              <a:rPr b="1" dirty="0"/>
              <a:t>global partnership</a:t>
            </a:r>
            <a:r>
              <a:rPr dirty="0"/>
              <a:t> of multilateral, bilateral and other (inter)national governmental, nongovernmental and private sector organizations with an </a:t>
            </a:r>
            <a:r>
              <a:rPr b="1" dirty="0"/>
              <a:t>evaluation </a:t>
            </a:r>
            <a:r>
              <a:rPr dirty="0"/>
              <a:t>mandate</a:t>
            </a:r>
          </a:p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Supported by a </a:t>
            </a:r>
            <a:r>
              <a:rPr b="1" dirty="0"/>
              <a:t>multi-donor trust fund</a:t>
            </a:r>
            <a:r>
              <a:rPr dirty="0"/>
              <a:t>, administered by WB-IEG as trustee </a:t>
            </a:r>
          </a:p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1" dirty="0"/>
              <a:t>Staffed</a:t>
            </a:r>
            <a:r>
              <a:rPr dirty="0"/>
              <a:t> with dedicated trust-funded employees under an </a:t>
            </a:r>
            <a:r>
              <a:t>IBRD contract </a:t>
            </a:r>
            <a:r>
              <a:rPr lang="en-US" dirty="0"/>
              <a:t>as well as staff from core partners </a:t>
            </a:r>
            <a:r>
              <a:rPr lang="en-US"/>
              <a:t>on secondment</a:t>
            </a:r>
            <a:endParaRPr dirty="0"/>
          </a:p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Managed by an </a:t>
            </a:r>
            <a:r>
              <a:rPr b="1" dirty="0"/>
              <a:t>Executive Board</a:t>
            </a:r>
            <a:r>
              <a:rPr dirty="0"/>
              <a:t> (WB-IEG, UNDP-IEO, core partners), chaired by the Director General of IEG</a:t>
            </a:r>
          </a:p>
          <a:p>
            <a:pPr marL="1066800" lvl="1" indent="-609600">
              <a:lnSpc>
                <a:spcPct val="90000"/>
              </a:lnSpc>
              <a:spcBef>
                <a:spcPts val="2400"/>
              </a:spcBef>
              <a:buSzPct val="200000"/>
              <a:buFont typeface="Arial"/>
              <a:buChar char="•"/>
              <a:defRPr sz="2600">
                <a:solidFill>
                  <a:srgbClr val="172644">
                    <a:alpha val="88869"/>
                  </a:srgb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Part of the </a:t>
            </a:r>
            <a:r>
              <a:rPr b="1" dirty="0"/>
              <a:t>WBG global knowledge hub</a:t>
            </a:r>
            <a:r>
              <a:rPr dirty="0"/>
              <a:t> networks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Retângulo"/>
          <p:cNvSpPr/>
          <p:nvPr/>
        </p:nvSpPr>
        <p:spPr>
          <a:xfrm>
            <a:off x="-40450" y="-29086"/>
            <a:ext cx="12272900" cy="6916172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7" name="Convening and collaboration"/>
          <p:cNvSpPr/>
          <p:nvPr/>
        </p:nvSpPr>
        <p:spPr>
          <a:xfrm>
            <a:off x="-14648" y="1787449"/>
            <a:ext cx="5177564" cy="6886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>
              <a:lnSpc>
                <a:spcPct val="90000"/>
              </a:lnSpc>
              <a:spcBef>
                <a:spcPts val="400"/>
              </a:spcBef>
              <a:buFont typeface="Arial"/>
              <a:defRPr sz="2600">
                <a:solidFill>
                  <a:srgbClr val="1B2E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Convening and collaboration  </a:t>
            </a:r>
          </a:p>
        </p:txBody>
      </p:sp>
      <p:sp>
        <p:nvSpPr>
          <p:cNvPr id="198" name="Title 1"/>
          <p:cNvSpPr>
            <a:spLocks noGrp="1"/>
          </p:cNvSpPr>
          <p:nvPr>
            <p:ph type="title"/>
          </p:nvPr>
        </p:nvSpPr>
        <p:spPr>
          <a:xfrm>
            <a:off x="444800" y="223611"/>
            <a:ext cx="10515601" cy="1325564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Functions and services </a:t>
            </a:r>
          </a:p>
        </p:txBody>
      </p:sp>
      <p:pic>
        <p:nvPicPr>
          <p:cNvPr id="199" name="pasted-image.tiff" descr="pasted-image.tiff"/>
          <p:cNvPicPr>
            <a:picLocks noChangeAspect="1"/>
          </p:cNvPicPr>
          <p:nvPr/>
        </p:nvPicPr>
        <p:blipFill>
          <a:blip r:embed="rId2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-1569057" y="-2236577"/>
            <a:ext cx="4658281" cy="3945707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Training"/>
          <p:cNvSpPr/>
          <p:nvPr/>
        </p:nvSpPr>
        <p:spPr>
          <a:xfrm>
            <a:off x="-673" y="2755541"/>
            <a:ext cx="5149614" cy="688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>
              <a:lnSpc>
                <a:spcPct val="90000"/>
              </a:lnSpc>
              <a:spcBef>
                <a:spcPts val="400"/>
              </a:spcBef>
              <a:buFont typeface="Arial"/>
              <a:defRPr sz="2600">
                <a:solidFill>
                  <a:srgbClr val="1B2E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Training</a:t>
            </a:r>
          </a:p>
        </p:txBody>
      </p:sp>
      <p:sp>
        <p:nvSpPr>
          <p:cNvPr id="201" name="Technical Assistance"/>
          <p:cNvSpPr/>
          <p:nvPr/>
        </p:nvSpPr>
        <p:spPr>
          <a:xfrm>
            <a:off x="-673" y="3728978"/>
            <a:ext cx="5149614" cy="688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>
              <a:lnSpc>
                <a:spcPct val="90000"/>
              </a:lnSpc>
              <a:spcBef>
                <a:spcPts val="400"/>
              </a:spcBef>
              <a:buFont typeface="Arial"/>
              <a:defRPr sz="2600">
                <a:solidFill>
                  <a:srgbClr val="1B2E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Technical Assistance</a:t>
            </a:r>
          </a:p>
        </p:txBody>
      </p:sp>
      <p:sp>
        <p:nvSpPr>
          <p:cNvPr id="202" name="Knowledge-sharing"/>
          <p:cNvSpPr/>
          <p:nvPr/>
        </p:nvSpPr>
        <p:spPr>
          <a:xfrm>
            <a:off x="-673" y="4736563"/>
            <a:ext cx="5149614" cy="6886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>
              <a:lnSpc>
                <a:spcPct val="90000"/>
              </a:lnSpc>
              <a:spcBef>
                <a:spcPts val="400"/>
              </a:spcBef>
              <a:buFont typeface="Arial"/>
              <a:defRPr sz="2600">
                <a:solidFill>
                  <a:srgbClr val="1B2E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Knowledge-sharing</a:t>
            </a:r>
          </a:p>
        </p:txBody>
      </p:sp>
      <p:sp>
        <p:nvSpPr>
          <p:cNvPr id="203" name="Research and innovation"/>
          <p:cNvSpPr/>
          <p:nvPr/>
        </p:nvSpPr>
        <p:spPr>
          <a:xfrm>
            <a:off x="-673" y="5744021"/>
            <a:ext cx="5177564" cy="7801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>
              <a:lnSpc>
                <a:spcPct val="90000"/>
              </a:lnSpc>
              <a:spcBef>
                <a:spcPts val="400"/>
              </a:spcBef>
              <a:buFont typeface="Arial"/>
              <a:defRPr sz="2600">
                <a:solidFill>
                  <a:srgbClr val="1B2E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Research and innovation</a:t>
            </a:r>
          </a:p>
        </p:txBody>
      </p:sp>
      <p:sp>
        <p:nvSpPr>
          <p:cNvPr id="204" name="Retângulo"/>
          <p:cNvSpPr/>
          <p:nvPr/>
        </p:nvSpPr>
        <p:spPr>
          <a:xfrm>
            <a:off x="9012020" y="1792378"/>
            <a:ext cx="2861998" cy="47334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6" name="Retângulo"/>
          <p:cNvSpPr/>
          <p:nvPr/>
        </p:nvSpPr>
        <p:spPr>
          <a:xfrm>
            <a:off x="9130829" y="3047796"/>
            <a:ext cx="2624380" cy="337361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07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rcRect r="10793"/>
          <a:stretch>
            <a:fillRect/>
          </a:stretch>
        </p:blipFill>
        <p:spPr>
          <a:xfrm>
            <a:off x="9360740" y="3753230"/>
            <a:ext cx="2164650" cy="640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pasted-image.tiff" descr="pasted-image.tiff"/>
          <p:cNvPicPr>
            <a:picLocks noChangeAspect="1"/>
          </p:cNvPicPr>
          <p:nvPr/>
        </p:nvPicPr>
        <p:blipFill>
          <a:blip r:embed="rId4">
            <a:extLst/>
          </a:blip>
          <a:srcRect l="73030" t="8287" b="66909"/>
          <a:stretch>
            <a:fillRect/>
          </a:stretch>
        </p:blipFill>
        <p:spPr>
          <a:xfrm>
            <a:off x="9098089" y="4939845"/>
            <a:ext cx="2492494" cy="981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pasted-image.tiff" descr="pasted-image.tiff"/>
          <p:cNvPicPr>
            <a:picLocks noChangeAspect="1"/>
          </p:cNvPicPr>
          <p:nvPr/>
        </p:nvPicPr>
        <p:blipFill>
          <a:blip r:embed="rId5">
            <a:alphaModFix amt="17809"/>
            <a:extLst/>
          </a:blip>
          <a:srcRect l="21416" t="17188" r="21416" b="26641"/>
          <a:stretch>
            <a:fillRect/>
          </a:stretch>
        </p:blipFill>
        <p:spPr>
          <a:xfrm rot="10800000">
            <a:off x="3359041" y="5156559"/>
            <a:ext cx="5473809" cy="5378370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International conferences…"/>
          <p:cNvSpPr/>
          <p:nvPr/>
        </p:nvSpPr>
        <p:spPr>
          <a:xfrm>
            <a:off x="5236166" y="1818082"/>
            <a:ext cx="3037878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rPr dirty="0"/>
              <a:t>International conferences</a:t>
            </a:r>
          </a:p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rPr dirty="0"/>
              <a:t>Joint initiatives</a:t>
            </a:r>
          </a:p>
        </p:txBody>
      </p:sp>
      <p:sp>
        <p:nvSpPr>
          <p:cNvPr id="211" name="Programs…"/>
          <p:cNvSpPr/>
          <p:nvPr/>
        </p:nvSpPr>
        <p:spPr>
          <a:xfrm>
            <a:off x="5236166" y="2787453"/>
            <a:ext cx="1950131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t>Programs</a:t>
            </a:r>
          </a:p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t>Learning events</a:t>
            </a:r>
          </a:p>
        </p:txBody>
      </p:sp>
      <p:sp>
        <p:nvSpPr>
          <p:cNvPr id="212" name="M&amp;E systems development…"/>
          <p:cNvSpPr/>
          <p:nvPr/>
        </p:nvSpPr>
        <p:spPr>
          <a:xfrm>
            <a:off x="5236166" y="3753230"/>
            <a:ext cx="34854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t>M&amp;E systems development</a:t>
            </a:r>
          </a:p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t>Evaluation policy development</a:t>
            </a:r>
          </a:p>
        </p:txBody>
      </p:sp>
      <p:sp>
        <p:nvSpPr>
          <p:cNvPr id="213" name="International research…"/>
          <p:cNvSpPr/>
          <p:nvPr/>
        </p:nvSpPr>
        <p:spPr>
          <a:xfrm>
            <a:off x="5236166" y="4722602"/>
            <a:ext cx="2461569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rPr dirty="0"/>
              <a:t>International research </a:t>
            </a:r>
          </a:p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rPr lang="en-US" dirty="0"/>
              <a:t>International p</a:t>
            </a:r>
            <a:r>
              <a:rPr dirty="0"/>
              <a:t>ractices</a:t>
            </a:r>
          </a:p>
        </p:txBody>
      </p:sp>
      <p:sp>
        <p:nvSpPr>
          <p:cNvPr id="214" name="Evaluation Methods…"/>
          <p:cNvSpPr/>
          <p:nvPr/>
        </p:nvSpPr>
        <p:spPr>
          <a:xfrm>
            <a:off x="5236166" y="5783595"/>
            <a:ext cx="1167946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rPr lang="en-US" dirty="0"/>
              <a:t>M</a:t>
            </a:r>
            <a:r>
              <a:rPr dirty="0"/>
              <a:t>ethods</a:t>
            </a:r>
          </a:p>
          <a:p>
            <a:pPr marL="228600" indent="-228600">
              <a:buSzPct val="100000"/>
              <a:buChar char="•"/>
              <a:defRPr>
                <a:solidFill>
                  <a:srgbClr val="FFFFFF"/>
                </a:solidFill>
              </a:defRPr>
            </a:pPr>
            <a:r>
              <a:rPr lang="en-US" dirty="0"/>
              <a:t>Practices</a:t>
            </a:r>
            <a:endParaRPr dirty="0"/>
          </a:p>
        </p:txBody>
      </p:sp>
      <p:sp>
        <p:nvSpPr>
          <p:cNvPr id="21" name="International conferences…">
            <a:extLst>
              <a:ext uri="{FF2B5EF4-FFF2-40B4-BE49-F238E27FC236}">
                <a16:creationId xmlns:a16="http://schemas.microsoft.com/office/drawing/2014/main" id="{59D98384-8366-4F99-A75B-6DB31A029288}"/>
              </a:ext>
            </a:extLst>
          </p:cNvPr>
          <p:cNvSpPr/>
          <p:nvPr/>
        </p:nvSpPr>
        <p:spPr>
          <a:xfrm>
            <a:off x="6079227" y="1367367"/>
            <a:ext cx="1021965" cy="383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buSzPct val="100000"/>
              <a:defRPr>
                <a:solidFill>
                  <a:srgbClr val="FFFFFF"/>
                </a:solidFill>
              </a:defRPr>
            </a:pPr>
            <a:r>
              <a:rPr lang="en-US" i="1" dirty="0"/>
              <a:t>Examples</a:t>
            </a:r>
            <a:endParaRPr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51567D-F31E-4D78-99D8-51AF8FAEBB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0828" y="2348503"/>
            <a:ext cx="2595375" cy="66893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1" animBg="1" advAuto="0"/>
      <p:bldP spid="200" grpId="5" animBg="1" advAuto="0"/>
      <p:bldP spid="201" grpId="10" animBg="1" advAuto="0"/>
      <p:bldP spid="202" grpId="12" animBg="1" advAuto="0"/>
      <p:bldP spid="203" grpId="14" animBg="1" advAuto="0"/>
      <p:bldP spid="204" grpId="4" animBg="1" advAuto="0"/>
      <p:bldP spid="206" grpId="7" animBg="1" advAuto="0"/>
      <p:bldP spid="207" grpId="8" animBg="1" advAuto="0"/>
      <p:bldP spid="208" grpId="9" animBg="1" advAuto="0"/>
      <p:bldP spid="210" grpId="2" animBg="1" advAuto="0"/>
      <p:bldP spid="211" grpId="6" animBg="1" advAuto="0"/>
      <p:bldP spid="212" grpId="11" animBg="1" advAuto="0"/>
      <p:bldP spid="213" grpId="13" animBg="1" advAuto="0"/>
      <p:bldP spid="214" grpId="15" animBg="1" advAuto="0"/>
      <p:bldP spid="21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tângulo"/>
          <p:cNvSpPr/>
          <p:nvPr/>
        </p:nvSpPr>
        <p:spPr>
          <a:xfrm>
            <a:off x="-86285" y="-28636"/>
            <a:ext cx="12364570" cy="5110255"/>
          </a:xfrm>
          <a:prstGeom prst="rect">
            <a:avLst/>
          </a:prstGeom>
          <a:solidFill>
            <a:srgbClr val="1B2E53">
              <a:alpha val="9674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17" name="pasted-image.tiff" descr="pasted-image.tiff"/>
          <p:cNvPicPr>
            <a:picLocks noChangeAspect="1"/>
          </p:cNvPicPr>
          <p:nvPr/>
        </p:nvPicPr>
        <p:blipFill>
          <a:blip r:embed="rId2">
            <a:alphaModFix amt="17809"/>
            <a:extLst/>
          </a:blip>
          <a:srcRect l="21416" t="17188" r="21416" b="26641"/>
          <a:stretch>
            <a:fillRect/>
          </a:stretch>
        </p:blipFill>
        <p:spPr>
          <a:xfrm>
            <a:off x="-4000575" y="-381865"/>
            <a:ext cx="7299107" cy="71718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asted-image.tiff" descr="pasted-image.tiff"/>
          <p:cNvPicPr>
            <a:picLocks noChangeAspect="1"/>
          </p:cNvPicPr>
          <p:nvPr/>
        </p:nvPicPr>
        <p:blipFill>
          <a:blip r:embed="rId3">
            <a:alphaModFix amt="18984"/>
            <a:extLst/>
          </a:blip>
          <a:srcRect l="28795" t="23173" r="29992" b="24464"/>
          <a:stretch>
            <a:fillRect/>
          </a:stretch>
        </p:blipFill>
        <p:spPr>
          <a:xfrm>
            <a:off x="9132622" y="-1520490"/>
            <a:ext cx="5059656" cy="4285685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Questions?"/>
          <p:cNvSpPr/>
          <p:nvPr/>
        </p:nvSpPr>
        <p:spPr>
          <a:xfrm>
            <a:off x="2981291" y="1677669"/>
            <a:ext cx="6229418" cy="2245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>
              <a:lnSpc>
                <a:spcPct val="90000"/>
              </a:lnSpc>
              <a:defRPr sz="72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Questions? </a:t>
            </a:r>
          </a:p>
        </p:txBody>
      </p:sp>
      <p:sp>
        <p:nvSpPr>
          <p:cNvPr id="220" name="Retângulo"/>
          <p:cNvSpPr/>
          <p:nvPr/>
        </p:nvSpPr>
        <p:spPr>
          <a:xfrm>
            <a:off x="-1" y="5083463"/>
            <a:ext cx="12192001" cy="17510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1" name="Thank You."/>
          <p:cNvSpPr/>
          <p:nvPr/>
        </p:nvSpPr>
        <p:spPr>
          <a:xfrm>
            <a:off x="8855644" y="5296226"/>
            <a:ext cx="3586747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600" b="1">
                <a:solidFill>
                  <a:srgbClr val="1B2E5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Thank You.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285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(Headings)</vt:lpstr>
      <vt:lpstr>Arial Narrow</vt:lpstr>
      <vt:lpstr>Calibri</vt:lpstr>
      <vt:lpstr>Calibri Light</vt:lpstr>
      <vt:lpstr>Helvetica</vt:lpstr>
      <vt:lpstr>Office Theme</vt:lpstr>
      <vt:lpstr>Global Evaluation Initiative (GEI) A Collaborative initiative</vt:lpstr>
      <vt:lpstr>Objective</vt:lpstr>
      <vt:lpstr>Outcomes Sought </vt:lpstr>
      <vt:lpstr>PowerPoint Presentation</vt:lpstr>
      <vt:lpstr>A partnership initiative </vt:lpstr>
      <vt:lpstr>Concept</vt:lpstr>
      <vt:lpstr>Functions and services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Evaluation Initiative (GEI) A Collaborative initiative</dc:title>
  <dc:creator>Jozef Leonardus Vaessen</dc:creator>
  <cp:lastModifiedBy>Jozef Leonardus Vaessen</cp:lastModifiedBy>
  <cp:revision>6</cp:revision>
  <dcterms:modified xsi:type="dcterms:W3CDTF">2019-05-14T22:25:31Z</dcterms:modified>
</cp:coreProperties>
</file>