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6" r:id="rId2"/>
    <p:sldId id="257" r:id="rId3"/>
    <p:sldId id="260" r:id="rId4"/>
    <p:sldId id="258" r:id="rId5"/>
    <p:sldId id="261" r:id="rId6"/>
    <p:sldId id="262" r:id="rId7"/>
    <p:sldId id="263" r:id="rId8"/>
    <p:sldId id="264" r:id="rId9"/>
    <p:sldId id="265" r:id="rId10"/>
    <p:sldId id="266" r:id="rId11"/>
    <p:sldId id="267" r:id="rId12"/>
    <p:sldId id="270" r:id="rId13"/>
    <p:sldId id="268" r:id="rId14"/>
    <p:sldId id="271" r:id="rId15"/>
    <p:sldId id="269"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31145"/>
    <a:srgbClr val="006CB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25" autoAdjust="0"/>
    <p:restoredTop sz="96224" autoAdjust="0"/>
  </p:normalViewPr>
  <p:slideViewPr>
    <p:cSldViewPr snapToGrid="0">
      <p:cViewPr varScale="1">
        <p:scale>
          <a:sx n="105" d="100"/>
          <a:sy n="105" d="100"/>
        </p:scale>
        <p:origin x="156" y="1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329E97E-45AB-4EC4-B299-AFA2F1414CFE}" type="datetimeFigureOut">
              <a:rPr lang="en-US" smtClean="0"/>
              <a:t>5/10/2019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05E0902-082C-4F04-A005-91DD8D0FE8E9}" type="slidenum">
              <a:rPr lang="en-US" smtClean="0"/>
              <a:t>‹#›</a:t>
            </a:fld>
            <a:endParaRPr lang="en-US"/>
          </a:p>
        </p:txBody>
      </p:sp>
    </p:spTree>
    <p:extLst>
      <p:ext uri="{BB962C8B-B14F-4D97-AF65-F5344CB8AC3E}">
        <p14:creationId xmlns:p14="http://schemas.microsoft.com/office/powerpoint/2010/main" val="32017360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05E0902-082C-4F04-A005-91DD8D0FE8E9}" type="slidenum">
              <a:rPr lang="en-US" smtClean="0"/>
              <a:t>1</a:t>
            </a:fld>
            <a:endParaRPr lang="en-US"/>
          </a:p>
        </p:txBody>
      </p:sp>
    </p:spTree>
    <p:extLst>
      <p:ext uri="{BB962C8B-B14F-4D97-AF65-F5344CB8AC3E}">
        <p14:creationId xmlns:p14="http://schemas.microsoft.com/office/powerpoint/2010/main" val="29782712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lgn="just" eaLnBrk="0" fontAlgn="base" hangingPunct="0">
              <a:spcBef>
                <a:spcPts val="0"/>
              </a:spcBef>
              <a:spcAft>
                <a:spcPts val="0"/>
              </a:spcAft>
              <a:buFont typeface="Arial" panose="020B0604020202020204" pitchFamily="34" charset="0"/>
              <a:buChar char="•"/>
              <a:tabLst>
                <a:tab pos="457200" algn="l"/>
              </a:tabLst>
            </a:pPr>
            <a:r>
              <a:rPr lang="en-US" sz="1200" kern="1200" dirty="0">
                <a:solidFill>
                  <a:srgbClr val="000000"/>
                </a:solidFill>
                <a:effectLst/>
                <a:latin typeface="Arial" panose="020B0604020202020204" pitchFamily="34" charset="0"/>
                <a:ea typeface="Geneva"/>
                <a:cs typeface="Times New Roman" panose="02020603050405020304" pitchFamily="18" charset="0"/>
              </a:rPr>
              <a:t>This meta-synthesis is the first attempt by the UN Evaluation Group (UNEG) to use a gender lens to analyze UNDAF evaluations</a:t>
            </a:r>
          </a:p>
          <a:p>
            <a:pPr marL="342900" marR="0" lvl="0" indent="-342900" algn="just" eaLnBrk="0" fontAlgn="base" hangingPunct="0">
              <a:spcBef>
                <a:spcPts val="0"/>
              </a:spcBef>
              <a:spcAft>
                <a:spcPts val="0"/>
              </a:spcAft>
              <a:buFont typeface="Arial" panose="020B0604020202020204" pitchFamily="34" charset="0"/>
              <a:buChar char="•"/>
              <a:tabLst>
                <a:tab pos="457200" algn="l"/>
              </a:tabLst>
            </a:pPr>
            <a:r>
              <a:rPr lang="en-US" sz="1200" kern="1200" dirty="0">
                <a:solidFill>
                  <a:srgbClr val="000000"/>
                </a:solidFill>
                <a:effectLst/>
                <a:latin typeface="Arial" panose="020B0604020202020204" pitchFamily="34" charset="0"/>
                <a:ea typeface="Geneva"/>
                <a:cs typeface="Times New Roman" panose="02020603050405020304" pitchFamily="18" charset="0"/>
              </a:rPr>
              <a:t>A high percentage of UNDAFs include gender-specific outcomes (62%) and gender has been the highest area of concentration of joint programmes implemented by UNCTs (109 out of total 378)</a:t>
            </a:r>
          </a:p>
          <a:p>
            <a:pPr marL="342900" marR="0" lvl="0" indent="-342900" algn="just" eaLnBrk="0" fontAlgn="base" hangingPunct="0">
              <a:spcBef>
                <a:spcPts val="0"/>
              </a:spcBef>
              <a:spcAft>
                <a:spcPts val="0"/>
              </a:spcAft>
              <a:buFont typeface="Arial" panose="020B0604020202020204" pitchFamily="34" charset="0"/>
              <a:buChar char="•"/>
              <a:tabLst>
                <a:tab pos="457200" algn="l"/>
              </a:tabLst>
            </a:pPr>
            <a:r>
              <a:rPr lang="en-US" sz="1200" kern="1200" dirty="0">
                <a:solidFill>
                  <a:srgbClr val="000000"/>
                </a:solidFill>
                <a:effectLst/>
                <a:latin typeface="Arial" panose="020B0604020202020204" pitchFamily="34" charset="0"/>
                <a:ea typeface="Geneva"/>
                <a:cs typeface="Times New Roman" panose="02020603050405020304" pitchFamily="18" charset="0"/>
              </a:rPr>
              <a:t>Gender equality is one of the programming principles as per the UNDAF guidance</a:t>
            </a:r>
          </a:p>
          <a:p>
            <a:pPr marL="342900" marR="0" lvl="0" indent="-342900" algn="just" eaLnBrk="0" fontAlgn="base" hangingPunct="0">
              <a:spcBef>
                <a:spcPts val="0"/>
              </a:spcBef>
              <a:spcAft>
                <a:spcPts val="0"/>
              </a:spcAft>
              <a:buFont typeface="Arial" panose="020B0604020202020204" pitchFamily="34" charset="0"/>
              <a:buChar char="•"/>
              <a:tabLst>
                <a:tab pos="457200" algn="l"/>
              </a:tabLst>
            </a:pPr>
            <a:r>
              <a:rPr lang="en-US" sz="1200" kern="1200" dirty="0">
                <a:solidFill>
                  <a:srgbClr val="000000"/>
                </a:solidFill>
                <a:effectLst/>
                <a:latin typeface="Arial" panose="020B0604020202020204" pitchFamily="34" charset="0"/>
                <a:ea typeface="Geneva"/>
                <a:cs typeface="Times New Roman" panose="02020603050405020304" pitchFamily="18" charset="0"/>
              </a:rPr>
              <a:t>The 2030 Agenda – Gender standalone goal (SDG), 53 gender-related indicators (out of a total of 232 SDG indicators)</a:t>
            </a:r>
            <a:endParaRPr lang="en-US" dirty="0">
              <a:effectLst/>
              <a:cs typeface="Times New Roman" panose="02020603050405020304" pitchFamily="18" charset="0"/>
            </a:endParaRPr>
          </a:p>
          <a:p>
            <a:pPr marL="342900" marR="0" lvl="0" indent="-342900" algn="just" eaLnBrk="0" fontAlgn="base" hangingPunct="0">
              <a:spcBef>
                <a:spcPts val="0"/>
              </a:spcBef>
              <a:spcAft>
                <a:spcPts val="0"/>
              </a:spcAft>
              <a:buFont typeface="Arial" panose="020B0604020202020204" pitchFamily="34" charset="0"/>
              <a:buChar char="•"/>
              <a:tabLst>
                <a:tab pos="457200" algn="l"/>
              </a:tabLst>
            </a:pPr>
            <a:r>
              <a:rPr lang="en-US" sz="1200" b="0" kern="1200" dirty="0">
                <a:solidFill>
                  <a:srgbClr val="000000"/>
                </a:solidFill>
                <a:effectLst/>
                <a:latin typeface="Arial" panose="020B0604020202020204" pitchFamily="34" charset="0"/>
                <a:ea typeface="Geneva"/>
                <a:cs typeface="Times New Roman" panose="02020603050405020304" pitchFamily="18" charset="0"/>
              </a:rPr>
              <a:t>Grounded in human-rights, and focused on the promise to reduce inequalities and </a:t>
            </a:r>
            <a:r>
              <a:rPr lang="en-US" sz="1200" b="0" i="1" kern="1200" dirty="0">
                <a:solidFill>
                  <a:srgbClr val="000000"/>
                </a:solidFill>
                <a:effectLst/>
                <a:latin typeface="Arial" panose="020B0604020202020204" pitchFamily="34" charset="0"/>
                <a:ea typeface="Geneva"/>
                <a:cs typeface="Times New Roman" panose="02020603050405020304" pitchFamily="18" charset="0"/>
              </a:rPr>
              <a:t>leave no one behind</a:t>
            </a:r>
            <a:r>
              <a:rPr lang="en-US" sz="1200" b="0" kern="1200" dirty="0">
                <a:solidFill>
                  <a:srgbClr val="000000"/>
                </a:solidFill>
                <a:effectLst/>
                <a:latin typeface="Arial" panose="020B0604020202020204" pitchFamily="34" charset="0"/>
                <a:ea typeface="Geneva"/>
                <a:cs typeface="Times New Roman" panose="02020603050405020304" pitchFamily="18" charset="0"/>
              </a:rPr>
              <a:t>: eliminating inequalities and discrimination, human rights, and gender equality and women’s and girls’ empowerment</a:t>
            </a:r>
            <a:r>
              <a:rPr lang="en-US" sz="1200" kern="1200" dirty="0">
                <a:solidFill>
                  <a:srgbClr val="000000"/>
                </a:solidFill>
                <a:effectLst/>
                <a:latin typeface="Arial" panose="020B0604020202020204" pitchFamily="34" charset="0"/>
                <a:ea typeface="Geneva"/>
                <a:cs typeface="Times New Roman" panose="02020603050405020304" pitchFamily="18" charset="0"/>
              </a:rPr>
              <a:t>.  </a:t>
            </a:r>
          </a:p>
          <a:p>
            <a:pPr marL="342900" marR="0" lvl="0" indent="-342900" algn="just" eaLnBrk="0" fontAlgn="base" hangingPunct="0">
              <a:spcBef>
                <a:spcPts val="0"/>
              </a:spcBef>
              <a:spcAft>
                <a:spcPts val="0"/>
              </a:spcAft>
              <a:buFont typeface="Arial" panose="020B0604020202020204" pitchFamily="34" charset="0"/>
              <a:buChar char="•"/>
              <a:tabLst>
                <a:tab pos="457200" algn="l"/>
              </a:tabLst>
            </a:pPr>
            <a:r>
              <a:rPr lang="en-US" sz="1200" kern="1200" dirty="0">
                <a:solidFill>
                  <a:schemeClr val="tx1"/>
                </a:solidFill>
                <a:effectLst/>
                <a:latin typeface="+mn-lt"/>
                <a:ea typeface="+mn-ea"/>
                <a:cs typeface="+mn-cs"/>
              </a:rPr>
              <a:t>However, little evidence available on the extent to which UNDAF evaluations have been conducted in a gender-responsive manner and assess progress against gender-specific results. </a:t>
            </a:r>
          </a:p>
          <a:p>
            <a:pPr marL="342900" marR="0" lvl="0" indent="-342900" algn="just" eaLnBrk="0" fontAlgn="base" hangingPunct="0">
              <a:spcBef>
                <a:spcPts val="0"/>
              </a:spcBef>
              <a:spcAft>
                <a:spcPts val="0"/>
              </a:spcAft>
              <a:buFont typeface="Arial" panose="020B0604020202020204" pitchFamily="34" charset="0"/>
              <a:buChar char="•"/>
              <a:tabLst>
                <a:tab pos="457200" algn="l"/>
              </a:tabLst>
            </a:pPr>
            <a:r>
              <a:rPr lang="en-US" dirty="0">
                <a:effectLst/>
                <a:cs typeface="Times New Roman" panose="02020603050405020304" pitchFamily="18" charset="0"/>
              </a:rPr>
              <a:t>Given that the UNDAF will be the most central programming tool to operationalize the UNDS Repositioning, UNDAF evaluations will help to ensure that UNDAFs contribute more to gender equality and women’s empowerment. </a:t>
            </a:r>
          </a:p>
          <a:p>
            <a:pPr marL="457200" marR="0" algn="just">
              <a:lnSpc>
                <a:spcPct val="107000"/>
              </a:lnSpc>
              <a:spcBef>
                <a:spcPts val="0"/>
              </a:spcBef>
              <a:spcAft>
                <a:spcPts val="0"/>
              </a:spcAft>
            </a:pPr>
            <a:r>
              <a:rPr lang="en-US" sz="1200" b="1" dirty="0">
                <a:effectLst/>
                <a:latin typeface="Arial" panose="020B0604020202020204" pitchFamily="34" charset="0"/>
                <a:ea typeface="Calibri" panose="020F0502020204030204" pitchFamily="34" charset="0"/>
                <a:cs typeface="Times New Roman" panose="02020603050405020304" pitchFamily="18" charset="0"/>
              </a:rPr>
              <a:t> </a:t>
            </a:r>
            <a:endParaRPr lang="en-US" sz="105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705E0902-082C-4F04-A005-91DD8D0FE8E9}" type="slidenum">
              <a:rPr lang="en-US" smtClean="0"/>
              <a:t>8</a:t>
            </a:fld>
            <a:endParaRPr lang="en-US"/>
          </a:p>
        </p:txBody>
      </p:sp>
    </p:spTree>
    <p:extLst>
      <p:ext uri="{BB962C8B-B14F-4D97-AF65-F5344CB8AC3E}">
        <p14:creationId xmlns:p14="http://schemas.microsoft.com/office/powerpoint/2010/main" val="7071078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14/48=29 reports included a separate section on either gender and/or human rights ( these sections were normally incorporated under one of the DAC criteria </a:t>
            </a:r>
          </a:p>
          <a:p>
            <a:r>
              <a:rPr kumimoji="0" lang="en-US" sz="1400" b="0" i="0" u="none" strike="noStrike" kern="1200" cap="none" spc="0" normalizeH="0" baseline="0" noProof="0" dirty="0">
                <a:ln>
                  <a:noFill/>
                </a:ln>
                <a:solidFill>
                  <a:prstClr val="black"/>
                </a:solidFill>
                <a:effectLst/>
                <a:uLnTx/>
                <a:uFillTx/>
                <a:latin typeface="Arial" panose="020B0604020202020204" pitchFamily="34" charset="0"/>
                <a:ea typeface="Geneva" charset="-128"/>
                <a:cs typeface="Arial" panose="020B0604020202020204" pitchFamily="34" charset="0"/>
              </a:rPr>
              <a:t>30/48 reports did </a:t>
            </a:r>
            <a:r>
              <a:rPr kumimoji="0" lang="en-US" sz="1400" b="1" i="0" u="none" strike="noStrike" kern="1200" cap="none" spc="0" normalizeH="0" baseline="0" noProof="0" dirty="0">
                <a:ln>
                  <a:noFill/>
                </a:ln>
                <a:solidFill>
                  <a:prstClr val="black"/>
                </a:solidFill>
                <a:effectLst/>
                <a:uLnTx/>
                <a:uFillTx/>
                <a:latin typeface="Arial" panose="020B0604020202020204" pitchFamily="34" charset="0"/>
                <a:ea typeface="Geneva" charset="-128"/>
                <a:cs typeface="Arial" panose="020B0604020202020204" pitchFamily="34" charset="0"/>
              </a:rPr>
              <a:t>include some type of analysis </a:t>
            </a:r>
            <a:r>
              <a:rPr kumimoji="0" lang="en-US" sz="1400" b="0" i="0" u="none" strike="noStrike" kern="1200" cap="none" spc="0" normalizeH="0" baseline="0" noProof="0" dirty="0">
                <a:ln>
                  <a:noFill/>
                </a:ln>
                <a:solidFill>
                  <a:prstClr val="black"/>
                </a:solidFill>
                <a:effectLst/>
                <a:uLnTx/>
                <a:uFillTx/>
                <a:latin typeface="Arial" panose="020B0604020202020204" pitchFamily="34" charset="0"/>
                <a:ea typeface="Geneva" charset="-128"/>
                <a:cs typeface="Arial" panose="020B0604020202020204" pitchFamily="34" charset="0"/>
              </a:rPr>
              <a:t>on gender and/ or human rights in the background/context (60%). Only 12/30 reports was this </a:t>
            </a:r>
            <a:r>
              <a:rPr kumimoji="0" lang="en-US" sz="1400" b="1" i="0" u="none" strike="noStrike" kern="1200" cap="none" spc="0" normalizeH="0" baseline="0" noProof="0" dirty="0">
                <a:ln>
                  <a:noFill/>
                </a:ln>
                <a:solidFill>
                  <a:prstClr val="black"/>
                </a:solidFill>
                <a:effectLst/>
                <a:uLnTx/>
                <a:uFillTx/>
                <a:latin typeface="Arial" panose="020B0604020202020204" pitchFamily="34" charset="0"/>
                <a:ea typeface="Geneva" charset="-128"/>
                <a:cs typeface="Arial" panose="020B0604020202020204" pitchFamily="34" charset="0"/>
              </a:rPr>
              <a:t>analysis comprehensive </a:t>
            </a:r>
            <a:r>
              <a:rPr kumimoji="0" lang="en-US" sz="1400" b="0" i="0" u="none" strike="noStrike" kern="1200" cap="none" spc="0" normalizeH="0" baseline="0" noProof="0" dirty="0">
                <a:ln>
                  <a:noFill/>
                </a:ln>
                <a:solidFill>
                  <a:prstClr val="black"/>
                </a:solidFill>
                <a:effectLst/>
                <a:uLnTx/>
                <a:uFillTx/>
                <a:latin typeface="Arial" panose="020B0604020202020204" pitchFamily="34" charset="0"/>
                <a:ea typeface="Geneva" charset="-128"/>
                <a:cs typeface="Arial" panose="020B0604020202020204" pitchFamily="34" charset="0"/>
              </a:rPr>
              <a:t>(40%)</a:t>
            </a:r>
          </a:p>
          <a:p>
            <a:pPr marL="0" marR="0" lvl="0" indent="0" algn="just" defTabSz="457200" rtl="0" eaLnBrk="0" fontAlgn="base" latinLnBrk="0" hangingPunct="0">
              <a:lnSpc>
                <a:spcPct val="100000"/>
              </a:lnSpc>
              <a:spcBef>
                <a:spcPct val="20000"/>
              </a:spcBef>
              <a:spcAft>
                <a:spcPct val="0"/>
              </a:spcAft>
              <a:buClrTx/>
              <a:buSzTx/>
              <a:buFont typeface="Arial" charset="0"/>
              <a:buNone/>
              <a:tabLst/>
              <a:defRPr/>
            </a:pPr>
            <a:r>
              <a:rPr kumimoji="0" lang="en-US" sz="1400" b="0" i="0" u="none" strike="noStrike" kern="1200" cap="none" spc="0" normalizeH="0" baseline="0" noProof="0" dirty="0">
                <a:ln>
                  <a:noFill/>
                </a:ln>
                <a:solidFill>
                  <a:prstClr val="black"/>
                </a:solidFill>
                <a:effectLst/>
                <a:uLnTx/>
                <a:uFillTx/>
                <a:latin typeface="Arial" panose="020B0604020202020204" pitchFamily="34" charset="0"/>
                <a:ea typeface="Geneva" charset="-128"/>
                <a:cs typeface="Arial" panose="020B0604020202020204" pitchFamily="34" charset="0"/>
              </a:rPr>
              <a:t>40/50 reports included some </a:t>
            </a:r>
            <a:r>
              <a:rPr kumimoji="0" lang="en-US" sz="1400" b="1" i="0" u="none" strike="noStrike" kern="1200" cap="none" spc="0" normalizeH="0" baseline="0" noProof="0" dirty="0">
                <a:ln>
                  <a:noFill/>
                </a:ln>
                <a:solidFill>
                  <a:prstClr val="black"/>
                </a:solidFill>
                <a:effectLst/>
                <a:uLnTx/>
                <a:uFillTx/>
                <a:latin typeface="Arial" panose="020B0604020202020204" pitchFamily="34" charset="0"/>
                <a:ea typeface="Geneva" charset="-128"/>
                <a:cs typeface="Arial" panose="020B0604020202020204" pitchFamily="34" charset="0"/>
              </a:rPr>
              <a:t>type of analysis </a:t>
            </a:r>
            <a:r>
              <a:rPr kumimoji="0" lang="en-US" sz="1400" b="0" i="0" u="none" strike="noStrike" kern="1200" cap="none" spc="0" normalizeH="0" baseline="0" noProof="0" dirty="0">
                <a:ln>
                  <a:noFill/>
                </a:ln>
                <a:solidFill>
                  <a:prstClr val="black"/>
                </a:solidFill>
                <a:effectLst/>
                <a:uLnTx/>
                <a:uFillTx/>
                <a:latin typeface="Arial" panose="020B0604020202020204" pitchFamily="34" charset="0"/>
                <a:ea typeface="Geneva" charset="-128"/>
                <a:cs typeface="Arial" panose="020B0604020202020204" pitchFamily="34" charset="0"/>
              </a:rPr>
              <a:t>of gender and/or human rights (80%) and how </a:t>
            </a:r>
            <a:r>
              <a:rPr kumimoji="0" lang="en-US" sz="1400" b="1" i="0" u="none" strike="noStrike" kern="1200" cap="none" spc="0" normalizeH="0" baseline="0" noProof="0" dirty="0">
                <a:ln>
                  <a:noFill/>
                </a:ln>
                <a:solidFill>
                  <a:prstClr val="black"/>
                </a:solidFill>
                <a:effectLst/>
                <a:uLnTx/>
                <a:uFillTx/>
                <a:latin typeface="Arial" panose="020B0604020202020204" pitchFamily="34" charset="0"/>
                <a:ea typeface="Geneva" charset="-128"/>
                <a:cs typeface="Arial" panose="020B0604020202020204" pitchFamily="34" charset="0"/>
              </a:rPr>
              <a:t>they had been impacted upon in the intervention </a:t>
            </a:r>
            <a:r>
              <a:rPr kumimoji="0" lang="en-US" sz="1400" b="0" i="0" u="none" strike="noStrike" kern="1200" cap="none" spc="0" normalizeH="0" baseline="0" noProof="0" dirty="0">
                <a:ln>
                  <a:noFill/>
                </a:ln>
                <a:solidFill>
                  <a:prstClr val="black"/>
                </a:solidFill>
                <a:effectLst/>
                <a:uLnTx/>
                <a:uFillTx/>
                <a:latin typeface="Arial" panose="020B0604020202020204" pitchFamily="34" charset="0"/>
                <a:ea typeface="Geneva" charset="-128"/>
                <a:cs typeface="Arial" panose="020B0604020202020204" pitchFamily="34" charset="0"/>
              </a:rPr>
              <a:t>(although many reports did not provide a comprehensive analysis and tended to cite what had been achieved, </a:t>
            </a:r>
            <a:r>
              <a:rPr kumimoji="0" lang="en-US" sz="1400" b="0" i="0" u="none" strike="noStrike" kern="1200" cap="none" spc="0" normalizeH="0" baseline="0" noProof="0" dirty="0" err="1">
                <a:ln>
                  <a:noFill/>
                </a:ln>
                <a:solidFill>
                  <a:prstClr val="black"/>
                </a:solidFill>
                <a:effectLst/>
                <a:uLnTx/>
                <a:uFillTx/>
                <a:latin typeface="Arial" panose="020B0604020202020204" pitchFamily="34" charset="0"/>
                <a:ea typeface="Geneva" charset="-128"/>
                <a:cs typeface="Arial" panose="020B0604020202020204" pitchFamily="34" charset="0"/>
              </a:rPr>
              <a:t>ie</a:t>
            </a:r>
            <a:r>
              <a:rPr kumimoji="0" lang="en-US" sz="1400" b="0" i="0" u="none" strike="noStrike" kern="1200" cap="none" spc="0" normalizeH="0" baseline="0" noProof="0" dirty="0">
                <a:ln>
                  <a:noFill/>
                </a:ln>
                <a:solidFill>
                  <a:prstClr val="black"/>
                </a:solidFill>
                <a:effectLst/>
                <a:uLnTx/>
                <a:uFillTx/>
                <a:latin typeface="Arial" panose="020B0604020202020204" pitchFamily="34" charset="0"/>
                <a:ea typeface="Geneva" charset="-128"/>
                <a:cs typeface="Arial" panose="020B0604020202020204" pitchFamily="34" charset="0"/>
              </a:rPr>
              <a:t> how many persons trained </a:t>
            </a:r>
            <a:r>
              <a:rPr kumimoji="0" lang="en-US" sz="1400" b="0" i="0" u="none" strike="noStrike" kern="1200" cap="none" spc="0" normalizeH="0" baseline="0" noProof="0" dirty="0" err="1">
                <a:ln>
                  <a:noFill/>
                </a:ln>
                <a:solidFill>
                  <a:prstClr val="black"/>
                </a:solidFill>
                <a:effectLst/>
                <a:uLnTx/>
                <a:uFillTx/>
                <a:latin typeface="Arial" panose="020B0604020202020204" pitchFamily="34" charset="0"/>
                <a:ea typeface="Geneva" charset="-128"/>
                <a:cs typeface="Arial" panose="020B0604020202020204" pitchFamily="34" charset="0"/>
              </a:rPr>
              <a:t>etc</a:t>
            </a:r>
            <a:r>
              <a:rPr kumimoji="0" lang="en-US" sz="1400" b="0" i="0" u="none" strike="noStrike" kern="1200" cap="none" spc="0" normalizeH="0" baseline="0" noProof="0" dirty="0">
                <a:ln>
                  <a:noFill/>
                </a:ln>
                <a:solidFill>
                  <a:prstClr val="black"/>
                </a:solidFill>
                <a:effectLst/>
                <a:uLnTx/>
                <a:uFillTx/>
                <a:latin typeface="Arial" panose="020B0604020202020204" pitchFamily="34" charset="0"/>
                <a:ea typeface="Geneva" charset="-128"/>
                <a:cs typeface="Arial" panose="020B0604020202020204" pitchFamily="34" charset="0"/>
              </a:rPr>
              <a:t>)</a:t>
            </a:r>
          </a:p>
          <a:p>
            <a:endParaRPr lang="en-US" dirty="0"/>
          </a:p>
        </p:txBody>
      </p:sp>
      <p:sp>
        <p:nvSpPr>
          <p:cNvPr id="4" name="Slide Number Placeholder 3"/>
          <p:cNvSpPr>
            <a:spLocks noGrp="1"/>
          </p:cNvSpPr>
          <p:nvPr>
            <p:ph type="sldNum" sz="quarter" idx="5"/>
          </p:nvPr>
        </p:nvSpPr>
        <p:spPr/>
        <p:txBody>
          <a:bodyPr/>
          <a:lstStyle/>
          <a:p>
            <a:fld id="{705E0902-082C-4F04-A005-91DD8D0FE8E9}" type="slidenum">
              <a:rPr lang="en-US" smtClean="0"/>
              <a:t>10</a:t>
            </a:fld>
            <a:endParaRPr lang="en-US"/>
          </a:p>
        </p:txBody>
      </p:sp>
    </p:spTree>
    <p:extLst>
      <p:ext uri="{BB962C8B-B14F-4D97-AF65-F5344CB8AC3E}">
        <p14:creationId xmlns:p14="http://schemas.microsoft.com/office/powerpoint/2010/main" val="42412121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a:spcBef>
                <a:spcPts val="0"/>
              </a:spcBef>
              <a:spcAft>
                <a:spcPts val="0"/>
              </a:spcAft>
              <a:buFont typeface="Arial" panose="020B0604020202020204" pitchFamily="34" charset="0"/>
              <a:buNone/>
              <a:tabLst>
                <a:tab pos="457200" algn="l"/>
              </a:tabLst>
            </a:pPr>
            <a:r>
              <a:rPr lang="en-US" sz="1200" dirty="0">
                <a:effectLst/>
                <a:highlight>
                  <a:srgbClr val="FFFF00"/>
                </a:highlight>
                <a:latin typeface="Times New Roman" panose="02020603050405020304" pitchFamily="18" charset="0"/>
                <a:ea typeface="Times New Roman" panose="02020603050405020304" pitchFamily="18" charset="0"/>
                <a:cs typeface="Times New Roman" panose="02020603050405020304" pitchFamily="18" charset="0"/>
              </a:rPr>
              <a:t>A total of </a:t>
            </a:r>
            <a:r>
              <a:rPr lang="en-US" sz="1200" b="1" dirty="0">
                <a:effectLst/>
                <a:highlight>
                  <a:srgbClr val="FFFF00"/>
                </a:highlight>
                <a:latin typeface="Times New Roman" panose="02020603050405020304" pitchFamily="18" charset="0"/>
                <a:ea typeface="Times New Roman" panose="02020603050405020304" pitchFamily="18" charset="0"/>
                <a:cs typeface="Times New Roman" panose="02020603050405020304" pitchFamily="18" charset="0"/>
              </a:rPr>
              <a:t>23 reports in the sample have been externally quality assessed </a:t>
            </a:r>
            <a:r>
              <a:rPr lang="en-US" sz="1200" dirty="0">
                <a:effectLst/>
                <a:highlight>
                  <a:srgbClr val="FFFF00"/>
                </a:highlight>
                <a:latin typeface="Times New Roman" panose="02020603050405020304" pitchFamily="18" charset="0"/>
                <a:ea typeface="Times New Roman" panose="02020603050405020304" pitchFamily="18" charset="0"/>
                <a:cs typeface="Times New Roman" panose="02020603050405020304" pitchFamily="18" charset="0"/>
              </a:rPr>
              <a:t>through UNDP IEO. </a:t>
            </a:r>
            <a:r>
              <a:rPr lang="en-US" sz="1200" dirty="0">
                <a:effectLst/>
                <a:highlight>
                  <a:srgbClr val="FFFF00"/>
                </a:highlight>
                <a:latin typeface="Times New Roman" panose="02020603050405020304" pitchFamily="18" charset="0"/>
                <a:ea typeface="Times New Roman" panose="02020603050405020304" pitchFamily="18" charset="0"/>
              </a:rPr>
              <a:t>The </a:t>
            </a:r>
            <a:r>
              <a:rPr lang="en-US" sz="1200" b="1" dirty="0">
                <a:effectLst/>
                <a:highlight>
                  <a:srgbClr val="FFFF00"/>
                </a:highlight>
                <a:latin typeface="Times New Roman" panose="02020603050405020304" pitchFamily="18" charset="0"/>
                <a:ea typeface="Times New Roman" panose="02020603050405020304" pitchFamily="18" charset="0"/>
              </a:rPr>
              <a:t>remaining reports have been lightly assessed by the consultant </a:t>
            </a:r>
            <a:r>
              <a:rPr lang="en-US" sz="1200" dirty="0">
                <a:effectLst/>
                <a:highlight>
                  <a:srgbClr val="FFFF00"/>
                </a:highlight>
                <a:latin typeface="Times New Roman" panose="02020603050405020304" pitchFamily="18" charset="0"/>
                <a:ea typeface="Times New Roman" panose="02020603050405020304" pitchFamily="18" charset="0"/>
              </a:rPr>
              <a:t>using the same framework. </a:t>
            </a:r>
            <a:endParaRPr lang="en-US" sz="1000" dirty="0">
              <a:effectLst/>
              <a:latin typeface="Times New Roman" panose="02020603050405020304" pitchFamily="18"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dirty="0">
              <a:solidFill>
                <a:prstClr val="black">
                  <a:lumMod val="75000"/>
                  <a:lumOff val="25000"/>
                </a:prst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dirty="0">
              <a:solidFill>
                <a:prstClr val="black">
                  <a:lumMod val="75000"/>
                  <a:lumOff val="25000"/>
                </a:prst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solidFill>
                  <a:prstClr val="black">
                    <a:lumMod val="75000"/>
                    <a:lumOff val="25000"/>
                  </a:prstClr>
                </a:solidFill>
              </a:rPr>
              <a:t>Performance differences of UNDAF evaluations among regions is pronounced</a:t>
            </a:r>
            <a:r>
              <a:rPr lang="en-US" sz="1200" b="0" dirty="0">
                <a:solidFill>
                  <a:prstClr val="black">
                    <a:lumMod val="75000"/>
                    <a:lumOff val="25000"/>
                  </a:prstClr>
                </a:solidFill>
              </a:rPr>
              <a:t>. When we look at the results by region, there are definite weaknesses in the results of the Arab Region and Latin America. While it can be acknowledged there are less evaluations from these countries, the sample analyzed is well representative of the original universe, with only one evaluation respectively being taken out from each region.  As indicated in the slide, the number of reports which missed requirements in both these regions is high.  As we can see from Asia and the pacific, 71 per cent “approaches requirements”, and in Africa 62 per cent either “approaches requirements” or “meets requirements”. In the CIS, which had the highest number of “meets requirements” (in terms of percentages) 83 per cent of evaluations either “approached” or “met requirements”. </a:t>
            </a:r>
          </a:p>
          <a:p>
            <a:endParaRPr lang="en-US" dirty="0"/>
          </a:p>
        </p:txBody>
      </p:sp>
      <p:sp>
        <p:nvSpPr>
          <p:cNvPr id="4" name="Slide Number Placeholder 3"/>
          <p:cNvSpPr>
            <a:spLocks noGrp="1"/>
          </p:cNvSpPr>
          <p:nvPr>
            <p:ph type="sldNum" sz="quarter" idx="5"/>
          </p:nvPr>
        </p:nvSpPr>
        <p:spPr/>
        <p:txBody>
          <a:bodyPr/>
          <a:lstStyle/>
          <a:p>
            <a:fld id="{705E0902-082C-4F04-A005-91DD8D0FE8E9}" type="slidenum">
              <a:rPr lang="en-US" smtClean="0"/>
              <a:t>11</a:t>
            </a:fld>
            <a:endParaRPr lang="en-US"/>
          </a:p>
        </p:txBody>
      </p:sp>
    </p:spTree>
    <p:extLst>
      <p:ext uri="{BB962C8B-B14F-4D97-AF65-F5344CB8AC3E}">
        <p14:creationId xmlns:p14="http://schemas.microsoft.com/office/powerpoint/2010/main" val="78604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05E0902-082C-4F04-A005-91DD8D0FE8E9}" type="slidenum">
              <a:rPr lang="en-US" smtClean="0"/>
              <a:t>13</a:t>
            </a:fld>
            <a:endParaRPr lang="en-US"/>
          </a:p>
        </p:txBody>
      </p:sp>
    </p:spTree>
    <p:extLst>
      <p:ext uri="{BB962C8B-B14F-4D97-AF65-F5344CB8AC3E}">
        <p14:creationId xmlns:p14="http://schemas.microsoft.com/office/powerpoint/2010/main" val="40851124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05E0902-082C-4F04-A005-91DD8D0FE8E9}" type="slidenum">
              <a:rPr lang="en-US" smtClean="0"/>
              <a:t>14</a:t>
            </a:fld>
            <a:endParaRPr lang="en-US"/>
          </a:p>
        </p:txBody>
      </p:sp>
    </p:spTree>
    <p:extLst>
      <p:ext uri="{BB962C8B-B14F-4D97-AF65-F5344CB8AC3E}">
        <p14:creationId xmlns:p14="http://schemas.microsoft.com/office/powerpoint/2010/main" val="336873303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84B0982-BE5B-4CE1-AFF1-B6BA2B134619}"/>
              </a:ext>
            </a:extLst>
          </p:cNvPr>
          <p:cNvPicPr>
            <a:picLocks noChangeAspect="1"/>
          </p:cNvPicPr>
          <p:nvPr userDrawn="1"/>
        </p:nvPicPr>
        <p:blipFill>
          <a:blip r:embed="rId2"/>
          <a:stretch>
            <a:fillRect/>
          </a:stretch>
        </p:blipFill>
        <p:spPr>
          <a:xfrm>
            <a:off x="0" y="0"/>
            <a:ext cx="12192000" cy="6857999"/>
          </a:xfrm>
          <a:prstGeom prst="rect">
            <a:avLst/>
          </a:prstGeom>
        </p:spPr>
      </p:pic>
      <p:pic>
        <p:nvPicPr>
          <p:cNvPr id="8" name="Picture 7" descr="A picture containing object&#10;&#10;Description automatically generated">
            <a:extLst>
              <a:ext uri="{FF2B5EF4-FFF2-40B4-BE49-F238E27FC236}">
                <a16:creationId xmlns:a16="http://schemas.microsoft.com/office/drawing/2014/main" id="{4ACC73C6-0B7F-4704-86E1-131D6595CAD0}"/>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780007" y="175122"/>
            <a:ext cx="4087839" cy="804591"/>
          </a:xfrm>
          <a:prstGeom prst="rect">
            <a:avLst/>
          </a:prstGeom>
        </p:spPr>
      </p:pic>
      <p:pic>
        <p:nvPicPr>
          <p:cNvPr id="10" name="Picture 9">
            <a:extLst>
              <a:ext uri="{FF2B5EF4-FFF2-40B4-BE49-F238E27FC236}">
                <a16:creationId xmlns:a16="http://schemas.microsoft.com/office/drawing/2014/main" id="{F784A870-0D0F-4E5D-9A4A-45E4FF651C05}"/>
              </a:ext>
            </a:extLst>
          </p:cNvPr>
          <p:cNvPicPr>
            <a:picLocks noChangeAspect="1"/>
          </p:cNvPicPr>
          <p:nvPr userDrawn="1"/>
        </p:nvPicPr>
        <p:blipFill>
          <a:blip r:embed="rId4"/>
          <a:stretch>
            <a:fillRect/>
          </a:stretch>
        </p:blipFill>
        <p:spPr>
          <a:xfrm>
            <a:off x="-1581912" y="-1"/>
            <a:ext cx="3163824" cy="6858000"/>
          </a:xfrm>
          <a:prstGeom prst="rect">
            <a:avLst/>
          </a:prstGeom>
        </p:spPr>
      </p:pic>
    </p:spTree>
    <p:extLst>
      <p:ext uri="{BB962C8B-B14F-4D97-AF65-F5344CB8AC3E}">
        <p14:creationId xmlns:p14="http://schemas.microsoft.com/office/powerpoint/2010/main" val="25745707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FB5B7F-6AE7-4B1B-9EDC-474481D4038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AD18B2A-D15A-488A-A381-0512543EEDC7}"/>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8843335-153B-47FB-88C1-271E0A8AF5AD}"/>
              </a:ext>
            </a:extLst>
          </p:cNvPr>
          <p:cNvSpPr>
            <a:spLocks noGrp="1"/>
          </p:cNvSpPr>
          <p:nvPr>
            <p:ph type="dt" sz="half" idx="10"/>
          </p:nvPr>
        </p:nvSpPr>
        <p:spPr/>
        <p:txBody>
          <a:bodyPr/>
          <a:lstStyle/>
          <a:p>
            <a:fld id="{9F04BD04-A54A-491F-A319-EDE55D712D35}" type="datetimeFigureOut">
              <a:rPr lang="en-US" smtClean="0"/>
              <a:t>5/10/2019</a:t>
            </a:fld>
            <a:endParaRPr lang="en-US"/>
          </a:p>
        </p:txBody>
      </p:sp>
      <p:sp>
        <p:nvSpPr>
          <p:cNvPr id="5" name="Footer Placeholder 4">
            <a:extLst>
              <a:ext uri="{FF2B5EF4-FFF2-40B4-BE49-F238E27FC236}">
                <a16:creationId xmlns:a16="http://schemas.microsoft.com/office/drawing/2014/main" id="{9E059D80-CE93-4D7D-9ABF-5DDC7302354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070D2E4-3923-4327-9C62-1205A4F06C8C}"/>
              </a:ext>
            </a:extLst>
          </p:cNvPr>
          <p:cNvSpPr>
            <a:spLocks noGrp="1"/>
          </p:cNvSpPr>
          <p:nvPr>
            <p:ph type="sldNum" sz="quarter" idx="12"/>
          </p:nvPr>
        </p:nvSpPr>
        <p:spPr/>
        <p:txBody>
          <a:bodyPr/>
          <a:lstStyle/>
          <a:p>
            <a:fld id="{22E09238-768A-4DC1-B0A0-01BC08253E56}" type="slidenum">
              <a:rPr lang="en-US" smtClean="0"/>
              <a:t>‹#›</a:t>
            </a:fld>
            <a:endParaRPr lang="en-US"/>
          </a:p>
        </p:txBody>
      </p:sp>
    </p:spTree>
    <p:extLst>
      <p:ext uri="{BB962C8B-B14F-4D97-AF65-F5344CB8AC3E}">
        <p14:creationId xmlns:p14="http://schemas.microsoft.com/office/powerpoint/2010/main" val="16587955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8045F79-E55A-40E5-9E81-74A98C42A9E4}"/>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9453D52-9372-47C2-9865-87FBBC2D2D4E}"/>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CA31554-4D04-4E4D-B54D-14D5F0771247}"/>
              </a:ext>
            </a:extLst>
          </p:cNvPr>
          <p:cNvSpPr>
            <a:spLocks noGrp="1"/>
          </p:cNvSpPr>
          <p:nvPr>
            <p:ph type="dt" sz="half" idx="10"/>
          </p:nvPr>
        </p:nvSpPr>
        <p:spPr/>
        <p:txBody>
          <a:bodyPr/>
          <a:lstStyle/>
          <a:p>
            <a:fld id="{9F04BD04-A54A-491F-A319-EDE55D712D35}" type="datetimeFigureOut">
              <a:rPr lang="en-US" smtClean="0"/>
              <a:t>5/10/2019</a:t>
            </a:fld>
            <a:endParaRPr lang="en-US"/>
          </a:p>
        </p:txBody>
      </p:sp>
      <p:sp>
        <p:nvSpPr>
          <p:cNvPr id="5" name="Footer Placeholder 4">
            <a:extLst>
              <a:ext uri="{FF2B5EF4-FFF2-40B4-BE49-F238E27FC236}">
                <a16:creationId xmlns:a16="http://schemas.microsoft.com/office/drawing/2014/main" id="{1CF7FE82-9A55-4348-9F3B-45B11C36233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410F551-DB1C-4EE1-AD06-002A9F329726}"/>
              </a:ext>
            </a:extLst>
          </p:cNvPr>
          <p:cNvSpPr>
            <a:spLocks noGrp="1"/>
          </p:cNvSpPr>
          <p:nvPr>
            <p:ph type="sldNum" sz="quarter" idx="12"/>
          </p:nvPr>
        </p:nvSpPr>
        <p:spPr/>
        <p:txBody>
          <a:bodyPr/>
          <a:lstStyle/>
          <a:p>
            <a:fld id="{22E09238-768A-4DC1-B0A0-01BC08253E56}" type="slidenum">
              <a:rPr lang="en-US" smtClean="0"/>
              <a:t>‹#›</a:t>
            </a:fld>
            <a:endParaRPr lang="en-US"/>
          </a:p>
        </p:txBody>
      </p:sp>
    </p:spTree>
    <p:extLst>
      <p:ext uri="{BB962C8B-B14F-4D97-AF65-F5344CB8AC3E}">
        <p14:creationId xmlns:p14="http://schemas.microsoft.com/office/powerpoint/2010/main" val="19749940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05873407-2E72-4F58-B34D-937CC36714BF}"/>
              </a:ext>
            </a:extLst>
          </p:cNvPr>
          <p:cNvPicPr>
            <a:picLocks noChangeAspect="1"/>
          </p:cNvPicPr>
          <p:nvPr userDrawn="1"/>
        </p:nvPicPr>
        <p:blipFill>
          <a:blip r:embed="rId2"/>
          <a:stretch>
            <a:fillRect/>
          </a:stretch>
        </p:blipFill>
        <p:spPr>
          <a:xfrm>
            <a:off x="0" y="0"/>
            <a:ext cx="12192000" cy="6857999"/>
          </a:xfrm>
          <a:prstGeom prst="rect">
            <a:avLst/>
          </a:prstGeom>
        </p:spPr>
      </p:pic>
      <p:pic>
        <p:nvPicPr>
          <p:cNvPr id="10" name="Picture 9" descr="A picture containing object&#10;&#10;Description automatically generated">
            <a:extLst>
              <a:ext uri="{FF2B5EF4-FFF2-40B4-BE49-F238E27FC236}">
                <a16:creationId xmlns:a16="http://schemas.microsoft.com/office/drawing/2014/main" id="{B9A0877D-43D6-4CEA-AADA-EFFD75F4291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627053" y="6268013"/>
            <a:ext cx="2418767" cy="476075"/>
          </a:xfrm>
          <a:prstGeom prst="rect">
            <a:avLst/>
          </a:prstGeom>
        </p:spPr>
      </p:pic>
    </p:spTree>
    <p:extLst>
      <p:ext uri="{BB962C8B-B14F-4D97-AF65-F5344CB8AC3E}">
        <p14:creationId xmlns:p14="http://schemas.microsoft.com/office/powerpoint/2010/main" val="20838310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CB9595-8C1F-4F61-B465-CA3588C36BC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8649DA1-7FA4-42E5-A614-FD6F68926FB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B408A81C-BE27-4579-84DD-06168563864D}"/>
              </a:ext>
            </a:extLst>
          </p:cNvPr>
          <p:cNvSpPr>
            <a:spLocks noGrp="1"/>
          </p:cNvSpPr>
          <p:nvPr>
            <p:ph type="dt" sz="half" idx="10"/>
          </p:nvPr>
        </p:nvSpPr>
        <p:spPr/>
        <p:txBody>
          <a:bodyPr/>
          <a:lstStyle/>
          <a:p>
            <a:fld id="{9F04BD04-A54A-491F-A319-EDE55D712D35}" type="datetimeFigureOut">
              <a:rPr lang="en-US" smtClean="0"/>
              <a:t>5/10/2019</a:t>
            </a:fld>
            <a:endParaRPr lang="en-US"/>
          </a:p>
        </p:txBody>
      </p:sp>
      <p:sp>
        <p:nvSpPr>
          <p:cNvPr id="5" name="Footer Placeholder 4">
            <a:extLst>
              <a:ext uri="{FF2B5EF4-FFF2-40B4-BE49-F238E27FC236}">
                <a16:creationId xmlns:a16="http://schemas.microsoft.com/office/drawing/2014/main" id="{A503477B-BB97-4961-9B15-4FB681033FF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82C3704-B231-4BEB-AD58-24921EB90E58}"/>
              </a:ext>
            </a:extLst>
          </p:cNvPr>
          <p:cNvSpPr>
            <a:spLocks noGrp="1"/>
          </p:cNvSpPr>
          <p:nvPr>
            <p:ph type="sldNum" sz="quarter" idx="12"/>
          </p:nvPr>
        </p:nvSpPr>
        <p:spPr/>
        <p:txBody>
          <a:bodyPr/>
          <a:lstStyle/>
          <a:p>
            <a:fld id="{22E09238-768A-4DC1-B0A0-01BC08253E56}" type="slidenum">
              <a:rPr lang="en-US" smtClean="0"/>
              <a:t>‹#›</a:t>
            </a:fld>
            <a:endParaRPr lang="en-US"/>
          </a:p>
        </p:txBody>
      </p:sp>
    </p:spTree>
    <p:extLst>
      <p:ext uri="{BB962C8B-B14F-4D97-AF65-F5344CB8AC3E}">
        <p14:creationId xmlns:p14="http://schemas.microsoft.com/office/powerpoint/2010/main" val="24224540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D347EC-EFD2-4F5A-8F2A-D494521DE80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45E5F5B-1658-4422-966D-56A3C468DF1E}"/>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30F486F-5C3F-4036-85AD-6D1359B0ED1A}"/>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C5768F0-C246-4EAE-BF7C-F9AE5C2F1CC9}"/>
              </a:ext>
            </a:extLst>
          </p:cNvPr>
          <p:cNvSpPr>
            <a:spLocks noGrp="1"/>
          </p:cNvSpPr>
          <p:nvPr>
            <p:ph type="dt" sz="half" idx="10"/>
          </p:nvPr>
        </p:nvSpPr>
        <p:spPr/>
        <p:txBody>
          <a:bodyPr/>
          <a:lstStyle/>
          <a:p>
            <a:fld id="{9F04BD04-A54A-491F-A319-EDE55D712D35}" type="datetimeFigureOut">
              <a:rPr lang="en-US" smtClean="0"/>
              <a:t>5/10/2019</a:t>
            </a:fld>
            <a:endParaRPr lang="en-US"/>
          </a:p>
        </p:txBody>
      </p:sp>
      <p:sp>
        <p:nvSpPr>
          <p:cNvPr id="6" name="Footer Placeholder 5">
            <a:extLst>
              <a:ext uri="{FF2B5EF4-FFF2-40B4-BE49-F238E27FC236}">
                <a16:creationId xmlns:a16="http://schemas.microsoft.com/office/drawing/2014/main" id="{1E8B9A01-CCAE-4004-A47C-243E17D249B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9E942C5-8342-4A01-922D-CB70D3A5AE46}"/>
              </a:ext>
            </a:extLst>
          </p:cNvPr>
          <p:cNvSpPr>
            <a:spLocks noGrp="1"/>
          </p:cNvSpPr>
          <p:nvPr>
            <p:ph type="sldNum" sz="quarter" idx="12"/>
          </p:nvPr>
        </p:nvSpPr>
        <p:spPr/>
        <p:txBody>
          <a:bodyPr/>
          <a:lstStyle/>
          <a:p>
            <a:fld id="{22E09238-768A-4DC1-B0A0-01BC08253E56}" type="slidenum">
              <a:rPr lang="en-US" smtClean="0"/>
              <a:t>‹#›</a:t>
            </a:fld>
            <a:endParaRPr lang="en-US"/>
          </a:p>
        </p:txBody>
      </p:sp>
    </p:spTree>
    <p:extLst>
      <p:ext uri="{BB962C8B-B14F-4D97-AF65-F5344CB8AC3E}">
        <p14:creationId xmlns:p14="http://schemas.microsoft.com/office/powerpoint/2010/main" val="41781002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CC74A6-AA3E-4A92-AA5D-DCE46DBE986F}"/>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F8BB8FF-05F1-4096-A988-047A0C0B810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342954CE-1ED3-4C74-AB6C-068F9473DF1C}"/>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E5DE188-3DB2-4017-AA45-0A1AF684C4E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A0257464-0AB5-4D56-AC44-2FE2A1DFC45C}"/>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505E332-415D-4322-9DF1-51DF9DB0F562}"/>
              </a:ext>
            </a:extLst>
          </p:cNvPr>
          <p:cNvSpPr>
            <a:spLocks noGrp="1"/>
          </p:cNvSpPr>
          <p:nvPr>
            <p:ph type="dt" sz="half" idx="10"/>
          </p:nvPr>
        </p:nvSpPr>
        <p:spPr/>
        <p:txBody>
          <a:bodyPr/>
          <a:lstStyle/>
          <a:p>
            <a:fld id="{9F04BD04-A54A-491F-A319-EDE55D712D35}" type="datetimeFigureOut">
              <a:rPr lang="en-US" smtClean="0"/>
              <a:t>5/10/2019</a:t>
            </a:fld>
            <a:endParaRPr lang="en-US"/>
          </a:p>
        </p:txBody>
      </p:sp>
      <p:sp>
        <p:nvSpPr>
          <p:cNvPr id="8" name="Footer Placeholder 7">
            <a:extLst>
              <a:ext uri="{FF2B5EF4-FFF2-40B4-BE49-F238E27FC236}">
                <a16:creationId xmlns:a16="http://schemas.microsoft.com/office/drawing/2014/main" id="{C62E2F03-E6C5-47EE-A77D-6C4B12AE370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4743F9B-6A34-4D09-AC1D-2E1E2D040BD5}"/>
              </a:ext>
            </a:extLst>
          </p:cNvPr>
          <p:cNvSpPr>
            <a:spLocks noGrp="1"/>
          </p:cNvSpPr>
          <p:nvPr>
            <p:ph type="sldNum" sz="quarter" idx="12"/>
          </p:nvPr>
        </p:nvSpPr>
        <p:spPr/>
        <p:txBody>
          <a:bodyPr/>
          <a:lstStyle/>
          <a:p>
            <a:fld id="{22E09238-768A-4DC1-B0A0-01BC08253E56}" type="slidenum">
              <a:rPr lang="en-US" smtClean="0"/>
              <a:t>‹#›</a:t>
            </a:fld>
            <a:endParaRPr lang="en-US"/>
          </a:p>
        </p:txBody>
      </p:sp>
    </p:spTree>
    <p:extLst>
      <p:ext uri="{BB962C8B-B14F-4D97-AF65-F5344CB8AC3E}">
        <p14:creationId xmlns:p14="http://schemas.microsoft.com/office/powerpoint/2010/main" val="17039462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69F1C4-8E13-40D1-92A6-77683410BB5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7B177D1-DB0E-46E7-B1E0-A10B248FF975}"/>
              </a:ext>
            </a:extLst>
          </p:cNvPr>
          <p:cNvSpPr>
            <a:spLocks noGrp="1"/>
          </p:cNvSpPr>
          <p:nvPr>
            <p:ph type="dt" sz="half" idx="10"/>
          </p:nvPr>
        </p:nvSpPr>
        <p:spPr/>
        <p:txBody>
          <a:bodyPr/>
          <a:lstStyle/>
          <a:p>
            <a:fld id="{9F04BD04-A54A-491F-A319-EDE55D712D35}" type="datetimeFigureOut">
              <a:rPr lang="en-US" smtClean="0"/>
              <a:t>5/10/2019</a:t>
            </a:fld>
            <a:endParaRPr lang="en-US"/>
          </a:p>
        </p:txBody>
      </p:sp>
      <p:sp>
        <p:nvSpPr>
          <p:cNvPr id="4" name="Footer Placeholder 3">
            <a:extLst>
              <a:ext uri="{FF2B5EF4-FFF2-40B4-BE49-F238E27FC236}">
                <a16:creationId xmlns:a16="http://schemas.microsoft.com/office/drawing/2014/main" id="{38A24B61-31A6-4D2B-83E7-093BBE8E7AF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931FDBC-AA94-47AB-A33E-398DB0CB49B3}"/>
              </a:ext>
            </a:extLst>
          </p:cNvPr>
          <p:cNvSpPr>
            <a:spLocks noGrp="1"/>
          </p:cNvSpPr>
          <p:nvPr>
            <p:ph type="sldNum" sz="quarter" idx="12"/>
          </p:nvPr>
        </p:nvSpPr>
        <p:spPr/>
        <p:txBody>
          <a:bodyPr/>
          <a:lstStyle/>
          <a:p>
            <a:fld id="{22E09238-768A-4DC1-B0A0-01BC08253E56}" type="slidenum">
              <a:rPr lang="en-US" smtClean="0"/>
              <a:t>‹#›</a:t>
            </a:fld>
            <a:endParaRPr lang="en-US"/>
          </a:p>
        </p:txBody>
      </p:sp>
    </p:spTree>
    <p:extLst>
      <p:ext uri="{BB962C8B-B14F-4D97-AF65-F5344CB8AC3E}">
        <p14:creationId xmlns:p14="http://schemas.microsoft.com/office/powerpoint/2010/main" val="11492131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5948BA5-8F8E-46B6-BA41-78AA41E666C7}"/>
              </a:ext>
            </a:extLst>
          </p:cNvPr>
          <p:cNvSpPr>
            <a:spLocks noGrp="1"/>
          </p:cNvSpPr>
          <p:nvPr>
            <p:ph type="dt" sz="half" idx="10"/>
          </p:nvPr>
        </p:nvSpPr>
        <p:spPr/>
        <p:txBody>
          <a:bodyPr/>
          <a:lstStyle/>
          <a:p>
            <a:fld id="{9F04BD04-A54A-491F-A319-EDE55D712D35}" type="datetimeFigureOut">
              <a:rPr lang="en-US" smtClean="0"/>
              <a:t>5/10/2019</a:t>
            </a:fld>
            <a:endParaRPr lang="en-US"/>
          </a:p>
        </p:txBody>
      </p:sp>
      <p:sp>
        <p:nvSpPr>
          <p:cNvPr id="3" name="Footer Placeholder 2">
            <a:extLst>
              <a:ext uri="{FF2B5EF4-FFF2-40B4-BE49-F238E27FC236}">
                <a16:creationId xmlns:a16="http://schemas.microsoft.com/office/drawing/2014/main" id="{50AD5FD2-452D-403B-9F66-46A9B3ACD22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A41DF60-5D44-4394-BD77-67216F666EBA}"/>
              </a:ext>
            </a:extLst>
          </p:cNvPr>
          <p:cNvSpPr>
            <a:spLocks noGrp="1"/>
          </p:cNvSpPr>
          <p:nvPr>
            <p:ph type="sldNum" sz="quarter" idx="12"/>
          </p:nvPr>
        </p:nvSpPr>
        <p:spPr/>
        <p:txBody>
          <a:bodyPr/>
          <a:lstStyle/>
          <a:p>
            <a:fld id="{22E09238-768A-4DC1-B0A0-01BC08253E56}" type="slidenum">
              <a:rPr lang="en-US" smtClean="0"/>
              <a:t>‹#›</a:t>
            </a:fld>
            <a:endParaRPr lang="en-US"/>
          </a:p>
        </p:txBody>
      </p:sp>
    </p:spTree>
    <p:extLst>
      <p:ext uri="{BB962C8B-B14F-4D97-AF65-F5344CB8AC3E}">
        <p14:creationId xmlns:p14="http://schemas.microsoft.com/office/powerpoint/2010/main" val="41709363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AB119C-1E89-46D0-BDC9-A19F3E2F38E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5D3BCAF-0F29-4139-BFA0-E7BC3EA3168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EBE8148-344D-4EC7-9545-971799C48CE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A599AE7A-3528-474C-B827-84F7534502CE}"/>
              </a:ext>
            </a:extLst>
          </p:cNvPr>
          <p:cNvSpPr>
            <a:spLocks noGrp="1"/>
          </p:cNvSpPr>
          <p:nvPr>
            <p:ph type="dt" sz="half" idx="10"/>
          </p:nvPr>
        </p:nvSpPr>
        <p:spPr/>
        <p:txBody>
          <a:bodyPr/>
          <a:lstStyle/>
          <a:p>
            <a:fld id="{9F04BD04-A54A-491F-A319-EDE55D712D35}" type="datetimeFigureOut">
              <a:rPr lang="en-US" smtClean="0"/>
              <a:t>5/10/2019</a:t>
            </a:fld>
            <a:endParaRPr lang="en-US"/>
          </a:p>
        </p:txBody>
      </p:sp>
      <p:sp>
        <p:nvSpPr>
          <p:cNvPr id="6" name="Footer Placeholder 5">
            <a:extLst>
              <a:ext uri="{FF2B5EF4-FFF2-40B4-BE49-F238E27FC236}">
                <a16:creationId xmlns:a16="http://schemas.microsoft.com/office/drawing/2014/main" id="{866A634A-DB04-4ED4-A2E6-E90F07EB0AB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5DED5ED-3718-4AA3-BE34-3F97244B1D00}"/>
              </a:ext>
            </a:extLst>
          </p:cNvPr>
          <p:cNvSpPr>
            <a:spLocks noGrp="1"/>
          </p:cNvSpPr>
          <p:nvPr>
            <p:ph type="sldNum" sz="quarter" idx="12"/>
          </p:nvPr>
        </p:nvSpPr>
        <p:spPr/>
        <p:txBody>
          <a:bodyPr/>
          <a:lstStyle/>
          <a:p>
            <a:fld id="{22E09238-768A-4DC1-B0A0-01BC08253E56}" type="slidenum">
              <a:rPr lang="en-US" smtClean="0"/>
              <a:t>‹#›</a:t>
            </a:fld>
            <a:endParaRPr lang="en-US"/>
          </a:p>
        </p:txBody>
      </p:sp>
    </p:spTree>
    <p:extLst>
      <p:ext uri="{BB962C8B-B14F-4D97-AF65-F5344CB8AC3E}">
        <p14:creationId xmlns:p14="http://schemas.microsoft.com/office/powerpoint/2010/main" val="21757435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EF75B8-6610-45AE-B0A9-7599B5A14C8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64207B4-8639-4CBE-9891-63497E0E19C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D4BD10B-FC0C-430A-AEA0-1CDA8D9ED53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0FE4C0C2-524C-4D9B-9FE8-1F3CE876E0DB}"/>
              </a:ext>
            </a:extLst>
          </p:cNvPr>
          <p:cNvSpPr>
            <a:spLocks noGrp="1"/>
          </p:cNvSpPr>
          <p:nvPr>
            <p:ph type="dt" sz="half" idx="10"/>
          </p:nvPr>
        </p:nvSpPr>
        <p:spPr/>
        <p:txBody>
          <a:bodyPr/>
          <a:lstStyle/>
          <a:p>
            <a:fld id="{9F04BD04-A54A-491F-A319-EDE55D712D35}" type="datetimeFigureOut">
              <a:rPr lang="en-US" smtClean="0"/>
              <a:t>5/10/2019</a:t>
            </a:fld>
            <a:endParaRPr lang="en-US"/>
          </a:p>
        </p:txBody>
      </p:sp>
      <p:sp>
        <p:nvSpPr>
          <p:cNvPr id="6" name="Footer Placeholder 5">
            <a:extLst>
              <a:ext uri="{FF2B5EF4-FFF2-40B4-BE49-F238E27FC236}">
                <a16:creationId xmlns:a16="http://schemas.microsoft.com/office/drawing/2014/main" id="{46D30626-789B-4D59-8AC3-AB9CB6F0200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1D4CEE4-0AEB-4EEE-A0A5-ED527705B47E}"/>
              </a:ext>
            </a:extLst>
          </p:cNvPr>
          <p:cNvSpPr>
            <a:spLocks noGrp="1"/>
          </p:cNvSpPr>
          <p:nvPr>
            <p:ph type="sldNum" sz="quarter" idx="12"/>
          </p:nvPr>
        </p:nvSpPr>
        <p:spPr/>
        <p:txBody>
          <a:bodyPr/>
          <a:lstStyle/>
          <a:p>
            <a:fld id="{22E09238-768A-4DC1-B0A0-01BC08253E56}" type="slidenum">
              <a:rPr lang="en-US" smtClean="0"/>
              <a:t>‹#›</a:t>
            </a:fld>
            <a:endParaRPr lang="en-US"/>
          </a:p>
        </p:txBody>
      </p:sp>
    </p:spTree>
    <p:extLst>
      <p:ext uri="{BB962C8B-B14F-4D97-AF65-F5344CB8AC3E}">
        <p14:creationId xmlns:p14="http://schemas.microsoft.com/office/powerpoint/2010/main" val="26388181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208CBD4-7B76-487A-925E-6BF7255BC7B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9FCB8E35-A96F-45E0-9D34-15B0B246AFC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151FE11-8198-4414-A527-D78A5BF2644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F04BD04-A54A-491F-A319-EDE55D712D35}" type="datetimeFigureOut">
              <a:rPr lang="en-US" smtClean="0"/>
              <a:t>5/10/2019</a:t>
            </a:fld>
            <a:endParaRPr lang="en-US"/>
          </a:p>
        </p:txBody>
      </p:sp>
      <p:sp>
        <p:nvSpPr>
          <p:cNvPr id="5" name="Footer Placeholder 4">
            <a:extLst>
              <a:ext uri="{FF2B5EF4-FFF2-40B4-BE49-F238E27FC236}">
                <a16:creationId xmlns:a16="http://schemas.microsoft.com/office/drawing/2014/main" id="{F283E525-70B6-4314-96C1-F77E31FDDC8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24C6108-DAF4-419F-959C-0FDDAF7D2BE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2E09238-768A-4DC1-B0A0-01BC08253E56}" type="slidenum">
              <a:rPr lang="en-US" smtClean="0"/>
              <a:t>‹#›</a:t>
            </a:fld>
            <a:endParaRPr lang="en-US"/>
          </a:p>
        </p:txBody>
      </p:sp>
    </p:spTree>
    <p:extLst>
      <p:ext uri="{BB962C8B-B14F-4D97-AF65-F5344CB8AC3E}">
        <p14:creationId xmlns:p14="http://schemas.microsoft.com/office/powerpoint/2010/main" val="29056347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5.png"/><Relationship Id="rId7" Type="http://schemas.microsoft.com/office/2007/relationships/hdphoto" Target="../media/hdphoto5.wdp"/><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26.png"/><Relationship Id="rId5" Type="http://schemas.microsoft.com/office/2007/relationships/hdphoto" Target="../media/hdphoto4.wdp"/><Relationship Id="rId4" Type="http://schemas.openxmlformats.org/officeDocument/2006/relationships/image" Target="../media/image25.png"/><Relationship Id="rId9" Type="http://schemas.microsoft.com/office/2007/relationships/hdphoto" Target="../media/hdphoto1.wdp"/></Relationships>
</file>

<file path=ppt/slides/_rels/slide12.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25.png"/><Relationship Id="rId7" Type="http://schemas.openxmlformats.org/officeDocument/2006/relationships/image" Target="../media/image27.png"/><Relationship Id="rId2" Type="http://schemas.openxmlformats.org/officeDocument/2006/relationships/image" Target="../media/image5.png"/><Relationship Id="rId1" Type="http://schemas.openxmlformats.org/officeDocument/2006/relationships/slideLayout" Target="../slideLayouts/slideLayout2.xml"/><Relationship Id="rId6" Type="http://schemas.microsoft.com/office/2007/relationships/hdphoto" Target="../media/hdphoto5.wdp"/><Relationship Id="rId5" Type="http://schemas.openxmlformats.org/officeDocument/2006/relationships/image" Target="../media/image26.png"/><Relationship Id="rId4" Type="http://schemas.microsoft.com/office/2007/relationships/hdphoto" Target="../media/hdphoto4.wdp"/></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3.png"/><Relationship Id="rId7" Type="http://schemas.microsoft.com/office/2007/relationships/hdphoto" Target="../media/hdphoto2.wdp"/><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5.png"/><Relationship Id="rId5" Type="http://schemas.microsoft.com/office/2007/relationships/hdphoto" Target="../media/hdphoto1.wdp"/><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18.pn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6.png"/><Relationship Id="rId5" Type="http://schemas.microsoft.com/office/2007/relationships/hdphoto" Target="../media/hdphoto2.wdp"/><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5.png"/><Relationship Id="rId7" Type="http://schemas.microsoft.com/office/2007/relationships/hdphoto" Target="../media/hdphoto3.wdp"/><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9.png"/><Relationship Id="rId5" Type="http://schemas.microsoft.com/office/2007/relationships/hdphoto" Target="../media/hdphoto2.wdp"/><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24.png"/><Relationship Id="rId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DD42C36D-7C9E-4989-9942-CEFD323FAE11}"/>
              </a:ext>
            </a:extLst>
          </p:cNvPr>
          <p:cNvSpPr txBox="1">
            <a:spLocks/>
          </p:cNvSpPr>
          <p:nvPr/>
        </p:nvSpPr>
        <p:spPr>
          <a:xfrm>
            <a:off x="2736429" y="2339162"/>
            <a:ext cx="8506958" cy="1523711"/>
          </a:xfrm>
          <a:prstGeom prst="rect">
            <a:avLst/>
          </a:prstGeom>
          <a:noFill/>
        </p:spPr>
        <p:txBody>
          <a:bodyPr>
            <a:normAutofit fontScale="92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50000"/>
              </a:lnSpc>
            </a:pPr>
            <a:r>
              <a:rPr lang="en-US" sz="4000" b="1" dirty="0">
                <a:solidFill>
                  <a:srgbClr val="006CB7"/>
                </a:solidFill>
                <a:latin typeface="+mn-lt"/>
              </a:rPr>
              <a:t>HUMAN RIGHTS AND GENDER EQUALITY </a:t>
            </a:r>
            <a:br>
              <a:rPr lang="en-US" sz="4000" b="1" dirty="0">
                <a:solidFill>
                  <a:srgbClr val="006CB7"/>
                </a:solidFill>
                <a:latin typeface="+mn-lt"/>
              </a:rPr>
            </a:br>
            <a:r>
              <a:rPr lang="en-US" sz="4000" b="1" dirty="0">
                <a:solidFill>
                  <a:srgbClr val="006CB7"/>
                </a:solidFill>
                <a:latin typeface="+mn-lt"/>
              </a:rPr>
              <a:t>WORKING GROUP</a:t>
            </a:r>
          </a:p>
        </p:txBody>
      </p:sp>
      <p:sp>
        <p:nvSpPr>
          <p:cNvPr id="5" name="Title 1">
            <a:extLst>
              <a:ext uri="{FF2B5EF4-FFF2-40B4-BE49-F238E27FC236}">
                <a16:creationId xmlns:a16="http://schemas.microsoft.com/office/drawing/2014/main" id="{4F87E9BA-6B33-4C70-AD91-C62ED382C5C9}"/>
              </a:ext>
            </a:extLst>
          </p:cNvPr>
          <p:cNvSpPr txBox="1">
            <a:spLocks/>
          </p:cNvSpPr>
          <p:nvPr/>
        </p:nvSpPr>
        <p:spPr>
          <a:xfrm>
            <a:off x="5996197" y="3984171"/>
            <a:ext cx="1987421" cy="423692"/>
          </a:xfrm>
          <a:prstGeom prst="rect">
            <a:avLst/>
          </a:prstGeom>
          <a:solidFill>
            <a:srgbClr val="D31145"/>
          </a:solidFill>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AU" sz="2400" dirty="0">
                <a:solidFill>
                  <a:schemeClr val="bg1"/>
                </a:solidFill>
                <a:latin typeface="+mn-lt"/>
              </a:rPr>
              <a:t>May 2019</a:t>
            </a:r>
            <a:endParaRPr lang="en-US" sz="2400" dirty="0">
              <a:solidFill>
                <a:schemeClr val="bg1"/>
              </a:solidFill>
              <a:latin typeface="+mn-lt"/>
            </a:endParaRPr>
          </a:p>
        </p:txBody>
      </p:sp>
      <p:sp>
        <p:nvSpPr>
          <p:cNvPr id="6" name="Subtitle 2">
            <a:extLst>
              <a:ext uri="{FF2B5EF4-FFF2-40B4-BE49-F238E27FC236}">
                <a16:creationId xmlns:a16="http://schemas.microsoft.com/office/drawing/2014/main" id="{CE5D8929-2757-47DC-95F4-E3E704DDE6E2}"/>
              </a:ext>
            </a:extLst>
          </p:cNvPr>
          <p:cNvSpPr txBox="1">
            <a:spLocks/>
          </p:cNvSpPr>
          <p:nvPr/>
        </p:nvSpPr>
        <p:spPr>
          <a:xfrm>
            <a:off x="1576873" y="6084213"/>
            <a:ext cx="10599576" cy="77378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800" dirty="0"/>
              <a:t>	Messay </a:t>
            </a:r>
            <a:r>
              <a:rPr lang="en-US" sz="1800" dirty="0" err="1"/>
              <a:t>Tassew</a:t>
            </a:r>
            <a:r>
              <a:rPr lang="en-US" sz="1800" dirty="0">
                <a:latin typeface="+mj-lt"/>
              </a:rPr>
              <a:t>, Co-Chair 					</a:t>
            </a:r>
            <a:r>
              <a:rPr lang="en-US" sz="1800" dirty="0" err="1"/>
              <a:t>Sabas</a:t>
            </a:r>
            <a:r>
              <a:rPr lang="en-US" sz="1800" dirty="0"/>
              <a:t> Monroy</a:t>
            </a:r>
            <a:r>
              <a:rPr lang="en-US" sz="1800" dirty="0">
                <a:latin typeface="+mj-lt"/>
              </a:rPr>
              <a:t>, Co-Chair</a:t>
            </a:r>
          </a:p>
        </p:txBody>
      </p:sp>
    </p:spTree>
    <p:extLst>
      <p:ext uri="{BB962C8B-B14F-4D97-AF65-F5344CB8AC3E}">
        <p14:creationId xmlns:p14="http://schemas.microsoft.com/office/powerpoint/2010/main" val="3321074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BE184A-05B9-4973-85F1-E737F50BE122}"/>
              </a:ext>
            </a:extLst>
          </p:cNvPr>
          <p:cNvSpPr txBox="1">
            <a:spLocks/>
          </p:cNvSpPr>
          <p:nvPr/>
        </p:nvSpPr>
        <p:spPr>
          <a:xfrm>
            <a:off x="2053454" y="85184"/>
            <a:ext cx="8677469" cy="423692"/>
          </a:xfrm>
          <a:prstGeom prst="rect">
            <a:avLst/>
          </a:prstGeom>
          <a:solidFill>
            <a:srgbClr val="006CB7"/>
          </a:solidFill>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b="1" dirty="0">
                <a:solidFill>
                  <a:schemeClr val="bg1"/>
                </a:solidFill>
                <a:latin typeface="+mn-lt"/>
              </a:rPr>
              <a:t>3.2 Emerging findings - UNDAF meta-synthesis with a gender lens</a:t>
            </a:r>
          </a:p>
        </p:txBody>
      </p:sp>
      <p:cxnSp>
        <p:nvCxnSpPr>
          <p:cNvPr id="5" name="Straight Connector 4">
            <a:extLst>
              <a:ext uri="{FF2B5EF4-FFF2-40B4-BE49-F238E27FC236}">
                <a16:creationId xmlns:a16="http://schemas.microsoft.com/office/drawing/2014/main" id="{2226B0F6-D542-4ABA-A215-F9395B27A401}"/>
              </a:ext>
            </a:extLst>
          </p:cNvPr>
          <p:cNvCxnSpPr>
            <a:cxnSpLocks/>
          </p:cNvCxnSpPr>
          <p:nvPr/>
        </p:nvCxnSpPr>
        <p:spPr>
          <a:xfrm>
            <a:off x="4209176" y="1162079"/>
            <a:ext cx="0" cy="1077195"/>
          </a:xfrm>
          <a:prstGeom prst="line">
            <a:avLst/>
          </a:prstGeom>
          <a:ln>
            <a:solidFill>
              <a:srgbClr val="D31145"/>
            </a:solidFill>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1629A30B-BDD0-4301-AEA5-1DB47C36D4CE}"/>
              </a:ext>
            </a:extLst>
          </p:cNvPr>
          <p:cNvSpPr/>
          <p:nvPr/>
        </p:nvSpPr>
        <p:spPr>
          <a:xfrm>
            <a:off x="239563" y="1621196"/>
            <a:ext cx="3761270" cy="830997"/>
          </a:xfrm>
          <a:prstGeom prst="rect">
            <a:avLst/>
          </a:prstGeom>
        </p:spPr>
        <p:txBody>
          <a:bodyPr wrap="square">
            <a:spAutoFit/>
          </a:bodyPr>
          <a:lstStyle/>
          <a:p>
            <a:pPr algn="ctr"/>
            <a:r>
              <a:rPr lang="en-US" sz="2000" b="1" dirty="0"/>
              <a:t>Missing requirements:</a:t>
            </a:r>
          </a:p>
          <a:p>
            <a:pPr algn="ctr"/>
            <a:r>
              <a:rPr lang="en-US" sz="1400" dirty="0"/>
              <a:t>19/48 scored between 0 – 3 </a:t>
            </a:r>
            <a:r>
              <a:rPr lang="en-US" sz="1400" i="1" dirty="0"/>
              <a:t>(3 scored 1; 4 scored 2 and 12 scored 3)</a:t>
            </a:r>
            <a:endParaRPr lang="en-US" sz="1600" i="1" dirty="0"/>
          </a:p>
        </p:txBody>
      </p:sp>
      <p:cxnSp>
        <p:nvCxnSpPr>
          <p:cNvPr id="7" name="Straight Connector 6">
            <a:extLst>
              <a:ext uri="{FF2B5EF4-FFF2-40B4-BE49-F238E27FC236}">
                <a16:creationId xmlns:a16="http://schemas.microsoft.com/office/drawing/2014/main" id="{ED915290-947B-444B-A181-27466A91E36A}"/>
              </a:ext>
            </a:extLst>
          </p:cNvPr>
          <p:cNvCxnSpPr>
            <a:cxnSpLocks/>
          </p:cNvCxnSpPr>
          <p:nvPr/>
        </p:nvCxnSpPr>
        <p:spPr>
          <a:xfrm>
            <a:off x="8453920" y="1176887"/>
            <a:ext cx="1" cy="1069886"/>
          </a:xfrm>
          <a:prstGeom prst="line">
            <a:avLst/>
          </a:prstGeom>
          <a:ln>
            <a:solidFill>
              <a:srgbClr val="D31145"/>
            </a:solidFill>
          </a:ln>
        </p:spPr>
        <p:style>
          <a:lnRef idx="1">
            <a:schemeClr val="accent1"/>
          </a:lnRef>
          <a:fillRef idx="0">
            <a:schemeClr val="accent1"/>
          </a:fillRef>
          <a:effectRef idx="0">
            <a:schemeClr val="accent1"/>
          </a:effectRef>
          <a:fontRef idx="minor">
            <a:schemeClr val="tx1"/>
          </a:fontRef>
        </p:style>
      </p:cxnSp>
      <p:sp>
        <p:nvSpPr>
          <p:cNvPr id="11" name="Rectangle 10">
            <a:extLst>
              <a:ext uri="{FF2B5EF4-FFF2-40B4-BE49-F238E27FC236}">
                <a16:creationId xmlns:a16="http://schemas.microsoft.com/office/drawing/2014/main" id="{D587671C-E876-406B-B581-274FB416C309}"/>
              </a:ext>
            </a:extLst>
          </p:cNvPr>
          <p:cNvSpPr/>
          <p:nvPr/>
        </p:nvSpPr>
        <p:spPr>
          <a:xfrm>
            <a:off x="8430730" y="1607370"/>
            <a:ext cx="3761270" cy="923330"/>
          </a:xfrm>
          <a:prstGeom prst="rect">
            <a:avLst/>
          </a:prstGeom>
        </p:spPr>
        <p:txBody>
          <a:bodyPr wrap="square">
            <a:spAutoFit/>
          </a:bodyPr>
          <a:lstStyle/>
          <a:p>
            <a:pPr algn="ctr"/>
            <a:r>
              <a:rPr lang="en-US" sz="2000" b="1" dirty="0"/>
              <a:t>Met requirements:</a:t>
            </a:r>
          </a:p>
          <a:p>
            <a:pPr lvl="0" algn="ctr"/>
            <a:r>
              <a:rPr lang="en-US" sz="2000" dirty="0"/>
              <a:t> </a:t>
            </a:r>
            <a:r>
              <a:rPr lang="en-US" sz="1400" dirty="0">
                <a:solidFill>
                  <a:prstClr val="black"/>
                </a:solidFill>
              </a:rPr>
              <a:t>Only 4 out of 48 evaluations actually met requirements. </a:t>
            </a:r>
            <a:endParaRPr lang="en-US" sz="1600" i="1" dirty="0">
              <a:solidFill>
                <a:prstClr val="black"/>
              </a:solidFill>
            </a:endParaRPr>
          </a:p>
        </p:txBody>
      </p:sp>
      <p:sp>
        <p:nvSpPr>
          <p:cNvPr id="12" name="Rectangle 11">
            <a:extLst>
              <a:ext uri="{FF2B5EF4-FFF2-40B4-BE49-F238E27FC236}">
                <a16:creationId xmlns:a16="http://schemas.microsoft.com/office/drawing/2014/main" id="{4BDC027D-0E0B-4DA3-951F-FA9D98741D5E}"/>
              </a:ext>
            </a:extLst>
          </p:cNvPr>
          <p:cNvSpPr/>
          <p:nvPr/>
        </p:nvSpPr>
        <p:spPr>
          <a:xfrm>
            <a:off x="4422882" y="1612310"/>
            <a:ext cx="3761270" cy="830997"/>
          </a:xfrm>
          <a:prstGeom prst="rect">
            <a:avLst/>
          </a:prstGeom>
        </p:spPr>
        <p:txBody>
          <a:bodyPr wrap="square">
            <a:spAutoFit/>
          </a:bodyPr>
          <a:lstStyle/>
          <a:p>
            <a:pPr algn="ctr"/>
            <a:r>
              <a:rPr lang="en-US" sz="2000" b="1" dirty="0"/>
              <a:t>Approached requirements:</a:t>
            </a:r>
          </a:p>
          <a:p>
            <a:pPr lvl="0" algn="ctr"/>
            <a:r>
              <a:rPr lang="en-US" sz="1400" dirty="0">
                <a:solidFill>
                  <a:prstClr val="black"/>
                </a:solidFill>
              </a:rPr>
              <a:t>25/48 scored between 4 – 6 </a:t>
            </a:r>
            <a:r>
              <a:rPr lang="en-US" sz="1400" i="1" dirty="0">
                <a:solidFill>
                  <a:prstClr val="black"/>
                </a:solidFill>
              </a:rPr>
              <a:t>(9 scored 4; 8 scored 5 and   8 scored 6)</a:t>
            </a:r>
            <a:endParaRPr lang="en-US" sz="1600" i="1" dirty="0">
              <a:solidFill>
                <a:prstClr val="black"/>
              </a:solidFill>
            </a:endParaRPr>
          </a:p>
        </p:txBody>
      </p:sp>
      <p:sp>
        <p:nvSpPr>
          <p:cNvPr id="14" name="Rectangle 13">
            <a:extLst>
              <a:ext uri="{FF2B5EF4-FFF2-40B4-BE49-F238E27FC236}">
                <a16:creationId xmlns:a16="http://schemas.microsoft.com/office/drawing/2014/main" id="{D7ED3503-6F7E-42ED-849C-7FDAB51F0135}"/>
              </a:ext>
            </a:extLst>
          </p:cNvPr>
          <p:cNvSpPr/>
          <p:nvPr/>
        </p:nvSpPr>
        <p:spPr>
          <a:xfrm>
            <a:off x="1785578" y="562577"/>
            <a:ext cx="1397172" cy="521195"/>
          </a:xfrm>
          <a:prstGeom prst="rect">
            <a:avLst/>
          </a:prstGeom>
        </p:spPr>
        <p:txBody>
          <a:bodyPr wrap="square">
            <a:spAutoFit/>
          </a:bodyPr>
          <a:lstStyle/>
          <a:p>
            <a:r>
              <a:rPr lang="en-US" sz="6000" b="1" dirty="0">
                <a:solidFill>
                  <a:srgbClr val="D31145"/>
                </a:solidFill>
              </a:rPr>
              <a:t>19</a:t>
            </a:r>
            <a:endParaRPr lang="en-US" sz="2800" dirty="0">
              <a:solidFill>
                <a:srgbClr val="D31145"/>
              </a:solidFill>
            </a:endParaRPr>
          </a:p>
        </p:txBody>
      </p:sp>
      <p:sp>
        <p:nvSpPr>
          <p:cNvPr id="15" name="Rectangle 14">
            <a:extLst>
              <a:ext uri="{FF2B5EF4-FFF2-40B4-BE49-F238E27FC236}">
                <a16:creationId xmlns:a16="http://schemas.microsoft.com/office/drawing/2014/main" id="{E0EFFB22-4001-44BE-85AE-71322399F2E9}"/>
              </a:ext>
            </a:extLst>
          </p:cNvPr>
          <p:cNvSpPr/>
          <p:nvPr/>
        </p:nvSpPr>
        <p:spPr>
          <a:xfrm>
            <a:off x="5693603" y="569829"/>
            <a:ext cx="1397172" cy="521195"/>
          </a:xfrm>
          <a:prstGeom prst="rect">
            <a:avLst/>
          </a:prstGeom>
        </p:spPr>
        <p:txBody>
          <a:bodyPr wrap="square">
            <a:spAutoFit/>
          </a:bodyPr>
          <a:lstStyle/>
          <a:p>
            <a:r>
              <a:rPr lang="en-US" sz="6000" b="1" dirty="0">
                <a:solidFill>
                  <a:srgbClr val="D31145"/>
                </a:solidFill>
              </a:rPr>
              <a:t>25</a:t>
            </a:r>
            <a:endParaRPr lang="en-US" sz="3600" dirty="0">
              <a:solidFill>
                <a:srgbClr val="D31145"/>
              </a:solidFill>
            </a:endParaRPr>
          </a:p>
        </p:txBody>
      </p:sp>
      <p:sp>
        <p:nvSpPr>
          <p:cNvPr id="16" name="Rectangle 15">
            <a:extLst>
              <a:ext uri="{FF2B5EF4-FFF2-40B4-BE49-F238E27FC236}">
                <a16:creationId xmlns:a16="http://schemas.microsoft.com/office/drawing/2014/main" id="{C48D5B05-4995-4F2A-9585-3E081C8CC0A6}"/>
              </a:ext>
            </a:extLst>
          </p:cNvPr>
          <p:cNvSpPr/>
          <p:nvPr/>
        </p:nvSpPr>
        <p:spPr>
          <a:xfrm>
            <a:off x="9973075" y="609322"/>
            <a:ext cx="1397172" cy="521195"/>
          </a:xfrm>
          <a:prstGeom prst="rect">
            <a:avLst/>
          </a:prstGeom>
        </p:spPr>
        <p:txBody>
          <a:bodyPr wrap="square">
            <a:spAutoFit/>
          </a:bodyPr>
          <a:lstStyle/>
          <a:p>
            <a:r>
              <a:rPr lang="en-US" sz="6000" b="1" dirty="0">
                <a:solidFill>
                  <a:srgbClr val="D31145"/>
                </a:solidFill>
              </a:rPr>
              <a:t>4</a:t>
            </a:r>
            <a:endParaRPr lang="en-US" sz="3600" dirty="0">
              <a:solidFill>
                <a:srgbClr val="D31145"/>
              </a:solidFill>
            </a:endParaRPr>
          </a:p>
        </p:txBody>
      </p:sp>
      <p:grpSp>
        <p:nvGrpSpPr>
          <p:cNvPr id="88" name="Group 87">
            <a:extLst>
              <a:ext uri="{FF2B5EF4-FFF2-40B4-BE49-F238E27FC236}">
                <a16:creationId xmlns:a16="http://schemas.microsoft.com/office/drawing/2014/main" id="{302DC964-30A6-421B-928E-99C23771DDEE}"/>
              </a:ext>
            </a:extLst>
          </p:cNvPr>
          <p:cNvGrpSpPr/>
          <p:nvPr/>
        </p:nvGrpSpPr>
        <p:grpSpPr>
          <a:xfrm>
            <a:off x="118346" y="2776456"/>
            <a:ext cx="12117043" cy="3328455"/>
            <a:chOff x="55713" y="2618608"/>
            <a:chExt cx="12117043" cy="3661301"/>
          </a:xfrm>
        </p:grpSpPr>
        <p:cxnSp>
          <p:nvCxnSpPr>
            <p:cNvPr id="18" name="Straight Connector 17">
              <a:extLst>
                <a:ext uri="{FF2B5EF4-FFF2-40B4-BE49-F238E27FC236}">
                  <a16:creationId xmlns:a16="http://schemas.microsoft.com/office/drawing/2014/main" id="{E4B2A10A-CB81-4B0A-AB0A-5B630FB2FAFD}"/>
                </a:ext>
              </a:extLst>
            </p:cNvPr>
            <p:cNvCxnSpPr>
              <a:cxnSpLocks/>
            </p:cNvCxnSpPr>
            <p:nvPr/>
          </p:nvCxnSpPr>
          <p:spPr>
            <a:xfrm>
              <a:off x="9667862" y="2938601"/>
              <a:ext cx="0" cy="1089487"/>
            </a:xfrm>
            <a:prstGeom prst="line">
              <a:avLst/>
            </a:prstGeom>
            <a:ln>
              <a:solidFill>
                <a:srgbClr val="D31145"/>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A26A69C-843C-45C0-9835-7574777575C9}"/>
                </a:ext>
              </a:extLst>
            </p:cNvPr>
            <p:cNvCxnSpPr>
              <a:cxnSpLocks/>
            </p:cNvCxnSpPr>
            <p:nvPr/>
          </p:nvCxnSpPr>
          <p:spPr>
            <a:xfrm>
              <a:off x="2417279" y="3075036"/>
              <a:ext cx="0" cy="1089487"/>
            </a:xfrm>
            <a:prstGeom prst="line">
              <a:avLst/>
            </a:prstGeom>
            <a:ln>
              <a:solidFill>
                <a:srgbClr val="D31145"/>
              </a:solidFill>
            </a:ln>
          </p:spPr>
          <p:style>
            <a:lnRef idx="1">
              <a:schemeClr val="accent1"/>
            </a:lnRef>
            <a:fillRef idx="0">
              <a:schemeClr val="accent1"/>
            </a:fillRef>
            <a:effectRef idx="0">
              <a:schemeClr val="accent1"/>
            </a:effectRef>
            <a:fontRef idx="minor">
              <a:schemeClr val="tx1"/>
            </a:fontRef>
          </p:style>
        </p:cxnSp>
        <p:sp>
          <p:nvSpPr>
            <p:cNvPr id="20" name="Rectangle 19">
              <a:extLst>
                <a:ext uri="{FF2B5EF4-FFF2-40B4-BE49-F238E27FC236}">
                  <a16:creationId xmlns:a16="http://schemas.microsoft.com/office/drawing/2014/main" id="{2762B71A-00B6-42BD-9ED8-F29C5DC90703}"/>
                </a:ext>
              </a:extLst>
            </p:cNvPr>
            <p:cNvSpPr/>
            <p:nvPr/>
          </p:nvSpPr>
          <p:spPr>
            <a:xfrm>
              <a:off x="55713" y="3566646"/>
              <a:ext cx="2336724" cy="710964"/>
            </a:xfrm>
            <a:prstGeom prst="rect">
              <a:avLst/>
            </a:prstGeom>
          </p:spPr>
          <p:txBody>
            <a:bodyPr wrap="square">
              <a:spAutoFit/>
            </a:bodyPr>
            <a:lstStyle/>
            <a:p>
              <a:pPr algn="ctr"/>
              <a:r>
                <a:rPr lang="en-US" sz="1200" dirty="0"/>
                <a:t>10/48 reports stated how they would ensure </a:t>
              </a:r>
              <a:r>
                <a:rPr lang="en-US" sz="1200" b="1" dirty="0"/>
                <a:t>data collection on gender and/or human rights</a:t>
              </a:r>
              <a:endParaRPr lang="en-US" sz="1200" b="1" i="1" dirty="0"/>
            </a:p>
          </p:txBody>
        </p:sp>
        <p:cxnSp>
          <p:nvCxnSpPr>
            <p:cNvPr id="21" name="Straight Connector 20">
              <a:extLst>
                <a:ext uri="{FF2B5EF4-FFF2-40B4-BE49-F238E27FC236}">
                  <a16:creationId xmlns:a16="http://schemas.microsoft.com/office/drawing/2014/main" id="{2AA2EA46-8DA9-4D4E-B50B-97225E4A9D9D}"/>
                </a:ext>
              </a:extLst>
            </p:cNvPr>
            <p:cNvCxnSpPr>
              <a:cxnSpLocks/>
            </p:cNvCxnSpPr>
            <p:nvPr/>
          </p:nvCxnSpPr>
          <p:spPr>
            <a:xfrm>
              <a:off x="4654632" y="3075037"/>
              <a:ext cx="0" cy="1089487"/>
            </a:xfrm>
            <a:prstGeom prst="line">
              <a:avLst/>
            </a:prstGeom>
            <a:ln>
              <a:solidFill>
                <a:srgbClr val="D31145"/>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43BD8E4A-A067-4EF6-BAB2-EC73F8492F17}"/>
                </a:ext>
              </a:extLst>
            </p:cNvPr>
            <p:cNvCxnSpPr>
              <a:cxnSpLocks/>
            </p:cNvCxnSpPr>
            <p:nvPr/>
          </p:nvCxnSpPr>
          <p:spPr>
            <a:xfrm>
              <a:off x="7162968" y="3021903"/>
              <a:ext cx="0" cy="1089487"/>
            </a:xfrm>
            <a:prstGeom prst="line">
              <a:avLst/>
            </a:prstGeom>
            <a:ln>
              <a:solidFill>
                <a:srgbClr val="D31145"/>
              </a:solidFill>
            </a:ln>
          </p:spPr>
          <p:style>
            <a:lnRef idx="1">
              <a:schemeClr val="accent1"/>
            </a:lnRef>
            <a:fillRef idx="0">
              <a:schemeClr val="accent1"/>
            </a:fillRef>
            <a:effectRef idx="0">
              <a:schemeClr val="accent1"/>
            </a:effectRef>
            <a:fontRef idx="minor">
              <a:schemeClr val="tx1"/>
            </a:fontRef>
          </p:style>
        </p:cxnSp>
        <p:sp>
          <p:nvSpPr>
            <p:cNvPr id="28" name="Rectangle 27">
              <a:extLst>
                <a:ext uri="{FF2B5EF4-FFF2-40B4-BE49-F238E27FC236}">
                  <a16:creationId xmlns:a16="http://schemas.microsoft.com/office/drawing/2014/main" id="{61F20607-F012-4003-84A1-B32A5D5093A0}"/>
                </a:ext>
              </a:extLst>
            </p:cNvPr>
            <p:cNvSpPr/>
            <p:nvPr/>
          </p:nvSpPr>
          <p:spPr>
            <a:xfrm>
              <a:off x="611201" y="2774253"/>
              <a:ext cx="1248303" cy="778675"/>
            </a:xfrm>
            <a:prstGeom prst="rect">
              <a:avLst/>
            </a:prstGeom>
          </p:spPr>
          <p:txBody>
            <a:bodyPr wrap="square">
              <a:spAutoFit/>
            </a:bodyPr>
            <a:lstStyle/>
            <a:p>
              <a:r>
                <a:rPr lang="en-US" sz="4000" b="1" dirty="0">
                  <a:solidFill>
                    <a:schemeClr val="tx1">
                      <a:lumMod val="65000"/>
                      <a:lumOff val="35000"/>
                    </a:schemeClr>
                  </a:solidFill>
                </a:rPr>
                <a:t>21%</a:t>
              </a:r>
              <a:endParaRPr lang="en-US" sz="2000" dirty="0">
                <a:solidFill>
                  <a:schemeClr val="tx1">
                    <a:lumMod val="65000"/>
                    <a:lumOff val="35000"/>
                  </a:schemeClr>
                </a:solidFill>
              </a:endParaRPr>
            </a:p>
          </p:txBody>
        </p:sp>
        <p:sp>
          <p:nvSpPr>
            <p:cNvPr id="40" name="Rectangle 39">
              <a:extLst>
                <a:ext uri="{FF2B5EF4-FFF2-40B4-BE49-F238E27FC236}">
                  <a16:creationId xmlns:a16="http://schemas.microsoft.com/office/drawing/2014/main" id="{16915C74-3768-4921-88DC-ABD88EB00E2E}"/>
                </a:ext>
              </a:extLst>
            </p:cNvPr>
            <p:cNvSpPr/>
            <p:nvPr/>
          </p:nvSpPr>
          <p:spPr>
            <a:xfrm>
              <a:off x="2367594" y="3608494"/>
              <a:ext cx="2336724" cy="507832"/>
            </a:xfrm>
            <a:prstGeom prst="rect">
              <a:avLst/>
            </a:prstGeom>
          </p:spPr>
          <p:txBody>
            <a:bodyPr wrap="square">
              <a:spAutoFit/>
            </a:bodyPr>
            <a:lstStyle/>
            <a:p>
              <a:pPr algn="ctr"/>
              <a:r>
                <a:rPr lang="en-US" sz="1200" dirty="0"/>
                <a:t>11/48 reports used </a:t>
              </a:r>
              <a:r>
                <a:rPr lang="en-US" sz="1200" b="1" dirty="0"/>
                <a:t>disaggregated data </a:t>
              </a:r>
              <a:endParaRPr lang="en-US" sz="1200" b="1" i="1" dirty="0"/>
            </a:p>
          </p:txBody>
        </p:sp>
        <p:sp>
          <p:nvSpPr>
            <p:cNvPr id="41" name="Rectangle 40">
              <a:extLst>
                <a:ext uri="{FF2B5EF4-FFF2-40B4-BE49-F238E27FC236}">
                  <a16:creationId xmlns:a16="http://schemas.microsoft.com/office/drawing/2014/main" id="{233D678F-3538-4927-B9A5-175BEEA91BC1}"/>
                </a:ext>
              </a:extLst>
            </p:cNvPr>
            <p:cNvSpPr/>
            <p:nvPr/>
          </p:nvSpPr>
          <p:spPr>
            <a:xfrm>
              <a:off x="2898240" y="2774253"/>
              <a:ext cx="1248303" cy="778675"/>
            </a:xfrm>
            <a:prstGeom prst="rect">
              <a:avLst/>
            </a:prstGeom>
          </p:spPr>
          <p:txBody>
            <a:bodyPr wrap="square">
              <a:spAutoFit/>
            </a:bodyPr>
            <a:lstStyle/>
            <a:p>
              <a:r>
                <a:rPr lang="en-US" sz="4000" b="1" dirty="0">
                  <a:solidFill>
                    <a:schemeClr val="tx1">
                      <a:lumMod val="65000"/>
                      <a:lumOff val="35000"/>
                    </a:schemeClr>
                  </a:solidFill>
                </a:rPr>
                <a:t>23%</a:t>
              </a:r>
              <a:endParaRPr lang="en-US" sz="2000" dirty="0">
                <a:solidFill>
                  <a:schemeClr val="tx1">
                    <a:lumMod val="65000"/>
                    <a:lumOff val="35000"/>
                  </a:schemeClr>
                </a:solidFill>
              </a:endParaRPr>
            </a:p>
          </p:txBody>
        </p:sp>
        <p:sp>
          <p:nvSpPr>
            <p:cNvPr id="42" name="Rectangle 41">
              <a:extLst>
                <a:ext uri="{FF2B5EF4-FFF2-40B4-BE49-F238E27FC236}">
                  <a16:creationId xmlns:a16="http://schemas.microsoft.com/office/drawing/2014/main" id="{133BAB82-AD37-4DCC-A87B-E67163C298DE}"/>
                </a:ext>
              </a:extLst>
            </p:cNvPr>
            <p:cNvSpPr/>
            <p:nvPr/>
          </p:nvSpPr>
          <p:spPr>
            <a:xfrm>
              <a:off x="4754003" y="3608494"/>
              <a:ext cx="2336724" cy="507832"/>
            </a:xfrm>
            <a:prstGeom prst="rect">
              <a:avLst/>
            </a:prstGeom>
          </p:spPr>
          <p:txBody>
            <a:bodyPr wrap="square">
              <a:spAutoFit/>
            </a:bodyPr>
            <a:lstStyle/>
            <a:p>
              <a:pPr algn="ctr"/>
              <a:r>
                <a:rPr lang="en-US" sz="1200" dirty="0"/>
                <a:t>44/48 reports employed a </a:t>
              </a:r>
              <a:r>
                <a:rPr lang="en-US" sz="1200" b="1" dirty="0"/>
                <a:t>mixed method approach </a:t>
              </a:r>
              <a:endParaRPr lang="en-US" sz="1200" b="1" i="1" dirty="0"/>
            </a:p>
          </p:txBody>
        </p:sp>
        <p:sp>
          <p:nvSpPr>
            <p:cNvPr id="43" name="Rectangle 42">
              <a:extLst>
                <a:ext uri="{FF2B5EF4-FFF2-40B4-BE49-F238E27FC236}">
                  <a16:creationId xmlns:a16="http://schemas.microsoft.com/office/drawing/2014/main" id="{5A968707-90E1-4281-9BC3-3827B7E4C38E}"/>
                </a:ext>
              </a:extLst>
            </p:cNvPr>
            <p:cNvSpPr/>
            <p:nvPr/>
          </p:nvSpPr>
          <p:spPr>
            <a:xfrm>
              <a:off x="5284649" y="2774253"/>
              <a:ext cx="1248303" cy="778675"/>
            </a:xfrm>
            <a:prstGeom prst="rect">
              <a:avLst/>
            </a:prstGeom>
          </p:spPr>
          <p:txBody>
            <a:bodyPr wrap="square">
              <a:spAutoFit/>
            </a:bodyPr>
            <a:lstStyle/>
            <a:p>
              <a:r>
                <a:rPr lang="en-US" sz="4000" b="1" dirty="0">
                  <a:solidFill>
                    <a:schemeClr val="tx1">
                      <a:lumMod val="65000"/>
                      <a:lumOff val="35000"/>
                    </a:schemeClr>
                  </a:solidFill>
                </a:rPr>
                <a:t>92%</a:t>
              </a:r>
              <a:endParaRPr lang="en-US" sz="2000" dirty="0">
                <a:solidFill>
                  <a:schemeClr val="tx1">
                    <a:lumMod val="65000"/>
                    <a:lumOff val="35000"/>
                  </a:schemeClr>
                </a:solidFill>
              </a:endParaRPr>
            </a:p>
          </p:txBody>
        </p:sp>
        <p:sp>
          <p:nvSpPr>
            <p:cNvPr id="44" name="Rectangle 43">
              <a:extLst>
                <a:ext uri="{FF2B5EF4-FFF2-40B4-BE49-F238E27FC236}">
                  <a16:creationId xmlns:a16="http://schemas.microsoft.com/office/drawing/2014/main" id="{B2673984-703D-4B01-80B6-BA94B90978CF}"/>
                </a:ext>
              </a:extLst>
            </p:cNvPr>
            <p:cNvSpPr/>
            <p:nvPr/>
          </p:nvSpPr>
          <p:spPr>
            <a:xfrm>
              <a:off x="7236491" y="3639337"/>
              <a:ext cx="2336724" cy="914097"/>
            </a:xfrm>
            <a:prstGeom prst="rect">
              <a:avLst/>
            </a:prstGeom>
          </p:spPr>
          <p:txBody>
            <a:bodyPr wrap="square">
              <a:spAutoFit/>
            </a:bodyPr>
            <a:lstStyle/>
            <a:p>
              <a:pPr algn="ctr"/>
              <a:r>
                <a:rPr lang="en-US" sz="1200" dirty="0"/>
                <a:t>33/48 reports included some type of question(s) on GE&amp;HR under one or more criteria (mainly under relevance and/or effectiveness) </a:t>
              </a:r>
              <a:endParaRPr lang="en-US" sz="1200" b="1" i="1" dirty="0"/>
            </a:p>
          </p:txBody>
        </p:sp>
        <p:sp>
          <p:nvSpPr>
            <p:cNvPr id="45" name="Rectangle 44">
              <a:extLst>
                <a:ext uri="{FF2B5EF4-FFF2-40B4-BE49-F238E27FC236}">
                  <a16:creationId xmlns:a16="http://schemas.microsoft.com/office/drawing/2014/main" id="{86B80326-2B5F-4B32-BBBD-B11E87B08D9F}"/>
                </a:ext>
              </a:extLst>
            </p:cNvPr>
            <p:cNvSpPr/>
            <p:nvPr/>
          </p:nvSpPr>
          <p:spPr>
            <a:xfrm>
              <a:off x="7767137" y="2673738"/>
              <a:ext cx="1248303" cy="778675"/>
            </a:xfrm>
            <a:prstGeom prst="rect">
              <a:avLst/>
            </a:prstGeom>
          </p:spPr>
          <p:txBody>
            <a:bodyPr wrap="square">
              <a:spAutoFit/>
            </a:bodyPr>
            <a:lstStyle/>
            <a:p>
              <a:r>
                <a:rPr lang="en-US" sz="4000" b="1" dirty="0">
                  <a:solidFill>
                    <a:schemeClr val="tx1">
                      <a:lumMod val="65000"/>
                      <a:lumOff val="35000"/>
                    </a:schemeClr>
                  </a:solidFill>
                </a:rPr>
                <a:t>68%</a:t>
              </a:r>
              <a:endParaRPr lang="en-US" sz="2000" dirty="0">
                <a:solidFill>
                  <a:schemeClr val="tx1">
                    <a:lumMod val="65000"/>
                    <a:lumOff val="35000"/>
                  </a:schemeClr>
                </a:solidFill>
              </a:endParaRPr>
            </a:p>
          </p:txBody>
        </p:sp>
        <p:sp>
          <p:nvSpPr>
            <p:cNvPr id="46" name="Rectangle 45">
              <a:extLst>
                <a:ext uri="{FF2B5EF4-FFF2-40B4-BE49-F238E27FC236}">
                  <a16:creationId xmlns:a16="http://schemas.microsoft.com/office/drawing/2014/main" id="{7EB55CAD-8AF0-4726-B351-23026F9D80DF}"/>
                </a:ext>
              </a:extLst>
            </p:cNvPr>
            <p:cNvSpPr/>
            <p:nvPr/>
          </p:nvSpPr>
          <p:spPr>
            <a:xfrm>
              <a:off x="9836032" y="3715565"/>
              <a:ext cx="2336724" cy="507832"/>
            </a:xfrm>
            <a:prstGeom prst="rect">
              <a:avLst/>
            </a:prstGeom>
          </p:spPr>
          <p:txBody>
            <a:bodyPr wrap="square">
              <a:spAutoFit/>
            </a:bodyPr>
            <a:lstStyle/>
            <a:p>
              <a:pPr algn="ctr"/>
              <a:r>
                <a:rPr lang="en-US" sz="1200" dirty="0"/>
                <a:t>37/48 used a </a:t>
              </a:r>
              <a:r>
                <a:rPr lang="en-US" sz="1200" b="1" dirty="0"/>
                <a:t>diverse range of stakeholders</a:t>
              </a:r>
              <a:r>
                <a:rPr lang="en-US" sz="1200" dirty="0"/>
                <a:t> </a:t>
              </a:r>
              <a:endParaRPr lang="en-US" sz="1200" b="1" i="1" dirty="0"/>
            </a:p>
          </p:txBody>
        </p:sp>
        <p:sp>
          <p:nvSpPr>
            <p:cNvPr id="47" name="Rectangle 46">
              <a:extLst>
                <a:ext uri="{FF2B5EF4-FFF2-40B4-BE49-F238E27FC236}">
                  <a16:creationId xmlns:a16="http://schemas.microsoft.com/office/drawing/2014/main" id="{554358C8-3435-4ED6-A49C-89F8E96F8448}"/>
                </a:ext>
              </a:extLst>
            </p:cNvPr>
            <p:cNvSpPr/>
            <p:nvPr/>
          </p:nvSpPr>
          <p:spPr>
            <a:xfrm>
              <a:off x="10366678" y="2618608"/>
              <a:ext cx="1248303" cy="778675"/>
            </a:xfrm>
            <a:prstGeom prst="rect">
              <a:avLst/>
            </a:prstGeom>
          </p:spPr>
          <p:txBody>
            <a:bodyPr wrap="square">
              <a:spAutoFit/>
            </a:bodyPr>
            <a:lstStyle/>
            <a:p>
              <a:r>
                <a:rPr lang="en-US" sz="4000" b="1" dirty="0">
                  <a:solidFill>
                    <a:schemeClr val="tx1">
                      <a:lumMod val="65000"/>
                      <a:lumOff val="35000"/>
                    </a:schemeClr>
                  </a:solidFill>
                </a:rPr>
                <a:t>77%</a:t>
              </a:r>
              <a:endParaRPr lang="en-US" sz="2000" dirty="0">
                <a:solidFill>
                  <a:schemeClr val="tx1">
                    <a:lumMod val="65000"/>
                    <a:lumOff val="35000"/>
                  </a:schemeClr>
                </a:solidFill>
              </a:endParaRPr>
            </a:p>
          </p:txBody>
        </p:sp>
        <p:cxnSp>
          <p:nvCxnSpPr>
            <p:cNvPr id="48" name="Straight Connector 47">
              <a:extLst>
                <a:ext uri="{FF2B5EF4-FFF2-40B4-BE49-F238E27FC236}">
                  <a16:creationId xmlns:a16="http://schemas.microsoft.com/office/drawing/2014/main" id="{D3EAB4A0-344C-4250-8337-8D3D36068CB9}"/>
                </a:ext>
              </a:extLst>
            </p:cNvPr>
            <p:cNvCxnSpPr>
              <a:cxnSpLocks/>
            </p:cNvCxnSpPr>
            <p:nvPr/>
          </p:nvCxnSpPr>
          <p:spPr>
            <a:xfrm>
              <a:off x="1802896" y="4569895"/>
              <a:ext cx="8370277" cy="24317"/>
            </a:xfrm>
            <a:prstGeom prst="line">
              <a:avLst/>
            </a:prstGeom>
            <a:ln>
              <a:solidFill>
                <a:srgbClr val="D31145"/>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F4AE027B-54F9-44AD-82A1-59ACF0C56FDE}"/>
                </a:ext>
              </a:extLst>
            </p:cNvPr>
            <p:cNvCxnSpPr>
              <a:cxnSpLocks/>
            </p:cNvCxnSpPr>
            <p:nvPr/>
          </p:nvCxnSpPr>
          <p:spPr>
            <a:xfrm>
              <a:off x="9667862" y="5053986"/>
              <a:ext cx="0" cy="1089487"/>
            </a:xfrm>
            <a:prstGeom prst="line">
              <a:avLst/>
            </a:prstGeom>
            <a:ln>
              <a:solidFill>
                <a:srgbClr val="D31145"/>
              </a:solidFill>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501100BE-D2F3-49F8-940A-5EF23B99FF75}"/>
                </a:ext>
              </a:extLst>
            </p:cNvPr>
            <p:cNvCxnSpPr>
              <a:cxnSpLocks/>
            </p:cNvCxnSpPr>
            <p:nvPr/>
          </p:nvCxnSpPr>
          <p:spPr>
            <a:xfrm>
              <a:off x="2417279" y="5190421"/>
              <a:ext cx="0" cy="1089487"/>
            </a:xfrm>
            <a:prstGeom prst="line">
              <a:avLst/>
            </a:prstGeom>
            <a:ln>
              <a:solidFill>
                <a:srgbClr val="D31145"/>
              </a:solidFill>
            </a:ln>
          </p:spPr>
          <p:style>
            <a:lnRef idx="1">
              <a:schemeClr val="accent1"/>
            </a:lnRef>
            <a:fillRef idx="0">
              <a:schemeClr val="accent1"/>
            </a:fillRef>
            <a:effectRef idx="0">
              <a:schemeClr val="accent1"/>
            </a:effectRef>
            <a:fontRef idx="minor">
              <a:schemeClr val="tx1"/>
            </a:fontRef>
          </p:style>
        </p:cxnSp>
        <p:sp>
          <p:nvSpPr>
            <p:cNvPr id="65" name="Rectangle 64">
              <a:extLst>
                <a:ext uri="{FF2B5EF4-FFF2-40B4-BE49-F238E27FC236}">
                  <a16:creationId xmlns:a16="http://schemas.microsoft.com/office/drawing/2014/main" id="{F1978883-0E3E-443F-BD39-65E22D212DBD}"/>
                </a:ext>
              </a:extLst>
            </p:cNvPr>
            <p:cNvSpPr/>
            <p:nvPr/>
          </p:nvSpPr>
          <p:spPr>
            <a:xfrm>
              <a:off x="55713" y="5585250"/>
              <a:ext cx="2336724" cy="507832"/>
            </a:xfrm>
            <a:prstGeom prst="rect">
              <a:avLst/>
            </a:prstGeom>
          </p:spPr>
          <p:txBody>
            <a:bodyPr wrap="square">
              <a:spAutoFit/>
            </a:bodyPr>
            <a:lstStyle/>
            <a:p>
              <a:pPr algn="ctr"/>
              <a:r>
                <a:rPr lang="en-US" sz="1200" dirty="0"/>
                <a:t>8/48 included </a:t>
              </a:r>
              <a:r>
                <a:rPr lang="en-US" sz="1200" b="1" dirty="0"/>
                <a:t>vulnerable groups</a:t>
              </a:r>
              <a:r>
                <a:rPr lang="en-US" sz="1200" dirty="0"/>
                <a:t> in their analysis </a:t>
              </a:r>
            </a:p>
          </p:txBody>
        </p:sp>
        <p:cxnSp>
          <p:nvCxnSpPr>
            <p:cNvPr id="66" name="Straight Connector 65">
              <a:extLst>
                <a:ext uri="{FF2B5EF4-FFF2-40B4-BE49-F238E27FC236}">
                  <a16:creationId xmlns:a16="http://schemas.microsoft.com/office/drawing/2014/main" id="{5F48750A-BDBF-4777-8D8E-FC4548EC0A66}"/>
                </a:ext>
              </a:extLst>
            </p:cNvPr>
            <p:cNvCxnSpPr>
              <a:cxnSpLocks/>
            </p:cNvCxnSpPr>
            <p:nvPr/>
          </p:nvCxnSpPr>
          <p:spPr>
            <a:xfrm>
              <a:off x="4654632" y="5190422"/>
              <a:ext cx="0" cy="1089487"/>
            </a:xfrm>
            <a:prstGeom prst="line">
              <a:avLst/>
            </a:prstGeom>
            <a:ln>
              <a:solidFill>
                <a:srgbClr val="D31145"/>
              </a:solidFill>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25599A48-E7ED-49C3-AC74-E1F60F4C2959}"/>
                </a:ext>
              </a:extLst>
            </p:cNvPr>
            <p:cNvCxnSpPr>
              <a:cxnSpLocks/>
            </p:cNvCxnSpPr>
            <p:nvPr/>
          </p:nvCxnSpPr>
          <p:spPr>
            <a:xfrm>
              <a:off x="7162968" y="5137288"/>
              <a:ext cx="0" cy="1089487"/>
            </a:xfrm>
            <a:prstGeom prst="line">
              <a:avLst/>
            </a:prstGeom>
            <a:ln>
              <a:solidFill>
                <a:srgbClr val="D31145"/>
              </a:solidFill>
            </a:ln>
          </p:spPr>
          <p:style>
            <a:lnRef idx="1">
              <a:schemeClr val="accent1"/>
            </a:lnRef>
            <a:fillRef idx="0">
              <a:schemeClr val="accent1"/>
            </a:fillRef>
            <a:effectRef idx="0">
              <a:schemeClr val="accent1"/>
            </a:effectRef>
            <a:fontRef idx="minor">
              <a:schemeClr val="tx1"/>
            </a:fontRef>
          </p:style>
        </p:cxnSp>
        <p:sp>
          <p:nvSpPr>
            <p:cNvPr id="68" name="Rectangle 67">
              <a:extLst>
                <a:ext uri="{FF2B5EF4-FFF2-40B4-BE49-F238E27FC236}">
                  <a16:creationId xmlns:a16="http://schemas.microsoft.com/office/drawing/2014/main" id="{B9BC84AD-B59C-404C-B03F-EE710CE226EA}"/>
                </a:ext>
              </a:extLst>
            </p:cNvPr>
            <p:cNvSpPr/>
            <p:nvPr/>
          </p:nvSpPr>
          <p:spPr>
            <a:xfrm>
              <a:off x="611201" y="4789123"/>
              <a:ext cx="1248303" cy="778675"/>
            </a:xfrm>
            <a:prstGeom prst="rect">
              <a:avLst/>
            </a:prstGeom>
          </p:spPr>
          <p:txBody>
            <a:bodyPr wrap="square">
              <a:spAutoFit/>
            </a:bodyPr>
            <a:lstStyle/>
            <a:p>
              <a:r>
                <a:rPr lang="en-US" sz="4000" b="1" dirty="0">
                  <a:solidFill>
                    <a:schemeClr val="tx1">
                      <a:lumMod val="65000"/>
                      <a:lumOff val="35000"/>
                    </a:schemeClr>
                  </a:solidFill>
                </a:rPr>
                <a:t>17%</a:t>
              </a:r>
              <a:endParaRPr lang="en-US" sz="2000" dirty="0">
                <a:solidFill>
                  <a:schemeClr val="tx1">
                    <a:lumMod val="65000"/>
                    <a:lumOff val="35000"/>
                  </a:schemeClr>
                </a:solidFill>
              </a:endParaRPr>
            </a:p>
          </p:txBody>
        </p:sp>
        <p:sp>
          <p:nvSpPr>
            <p:cNvPr id="69" name="Rectangle 68">
              <a:extLst>
                <a:ext uri="{FF2B5EF4-FFF2-40B4-BE49-F238E27FC236}">
                  <a16:creationId xmlns:a16="http://schemas.microsoft.com/office/drawing/2014/main" id="{C0C30CA2-8269-4789-9BB2-522A147BDB1F}"/>
                </a:ext>
              </a:extLst>
            </p:cNvPr>
            <p:cNvSpPr/>
            <p:nvPr/>
          </p:nvSpPr>
          <p:spPr>
            <a:xfrm>
              <a:off x="2367594" y="5544500"/>
              <a:ext cx="2336724" cy="507832"/>
            </a:xfrm>
            <a:prstGeom prst="rect">
              <a:avLst/>
            </a:prstGeom>
          </p:spPr>
          <p:txBody>
            <a:bodyPr wrap="square">
              <a:spAutoFit/>
            </a:bodyPr>
            <a:lstStyle/>
            <a:p>
              <a:pPr algn="ctr"/>
              <a:r>
                <a:rPr lang="en-US" sz="1200" dirty="0"/>
                <a:t>15/48 evaluators cited the use of </a:t>
              </a:r>
              <a:r>
                <a:rPr lang="en-US" sz="1200" b="1" dirty="0"/>
                <a:t>ethical standards </a:t>
              </a:r>
              <a:endParaRPr lang="en-US" sz="1200" b="1" i="1" dirty="0"/>
            </a:p>
          </p:txBody>
        </p:sp>
        <p:sp>
          <p:nvSpPr>
            <p:cNvPr id="70" name="Rectangle 69">
              <a:extLst>
                <a:ext uri="{FF2B5EF4-FFF2-40B4-BE49-F238E27FC236}">
                  <a16:creationId xmlns:a16="http://schemas.microsoft.com/office/drawing/2014/main" id="{0A7C1BCD-FFE4-41E9-BB00-054C3F351120}"/>
                </a:ext>
              </a:extLst>
            </p:cNvPr>
            <p:cNvSpPr/>
            <p:nvPr/>
          </p:nvSpPr>
          <p:spPr>
            <a:xfrm>
              <a:off x="2898240" y="4789123"/>
              <a:ext cx="1248303" cy="778675"/>
            </a:xfrm>
            <a:prstGeom prst="rect">
              <a:avLst/>
            </a:prstGeom>
          </p:spPr>
          <p:txBody>
            <a:bodyPr wrap="square">
              <a:spAutoFit/>
            </a:bodyPr>
            <a:lstStyle/>
            <a:p>
              <a:r>
                <a:rPr lang="en-US" sz="4000" b="1" dirty="0">
                  <a:solidFill>
                    <a:schemeClr val="tx1">
                      <a:lumMod val="65000"/>
                      <a:lumOff val="35000"/>
                    </a:schemeClr>
                  </a:solidFill>
                </a:rPr>
                <a:t>31%</a:t>
              </a:r>
              <a:endParaRPr lang="en-US" sz="2000" dirty="0">
                <a:solidFill>
                  <a:schemeClr val="tx1">
                    <a:lumMod val="65000"/>
                    <a:lumOff val="35000"/>
                  </a:schemeClr>
                </a:solidFill>
              </a:endParaRPr>
            </a:p>
          </p:txBody>
        </p:sp>
        <p:sp>
          <p:nvSpPr>
            <p:cNvPr id="71" name="Rectangle 70">
              <a:extLst>
                <a:ext uri="{FF2B5EF4-FFF2-40B4-BE49-F238E27FC236}">
                  <a16:creationId xmlns:a16="http://schemas.microsoft.com/office/drawing/2014/main" id="{9AF5E7DD-F9E8-4AFE-8E13-6F9D18F8D934}"/>
                </a:ext>
              </a:extLst>
            </p:cNvPr>
            <p:cNvSpPr/>
            <p:nvPr/>
          </p:nvSpPr>
          <p:spPr>
            <a:xfrm>
              <a:off x="4754003" y="5503752"/>
              <a:ext cx="2336724" cy="710964"/>
            </a:xfrm>
            <a:prstGeom prst="rect">
              <a:avLst/>
            </a:prstGeom>
          </p:spPr>
          <p:txBody>
            <a:bodyPr wrap="square">
              <a:spAutoFit/>
            </a:bodyPr>
            <a:lstStyle/>
            <a:p>
              <a:pPr algn="ctr"/>
              <a:r>
                <a:rPr lang="en-US" sz="1200" dirty="0"/>
                <a:t>18/48 reports included either </a:t>
              </a:r>
              <a:r>
                <a:rPr lang="en-US" sz="1200" b="1" dirty="0"/>
                <a:t>gender and/or human rights in the evaluation scope </a:t>
              </a:r>
              <a:endParaRPr lang="en-US" sz="1200" b="1" i="1" dirty="0"/>
            </a:p>
          </p:txBody>
        </p:sp>
        <p:sp>
          <p:nvSpPr>
            <p:cNvPr id="72" name="Rectangle 71">
              <a:extLst>
                <a:ext uri="{FF2B5EF4-FFF2-40B4-BE49-F238E27FC236}">
                  <a16:creationId xmlns:a16="http://schemas.microsoft.com/office/drawing/2014/main" id="{6481B960-C8FB-4C60-ACC1-AA6DF847C5A2}"/>
                </a:ext>
              </a:extLst>
            </p:cNvPr>
            <p:cNvSpPr/>
            <p:nvPr/>
          </p:nvSpPr>
          <p:spPr>
            <a:xfrm>
              <a:off x="5284649" y="4789123"/>
              <a:ext cx="1248303" cy="778675"/>
            </a:xfrm>
            <a:prstGeom prst="rect">
              <a:avLst/>
            </a:prstGeom>
          </p:spPr>
          <p:txBody>
            <a:bodyPr wrap="square">
              <a:spAutoFit/>
            </a:bodyPr>
            <a:lstStyle/>
            <a:p>
              <a:r>
                <a:rPr lang="en-US" sz="4000" b="1" dirty="0">
                  <a:solidFill>
                    <a:schemeClr val="tx1">
                      <a:lumMod val="65000"/>
                      <a:lumOff val="35000"/>
                    </a:schemeClr>
                  </a:solidFill>
                </a:rPr>
                <a:t>37%</a:t>
              </a:r>
              <a:endParaRPr lang="en-US" sz="2000" dirty="0">
                <a:solidFill>
                  <a:schemeClr val="tx1">
                    <a:lumMod val="65000"/>
                    <a:lumOff val="35000"/>
                  </a:schemeClr>
                </a:solidFill>
              </a:endParaRPr>
            </a:p>
          </p:txBody>
        </p:sp>
        <p:sp>
          <p:nvSpPr>
            <p:cNvPr id="73" name="Rectangle 72">
              <a:extLst>
                <a:ext uri="{FF2B5EF4-FFF2-40B4-BE49-F238E27FC236}">
                  <a16:creationId xmlns:a16="http://schemas.microsoft.com/office/drawing/2014/main" id="{80B523D3-DD2A-494D-9B69-BC7939EF07DA}"/>
                </a:ext>
              </a:extLst>
            </p:cNvPr>
            <p:cNvSpPr/>
            <p:nvPr/>
          </p:nvSpPr>
          <p:spPr>
            <a:xfrm>
              <a:off x="7236491" y="5503752"/>
              <a:ext cx="2336724" cy="710964"/>
            </a:xfrm>
            <a:prstGeom prst="rect">
              <a:avLst/>
            </a:prstGeom>
          </p:spPr>
          <p:txBody>
            <a:bodyPr wrap="square">
              <a:spAutoFit/>
            </a:bodyPr>
            <a:lstStyle/>
            <a:p>
              <a:pPr algn="ctr"/>
              <a:r>
                <a:rPr lang="en-US" sz="1200" dirty="0"/>
                <a:t>14/48 reports included the </a:t>
              </a:r>
              <a:r>
                <a:rPr lang="en-US" sz="1200" b="1" dirty="0"/>
                <a:t>unanticipated effects on gender and/or human rights </a:t>
              </a:r>
              <a:endParaRPr lang="en-US" sz="1200" b="1" i="1" dirty="0"/>
            </a:p>
          </p:txBody>
        </p:sp>
        <p:sp>
          <p:nvSpPr>
            <p:cNvPr id="74" name="Rectangle 73">
              <a:extLst>
                <a:ext uri="{FF2B5EF4-FFF2-40B4-BE49-F238E27FC236}">
                  <a16:creationId xmlns:a16="http://schemas.microsoft.com/office/drawing/2014/main" id="{90BBBC1E-8263-4E4D-99B1-FDAD16695C4C}"/>
                </a:ext>
              </a:extLst>
            </p:cNvPr>
            <p:cNvSpPr/>
            <p:nvPr/>
          </p:nvSpPr>
          <p:spPr>
            <a:xfrm>
              <a:off x="7767137" y="4789123"/>
              <a:ext cx="1248303" cy="778675"/>
            </a:xfrm>
            <a:prstGeom prst="rect">
              <a:avLst/>
            </a:prstGeom>
          </p:spPr>
          <p:txBody>
            <a:bodyPr wrap="square">
              <a:spAutoFit/>
            </a:bodyPr>
            <a:lstStyle/>
            <a:p>
              <a:r>
                <a:rPr lang="en-US" sz="4000" b="1" dirty="0">
                  <a:solidFill>
                    <a:schemeClr val="tx1">
                      <a:lumMod val="65000"/>
                      <a:lumOff val="35000"/>
                    </a:schemeClr>
                  </a:solidFill>
                </a:rPr>
                <a:t>29%</a:t>
              </a:r>
              <a:endParaRPr lang="en-US" sz="2000" dirty="0">
                <a:solidFill>
                  <a:schemeClr val="tx1">
                    <a:lumMod val="65000"/>
                    <a:lumOff val="35000"/>
                  </a:schemeClr>
                </a:solidFill>
              </a:endParaRPr>
            </a:p>
          </p:txBody>
        </p:sp>
        <p:sp>
          <p:nvSpPr>
            <p:cNvPr id="75" name="Rectangle 74">
              <a:extLst>
                <a:ext uri="{FF2B5EF4-FFF2-40B4-BE49-F238E27FC236}">
                  <a16:creationId xmlns:a16="http://schemas.microsoft.com/office/drawing/2014/main" id="{E8A1BDDE-407C-42DF-88A4-E9E2346CB1EA}"/>
                </a:ext>
              </a:extLst>
            </p:cNvPr>
            <p:cNvSpPr/>
            <p:nvPr/>
          </p:nvSpPr>
          <p:spPr>
            <a:xfrm>
              <a:off x="9836032" y="5544500"/>
              <a:ext cx="2336724" cy="507832"/>
            </a:xfrm>
            <a:prstGeom prst="rect">
              <a:avLst/>
            </a:prstGeom>
          </p:spPr>
          <p:txBody>
            <a:bodyPr wrap="square">
              <a:spAutoFit/>
            </a:bodyPr>
            <a:lstStyle/>
            <a:p>
              <a:pPr algn="ctr"/>
              <a:r>
                <a:rPr lang="en-US" sz="1200" dirty="0"/>
                <a:t>33/48 included recommendation on gender and/or HR</a:t>
              </a:r>
              <a:endParaRPr lang="en-US" sz="1200" b="1" i="1" dirty="0"/>
            </a:p>
          </p:txBody>
        </p:sp>
        <p:sp>
          <p:nvSpPr>
            <p:cNvPr id="76" name="Rectangle 75">
              <a:extLst>
                <a:ext uri="{FF2B5EF4-FFF2-40B4-BE49-F238E27FC236}">
                  <a16:creationId xmlns:a16="http://schemas.microsoft.com/office/drawing/2014/main" id="{3AF7C62D-B1F5-4219-8E6B-16EF70B10ED3}"/>
                </a:ext>
              </a:extLst>
            </p:cNvPr>
            <p:cNvSpPr/>
            <p:nvPr/>
          </p:nvSpPr>
          <p:spPr>
            <a:xfrm>
              <a:off x="10380242" y="4789123"/>
              <a:ext cx="1248303" cy="778675"/>
            </a:xfrm>
            <a:prstGeom prst="rect">
              <a:avLst/>
            </a:prstGeom>
          </p:spPr>
          <p:txBody>
            <a:bodyPr wrap="square">
              <a:spAutoFit/>
            </a:bodyPr>
            <a:lstStyle/>
            <a:p>
              <a:r>
                <a:rPr lang="en-US" sz="4000" b="1" dirty="0">
                  <a:solidFill>
                    <a:schemeClr val="tx1">
                      <a:lumMod val="65000"/>
                      <a:lumOff val="35000"/>
                    </a:schemeClr>
                  </a:solidFill>
                </a:rPr>
                <a:t>68%</a:t>
              </a:r>
              <a:endParaRPr lang="en-US" sz="2000" dirty="0">
                <a:solidFill>
                  <a:schemeClr val="tx1">
                    <a:lumMod val="65000"/>
                    <a:lumOff val="35000"/>
                  </a:schemeClr>
                </a:solidFill>
              </a:endParaRPr>
            </a:p>
          </p:txBody>
        </p:sp>
      </p:grpSp>
      <p:sp>
        <p:nvSpPr>
          <p:cNvPr id="89" name="Rectangle 88">
            <a:extLst>
              <a:ext uri="{FF2B5EF4-FFF2-40B4-BE49-F238E27FC236}">
                <a16:creationId xmlns:a16="http://schemas.microsoft.com/office/drawing/2014/main" id="{0C3DDEC7-C5A6-4CF7-853D-E62C986D5498}"/>
              </a:ext>
            </a:extLst>
          </p:cNvPr>
          <p:cNvSpPr/>
          <p:nvPr/>
        </p:nvSpPr>
        <p:spPr>
          <a:xfrm>
            <a:off x="205866" y="719454"/>
            <a:ext cx="11689601" cy="1962446"/>
          </a:xfrm>
          <a:prstGeom prst="rect">
            <a:avLst/>
          </a:prstGeom>
          <a:noFill/>
          <a:ln w="19050">
            <a:solidFill>
              <a:srgbClr val="D3114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054651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F62F788-8371-43A6-B9BB-08158E100456}"/>
              </a:ext>
            </a:extLst>
          </p:cNvPr>
          <p:cNvSpPr txBox="1">
            <a:spLocks noChangeArrowheads="1"/>
          </p:cNvSpPr>
          <p:nvPr/>
        </p:nvSpPr>
        <p:spPr>
          <a:xfrm>
            <a:off x="1562815" y="443754"/>
            <a:ext cx="10306084" cy="6051175"/>
          </a:xfrm>
          <a:prstGeom prst="rect">
            <a:avLst/>
          </a:prstGeom>
          <a:noFill/>
          <a:ln>
            <a:noFill/>
          </a:ln>
        </p:spPr>
        <p:txBody>
          <a:bodyPr>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1200"/>
              </a:spcBef>
              <a:spcAft>
                <a:spcPts val="3600"/>
              </a:spcAft>
              <a:buClr>
                <a:schemeClr val="accent1">
                  <a:lumMod val="75000"/>
                </a:schemeClr>
              </a:buClr>
              <a:buBlip>
                <a:blip r:embed="rId3"/>
              </a:buBlip>
              <a:tabLst>
                <a:tab pos="428625" algn="l"/>
                <a:tab pos="471488" algn="l"/>
                <a:tab pos="642938" algn="l"/>
              </a:tabLst>
            </a:pPr>
            <a:r>
              <a:rPr lang="en-US" sz="2400" b="1" dirty="0">
                <a:solidFill>
                  <a:schemeClr val="tx1">
                    <a:lumMod val="75000"/>
                    <a:lumOff val="25000"/>
                  </a:schemeClr>
                </a:solidFill>
              </a:rPr>
              <a:t>Strong correlation exists between quality of evaluation reports and integration of gender equality concerns.  </a:t>
            </a:r>
            <a:r>
              <a:rPr lang="en-US" sz="1600" i="1" dirty="0">
                <a:solidFill>
                  <a:schemeClr val="tx1">
                    <a:lumMod val="75000"/>
                    <a:lumOff val="25000"/>
                  </a:schemeClr>
                </a:solidFill>
                <a:latin typeface="+mj-lt"/>
              </a:rPr>
              <a:t>The reports which were deemed “moderately unsatisfactory” and “unsatisfactory” in assessment of quality all missed requirements. The reports which were deemed moderately satisfactory had a mix of results. The reports which were deemed satisfactory mostly either approached or met requirements (only one report was deemed to miss requirements). </a:t>
            </a:r>
          </a:p>
          <a:p>
            <a:pPr>
              <a:lnSpc>
                <a:spcPct val="100000"/>
              </a:lnSpc>
              <a:spcBef>
                <a:spcPts val="1200"/>
              </a:spcBef>
              <a:spcAft>
                <a:spcPts val="3600"/>
              </a:spcAft>
              <a:buClr>
                <a:schemeClr val="accent1">
                  <a:lumMod val="75000"/>
                </a:schemeClr>
              </a:buClr>
              <a:buBlip>
                <a:blip r:embed="rId3"/>
              </a:buBlip>
              <a:tabLst>
                <a:tab pos="428625" algn="l"/>
                <a:tab pos="471488" algn="l"/>
                <a:tab pos="642938" algn="l"/>
              </a:tabLst>
            </a:pPr>
            <a:r>
              <a:rPr lang="en-US" sz="2400" b="1" dirty="0">
                <a:solidFill>
                  <a:schemeClr val="tx1">
                    <a:lumMod val="75000"/>
                    <a:lumOff val="25000"/>
                  </a:schemeClr>
                </a:solidFill>
              </a:rPr>
              <a:t>The budget tended to have an overall impact both on the quality (externally assessed) and the score on the SWAP scale (with some exceptions). </a:t>
            </a:r>
            <a:r>
              <a:rPr lang="en-US" sz="1600" i="1" dirty="0">
                <a:solidFill>
                  <a:schemeClr val="tx1">
                    <a:lumMod val="75000"/>
                    <a:lumOff val="25000"/>
                  </a:schemeClr>
                </a:solidFill>
                <a:latin typeface="+mj-lt"/>
              </a:rPr>
              <a:t>Except few exceptions, reports that met or approached requirements had a budget in the range of budget $30,000-$70,000.</a:t>
            </a:r>
          </a:p>
          <a:p>
            <a:pPr marL="0" lvl="0" indent="0">
              <a:lnSpc>
                <a:spcPct val="100000"/>
              </a:lnSpc>
              <a:spcBef>
                <a:spcPts val="1200"/>
              </a:spcBef>
              <a:spcAft>
                <a:spcPts val="3600"/>
              </a:spcAft>
              <a:buClr>
                <a:srgbClr val="4472C4">
                  <a:lumMod val="75000"/>
                </a:srgbClr>
              </a:buClr>
              <a:buBlip>
                <a:blip r:embed="rId3"/>
              </a:buBlip>
              <a:tabLst>
                <a:tab pos="428625" algn="l"/>
                <a:tab pos="471488" algn="l"/>
                <a:tab pos="642938" algn="l"/>
              </a:tabLst>
            </a:pPr>
            <a:r>
              <a:rPr lang="en-US" sz="2400" b="1" dirty="0">
                <a:solidFill>
                  <a:prstClr val="black">
                    <a:lumMod val="75000"/>
                    <a:lumOff val="25000"/>
                  </a:prstClr>
                </a:solidFill>
              </a:rPr>
              <a:t>   Performance differences of UNDAF evaluations among regions is pronounced. </a:t>
            </a:r>
            <a:r>
              <a:rPr lang="en-US" sz="1600" i="1" dirty="0">
                <a:solidFill>
                  <a:prstClr val="black">
                    <a:lumMod val="75000"/>
                    <a:lumOff val="25000"/>
                  </a:prstClr>
                </a:solidFill>
                <a:latin typeface="Calibri Light" panose="020F0302020204030204"/>
              </a:rPr>
              <a:t>There are weaknesses in the Arab States and Latin America &amp; Caribbean Region whereby a higher number of reports “missed requirements”. Asia and the pacific, 71% “approaches requirements”, and in Africa 62% either “approaches requirements” or “meets requirements”. CIS had the highest number of “meets requirements” with 83% either “approached” or “met requirements”. </a:t>
            </a:r>
          </a:p>
          <a:p>
            <a:pPr marL="0" lvl="0" indent="0">
              <a:lnSpc>
                <a:spcPct val="100000"/>
              </a:lnSpc>
              <a:spcBef>
                <a:spcPts val="1200"/>
              </a:spcBef>
              <a:spcAft>
                <a:spcPts val="3600"/>
              </a:spcAft>
              <a:buClr>
                <a:srgbClr val="4472C4">
                  <a:lumMod val="75000"/>
                </a:srgbClr>
              </a:buClr>
              <a:buBlip>
                <a:blip r:embed="rId3"/>
              </a:buBlip>
              <a:tabLst>
                <a:tab pos="428625" algn="l"/>
                <a:tab pos="471488" algn="l"/>
                <a:tab pos="642938" algn="l"/>
              </a:tabLst>
            </a:pPr>
            <a:r>
              <a:rPr lang="es-ES" sz="2400" b="1" dirty="0">
                <a:solidFill>
                  <a:prstClr val="black">
                    <a:lumMod val="75000"/>
                    <a:lumOff val="25000"/>
                  </a:prstClr>
                </a:solidFill>
              </a:rPr>
              <a:t>  </a:t>
            </a:r>
            <a:r>
              <a:rPr lang="es-ES" sz="2400" b="1" dirty="0" err="1">
                <a:solidFill>
                  <a:prstClr val="black">
                    <a:lumMod val="75000"/>
                    <a:lumOff val="25000"/>
                  </a:prstClr>
                </a:solidFill>
              </a:rPr>
              <a:t>When</a:t>
            </a:r>
            <a:r>
              <a:rPr lang="es-ES" sz="2400" b="1" dirty="0">
                <a:solidFill>
                  <a:prstClr val="black">
                    <a:lumMod val="75000"/>
                    <a:lumOff val="25000"/>
                  </a:prstClr>
                </a:solidFill>
              </a:rPr>
              <a:t> </a:t>
            </a:r>
            <a:r>
              <a:rPr lang="es-ES" sz="2400" b="1" dirty="0" err="1">
                <a:solidFill>
                  <a:prstClr val="black">
                    <a:lumMod val="75000"/>
                    <a:lumOff val="25000"/>
                  </a:prstClr>
                </a:solidFill>
              </a:rPr>
              <a:t>looking</a:t>
            </a:r>
            <a:r>
              <a:rPr lang="es-ES" sz="2400" b="1" dirty="0">
                <a:solidFill>
                  <a:prstClr val="black">
                    <a:lumMod val="75000"/>
                    <a:lumOff val="25000"/>
                  </a:prstClr>
                </a:solidFill>
              </a:rPr>
              <a:t> at </a:t>
            </a:r>
            <a:r>
              <a:rPr lang="es-ES" sz="2400" b="1" dirty="0" err="1">
                <a:solidFill>
                  <a:prstClr val="black">
                    <a:lumMod val="75000"/>
                    <a:lumOff val="25000"/>
                  </a:prstClr>
                </a:solidFill>
              </a:rPr>
              <a:t>the</a:t>
            </a:r>
            <a:r>
              <a:rPr lang="es-ES" sz="2400" b="1" dirty="0">
                <a:solidFill>
                  <a:prstClr val="black">
                    <a:lumMod val="75000"/>
                    <a:lumOff val="25000"/>
                  </a:prstClr>
                </a:solidFill>
              </a:rPr>
              <a:t> time </a:t>
            </a:r>
            <a:r>
              <a:rPr lang="es-ES" sz="2400" b="1" dirty="0" err="1">
                <a:solidFill>
                  <a:prstClr val="black">
                    <a:lumMod val="75000"/>
                    <a:lumOff val="25000"/>
                  </a:prstClr>
                </a:solidFill>
              </a:rPr>
              <a:t>period</a:t>
            </a:r>
            <a:r>
              <a:rPr lang="en-US" sz="2400" b="1" dirty="0">
                <a:solidFill>
                  <a:prstClr val="black">
                    <a:lumMod val="75000"/>
                    <a:lumOff val="25000"/>
                  </a:prstClr>
                </a:solidFill>
              </a:rPr>
              <a:t> (2015-2018), a pattern does not really emerge</a:t>
            </a:r>
            <a:r>
              <a:rPr lang="es-ES" sz="2400" b="1" dirty="0">
                <a:solidFill>
                  <a:prstClr val="black">
                    <a:lumMod val="75000"/>
                    <a:lumOff val="25000"/>
                  </a:prstClr>
                </a:solidFill>
              </a:rPr>
              <a:t>. </a:t>
            </a:r>
            <a:r>
              <a:rPr lang="es-ES" sz="1600" i="1" dirty="0">
                <a:solidFill>
                  <a:prstClr val="black">
                    <a:lumMod val="75000"/>
                    <a:lumOff val="25000"/>
                  </a:prstClr>
                </a:solidFill>
                <a:latin typeface="Calibri Light" panose="020F0302020204030204"/>
              </a:rPr>
              <a:t>The </a:t>
            </a:r>
            <a:r>
              <a:rPr lang="es-ES" sz="1600" i="1" dirty="0" err="1">
                <a:solidFill>
                  <a:prstClr val="black">
                    <a:lumMod val="75000"/>
                    <a:lumOff val="25000"/>
                  </a:prstClr>
                </a:solidFill>
                <a:latin typeface="Calibri Light" panose="020F0302020204030204"/>
              </a:rPr>
              <a:t>anlaysis</a:t>
            </a:r>
            <a:r>
              <a:rPr lang="es-ES" sz="1600" i="1" dirty="0">
                <a:solidFill>
                  <a:prstClr val="black">
                    <a:lumMod val="75000"/>
                    <a:lumOff val="25000"/>
                  </a:prstClr>
                </a:solidFill>
                <a:latin typeface="Calibri Light" panose="020F0302020204030204"/>
              </a:rPr>
              <a:t> </a:t>
            </a:r>
            <a:r>
              <a:rPr lang="es-ES" sz="1600" i="1" dirty="0" err="1">
                <a:solidFill>
                  <a:prstClr val="black">
                    <a:lumMod val="75000"/>
                    <a:lumOff val="25000"/>
                  </a:prstClr>
                </a:solidFill>
                <a:latin typeface="Calibri Light" panose="020F0302020204030204"/>
              </a:rPr>
              <a:t>found</a:t>
            </a:r>
            <a:r>
              <a:rPr lang="es-ES" sz="1600" i="1" dirty="0">
                <a:solidFill>
                  <a:prstClr val="black">
                    <a:lumMod val="75000"/>
                    <a:lumOff val="25000"/>
                  </a:prstClr>
                </a:solidFill>
                <a:latin typeface="Calibri Light" panose="020F0302020204030204"/>
              </a:rPr>
              <a:t> </a:t>
            </a:r>
            <a:r>
              <a:rPr lang="es-ES" sz="1600" i="1" dirty="0" err="1">
                <a:solidFill>
                  <a:prstClr val="black">
                    <a:lumMod val="75000"/>
                    <a:lumOff val="25000"/>
                  </a:prstClr>
                </a:solidFill>
                <a:latin typeface="Calibri Light" panose="020F0302020204030204"/>
              </a:rPr>
              <a:t>improvement</a:t>
            </a:r>
            <a:r>
              <a:rPr lang="es-ES" sz="1600" i="1" dirty="0">
                <a:solidFill>
                  <a:prstClr val="black">
                    <a:lumMod val="75000"/>
                    <a:lumOff val="25000"/>
                  </a:prstClr>
                </a:solidFill>
                <a:latin typeface="Calibri Light" panose="020F0302020204030204"/>
              </a:rPr>
              <a:t> </a:t>
            </a:r>
            <a:r>
              <a:rPr lang="es-ES" sz="1600" i="1" dirty="0" err="1">
                <a:solidFill>
                  <a:prstClr val="black">
                    <a:lumMod val="75000"/>
                    <a:lumOff val="25000"/>
                  </a:prstClr>
                </a:solidFill>
                <a:latin typeface="Calibri Light" panose="020F0302020204030204"/>
              </a:rPr>
              <a:t>on</a:t>
            </a:r>
            <a:r>
              <a:rPr lang="es-ES" sz="1600" i="1" dirty="0">
                <a:solidFill>
                  <a:prstClr val="black">
                    <a:lumMod val="75000"/>
                    <a:lumOff val="25000"/>
                  </a:prstClr>
                </a:solidFill>
                <a:latin typeface="Calibri Light" panose="020F0302020204030204"/>
              </a:rPr>
              <a:t> 2017 </a:t>
            </a:r>
            <a:r>
              <a:rPr lang="es-ES" sz="1600" i="1" dirty="0" err="1">
                <a:solidFill>
                  <a:prstClr val="black">
                    <a:lumMod val="75000"/>
                    <a:lumOff val="25000"/>
                  </a:prstClr>
                </a:solidFill>
                <a:latin typeface="Calibri Light" panose="020F0302020204030204"/>
              </a:rPr>
              <a:t>especially</a:t>
            </a:r>
            <a:r>
              <a:rPr lang="es-ES" sz="1600" i="1" dirty="0">
                <a:solidFill>
                  <a:prstClr val="black">
                    <a:lumMod val="75000"/>
                    <a:lumOff val="25000"/>
                  </a:prstClr>
                </a:solidFill>
                <a:latin typeface="Calibri Light" panose="020F0302020204030204"/>
              </a:rPr>
              <a:t> </a:t>
            </a:r>
            <a:r>
              <a:rPr lang="es-ES" sz="1600" i="1" dirty="0" err="1">
                <a:solidFill>
                  <a:prstClr val="black">
                    <a:lumMod val="75000"/>
                    <a:lumOff val="25000"/>
                  </a:prstClr>
                </a:solidFill>
                <a:latin typeface="Calibri Light" panose="020F0302020204030204"/>
              </a:rPr>
              <a:t>with</a:t>
            </a:r>
            <a:r>
              <a:rPr lang="es-ES" sz="1600" i="1" dirty="0">
                <a:solidFill>
                  <a:prstClr val="black">
                    <a:lumMod val="75000"/>
                    <a:lumOff val="25000"/>
                  </a:prstClr>
                </a:solidFill>
                <a:latin typeface="Calibri Light" panose="020F0302020204030204"/>
              </a:rPr>
              <a:t> </a:t>
            </a:r>
            <a:r>
              <a:rPr lang="es-ES" sz="1600" i="1" dirty="0" err="1">
                <a:solidFill>
                  <a:prstClr val="black">
                    <a:lumMod val="75000"/>
                    <a:lumOff val="25000"/>
                  </a:prstClr>
                </a:solidFill>
                <a:latin typeface="Calibri Light" panose="020F0302020204030204"/>
              </a:rPr>
              <a:t>regards</a:t>
            </a:r>
            <a:r>
              <a:rPr lang="es-ES" sz="1600" i="1" dirty="0">
                <a:solidFill>
                  <a:prstClr val="black">
                    <a:lumMod val="75000"/>
                    <a:lumOff val="25000"/>
                  </a:prstClr>
                </a:solidFill>
                <a:latin typeface="Calibri Light" panose="020F0302020204030204"/>
              </a:rPr>
              <a:t> </a:t>
            </a:r>
            <a:r>
              <a:rPr lang="es-ES" sz="1600" i="1" dirty="0" err="1">
                <a:solidFill>
                  <a:prstClr val="black">
                    <a:lumMod val="75000"/>
                    <a:lumOff val="25000"/>
                  </a:prstClr>
                </a:solidFill>
                <a:latin typeface="Calibri Light" panose="020F0302020204030204"/>
              </a:rPr>
              <a:t>to</a:t>
            </a:r>
            <a:r>
              <a:rPr lang="es-ES" sz="1600" i="1" dirty="0">
                <a:solidFill>
                  <a:prstClr val="black">
                    <a:lumMod val="75000"/>
                    <a:lumOff val="25000"/>
                  </a:prstClr>
                </a:solidFill>
                <a:latin typeface="Calibri Light" panose="020F0302020204030204"/>
              </a:rPr>
              <a:t> “</a:t>
            </a:r>
            <a:r>
              <a:rPr lang="es-ES" sz="1600" i="1" dirty="0" err="1">
                <a:solidFill>
                  <a:prstClr val="black">
                    <a:lumMod val="75000"/>
                    <a:lumOff val="25000"/>
                  </a:prstClr>
                </a:solidFill>
                <a:latin typeface="Calibri Light" panose="020F0302020204030204"/>
              </a:rPr>
              <a:t>approaches</a:t>
            </a:r>
            <a:r>
              <a:rPr lang="es-ES" sz="1600" i="1" dirty="0">
                <a:solidFill>
                  <a:prstClr val="black">
                    <a:lumMod val="75000"/>
                    <a:lumOff val="25000"/>
                  </a:prstClr>
                </a:solidFill>
                <a:latin typeface="Calibri Light" panose="020F0302020204030204"/>
              </a:rPr>
              <a:t> </a:t>
            </a:r>
            <a:r>
              <a:rPr lang="es-ES" sz="1600" i="1" dirty="0" err="1">
                <a:solidFill>
                  <a:prstClr val="black">
                    <a:lumMod val="75000"/>
                    <a:lumOff val="25000"/>
                  </a:prstClr>
                </a:solidFill>
                <a:latin typeface="Calibri Light" panose="020F0302020204030204"/>
              </a:rPr>
              <a:t>requirements</a:t>
            </a:r>
            <a:r>
              <a:rPr lang="es-ES" sz="1600" i="1" dirty="0">
                <a:solidFill>
                  <a:prstClr val="black">
                    <a:lumMod val="75000"/>
                    <a:lumOff val="25000"/>
                  </a:prstClr>
                </a:solidFill>
                <a:latin typeface="Calibri Light" panose="020F0302020204030204"/>
              </a:rPr>
              <a:t>”, and “</a:t>
            </a:r>
            <a:r>
              <a:rPr lang="es-ES" sz="1600" i="1" dirty="0" err="1">
                <a:solidFill>
                  <a:prstClr val="black">
                    <a:lumMod val="75000"/>
                    <a:lumOff val="25000"/>
                  </a:prstClr>
                </a:solidFill>
                <a:latin typeface="Calibri Light" panose="020F0302020204030204"/>
              </a:rPr>
              <a:t>less</a:t>
            </a:r>
            <a:r>
              <a:rPr lang="es-ES" sz="1600" i="1" dirty="0">
                <a:solidFill>
                  <a:prstClr val="black">
                    <a:lumMod val="75000"/>
                    <a:lumOff val="25000"/>
                  </a:prstClr>
                </a:solidFill>
                <a:latin typeface="Calibri Light" panose="020F0302020204030204"/>
              </a:rPr>
              <a:t> </a:t>
            </a:r>
            <a:r>
              <a:rPr lang="es-ES" sz="1600" i="1" dirty="0" err="1">
                <a:solidFill>
                  <a:prstClr val="black">
                    <a:lumMod val="75000"/>
                    <a:lumOff val="25000"/>
                  </a:prstClr>
                </a:solidFill>
                <a:latin typeface="Calibri Light" panose="020F0302020204030204"/>
              </a:rPr>
              <a:t>missed</a:t>
            </a:r>
            <a:r>
              <a:rPr lang="es-ES" sz="1600" i="1" dirty="0">
                <a:solidFill>
                  <a:prstClr val="black">
                    <a:lumMod val="75000"/>
                    <a:lumOff val="25000"/>
                  </a:prstClr>
                </a:solidFill>
                <a:latin typeface="Calibri Light" panose="020F0302020204030204"/>
              </a:rPr>
              <a:t> </a:t>
            </a:r>
            <a:r>
              <a:rPr lang="es-ES" sz="1600" i="1" dirty="0" err="1">
                <a:solidFill>
                  <a:prstClr val="black">
                    <a:lumMod val="75000"/>
                    <a:lumOff val="25000"/>
                  </a:prstClr>
                </a:solidFill>
                <a:latin typeface="Calibri Light" panose="020F0302020204030204"/>
              </a:rPr>
              <a:t>requirements</a:t>
            </a:r>
            <a:r>
              <a:rPr lang="es-ES" sz="1600" i="1" dirty="0">
                <a:solidFill>
                  <a:prstClr val="black">
                    <a:lumMod val="75000"/>
                    <a:lumOff val="25000"/>
                  </a:prstClr>
                </a:solidFill>
                <a:latin typeface="Calibri Light" panose="020F0302020204030204"/>
              </a:rPr>
              <a:t>”, </a:t>
            </a:r>
            <a:r>
              <a:rPr lang="es-ES" sz="1600" i="1" dirty="0" err="1">
                <a:solidFill>
                  <a:prstClr val="black">
                    <a:lumMod val="75000"/>
                    <a:lumOff val="25000"/>
                  </a:prstClr>
                </a:solidFill>
                <a:latin typeface="Calibri Light" panose="020F0302020204030204"/>
              </a:rPr>
              <a:t>however</a:t>
            </a:r>
            <a:r>
              <a:rPr lang="es-ES" sz="1600" i="1" dirty="0">
                <a:solidFill>
                  <a:prstClr val="black">
                    <a:lumMod val="75000"/>
                    <a:lumOff val="25000"/>
                  </a:prstClr>
                </a:solidFill>
                <a:latin typeface="Calibri Light" panose="020F0302020204030204"/>
              </a:rPr>
              <a:t> a </a:t>
            </a:r>
            <a:r>
              <a:rPr lang="es-ES" sz="1600" i="1" dirty="0" err="1">
                <a:solidFill>
                  <a:prstClr val="black">
                    <a:lumMod val="75000"/>
                    <a:lumOff val="25000"/>
                  </a:prstClr>
                </a:solidFill>
                <a:latin typeface="Calibri Light" panose="020F0302020204030204"/>
              </a:rPr>
              <a:t>pattern</a:t>
            </a:r>
            <a:r>
              <a:rPr lang="es-ES" sz="1600" i="1" dirty="0">
                <a:solidFill>
                  <a:prstClr val="black">
                    <a:lumMod val="75000"/>
                    <a:lumOff val="25000"/>
                  </a:prstClr>
                </a:solidFill>
                <a:latin typeface="Calibri Light" panose="020F0302020204030204"/>
              </a:rPr>
              <a:t> </a:t>
            </a:r>
            <a:r>
              <a:rPr lang="es-ES" sz="1600" i="1" dirty="0" err="1">
                <a:solidFill>
                  <a:prstClr val="black">
                    <a:lumMod val="75000"/>
                    <a:lumOff val="25000"/>
                  </a:prstClr>
                </a:solidFill>
                <a:latin typeface="Calibri Light" panose="020F0302020204030204"/>
              </a:rPr>
              <a:t>does</a:t>
            </a:r>
            <a:r>
              <a:rPr lang="es-ES" sz="1600" i="1" dirty="0">
                <a:solidFill>
                  <a:prstClr val="black">
                    <a:lumMod val="75000"/>
                    <a:lumOff val="25000"/>
                  </a:prstClr>
                </a:solidFill>
                <a:latin typeface="Calibri Light" panose="020F0302020204030204"/>
              </a:rPr>
              <a:t> not </a:t>
            </a:r>
            <a:r>
              <a:rPr lang="es-ES" sz="1600" i="1" dirty="0" err="1">
                <a:solidFill>
                  <a:prstClr val="black">
                    <a:lumMod val="75000"/>
                    <a:lumOff val="25000"/>
                  </a:prstClr>
                </a:solidFill>
                <a:latin typeface="Calibri Light" panose="020F0302020204030204"/>
              </a:rPr>
              <a:t>seem</a:t>
            </a:r>
            <a:r>
              <a:rPr lang="es-ES" sz="1600" i="1" dirty="0">
                <a:solidFill>
                  <a:prstClr val="black">
                    <a:lumMod val="75000"/>
                    <a:lumOff val="25000"/>
                  </a:prstClr>
                </a:solidFill>
                <a:latin typeface="Calibri Light" panose="020F0302020204030204"/>
              </a:rPr>
              <a:t> </a:t>
            </a:r>
            <a:r>
              <a:rPr lang="es-ES" sz="1600" i="1" dirty="0" err="1">
                <a:solidFill>
                  <a:prstClr val="black">
                    <a:lumMod val="75000"/>
                    <a:lumOff val="25000"/>
                  </a:prstClr>
                </a:solidFill>
                <a:latin typeface="Calibri Light" panose="020F0302020204030204"/>
              </a:rPr>
              <a:t>clear</a:t>
            </a:r>
            <a:r>
              <a:rPr lang="es-ES" sz="1600" i="1" dirty="0">
                <a:solidFill>
                  <a:prstClr val="black">
                    <a:lumMod val="75000"/>
                    <a:lumOff val="25000"/>
                  </a:prstClr>
                </a:solidFill>
                <a:latin typeface="Calibri Light" panose="020F0302020204030204"/>
              </a:rPr>
              <a:t>.</a:t>
            </a:r>
            <a:endParaRPr lang="en-US" sz="1600" i="1" dirty="0">
              <a:solidFill>
                <a:prstClr val="black">
                  <a:lumMod val="75000"/>
                  <a:lumOff val="25000"/>
                </a:prstClr>
              </a:solidFill>
              <a:latin typeface="Calibri Light" panose="020F0302020204030204"/>
            </a:endParaRPr>
          </a:p>
        </p:txBody>
      </p:sp>
      <p:pic>
        <p:nvPicPr>
          <p:cNvPr id="4" name="Picture 3">
            <a:extLst>
              <a:ext uri="{FF2B5EF4-FFF2-40B4-BE49-F238E27FC236}">
                <a16:creationId xmlns:a16="http://schemas.microsoft.com/office/drawing/2014/main" id="{A1CD8003-6380-472F-B804-8164B223460F}"/>
              </a:ext>
            </a:extLst>
          </p:cNvPr>
          <p:cNvPicPr>
            <a:picLocks noChangeAspect="1"/>
          </p:cNvPicPr>
          <p:nvPr/>
        </p:nvPicPr>
        <p:blipFill rotWithShape="1">
          <a:blip r:embed="rId4" cstate="hqprint">
            <a:extLst>
              <a:ext uri="{BEBA8EAE-BF5A-486C-A8C5-ECC9F3942E4B}">
                <a14:imgProps xmlns:a14="http://schemas.microsoft.com/office/drawing/2010/main">
                  <a14:imgLayer r:embed="rId5">
                    <a14:imgEffect>
                      <a14:artisticPencilGrayscale/>
                    </a14:imgEffect>
                  </a14:imgLayer>
                </a14:imgProps>
              </a:ext>
              <a:ext uri="{28A0092B-C50C-407E-A947-70E740481C1C}">
                <a14:useLocalDpi xmlns:a14="http://schemas.microsoft.com/office/drawing/2010/main" val="0"/>
              </a:ext>
            </a:extLst>
          </a:blip>
          <a:srcRect t="-1" r="22527" b="-4649"/>
          <a:stretch/>
        </p:blipFill>
        <p:spPr>
          <a:xfrm>
            <a:off x="146910" y="829619"/>
            <a:ext cx="1415904" cy="365120"/>
          </a:xfrm>
          <a:prstGeom prst="rect">
            <a:avLst/>
          </a:prstGeom>
        </p:spPr>
      </p:pic>
      <p:pic>
        <p:nvPicPr>
          <p:cNvPr id="5" name="Picture 4">
            <a:extLst>
              <a:ext uri="{FF2B5EF4-FFF2-40B4-BE49-F238E27FC236}">
                <a16:creationId xmlns:a16="http://schemas.microsoft.com/office/drawing/2014/main" id="{9FC41977-3548-42A8-AFC4-C913D941AD08}"/>
              </a:ext>
            </a:extLst>
          </p:cNvPr>
          <p:cNvPicPr>
            <a:picLocks noChangeAspect="1"/>
          </p:cNvPicPr>
          <p:nvPr/>
        </p:nvPicPr>
        <p:blipFill>
          <a:blip r:embed="rId6">
            <a:extLst>
              <a:ext uri="{BEBA8EAE-BF5A-486C-A8C5-ECC9F3942E4B}">
                <a14:imgProps xmlns:a14="http://schemas.microsoft.com/office/drawing/2010/main">
                  <a14:imgLayer r:embed="rId7">
                    <a14:imgEffect>
                      <a14:artisticMarker/>
                    </a14:imgEffect>
                  </a14:imgLayer>
                </a14:imgProps>
              </a:ext>
            </a:extLst>
          </a:blip>
          <a:stretch>
            <a:fillRect/>
          </a:stretch>
        </p:blipFill>
        <p:spPr>
          <a:xfrm>
            <a:off x="317352" y="2677964"/>
            <a:ext cx="888600" cy="870277"/>
          </a:xfrm>
          <a:prstGeom prst="rect">
            <a:avLst/>
          </a:prstGeom>
        </p:spPr>
      </p:pic>
      <p:pic>
        <p:nvPicPr>
          <p:cNvPr id="6" name="Picture 5">
            <a:extLst>
              <a:ext uri="{FF2B5EF4-FFF2-40B4-BE49-F238E27FC236}">
                <a16:creationId xmlns:a16="http://schemas.microsoft.com/office/drawing/2014/main" id="{6D7667A2-4F31-414B-A643-84B3ED0322FC}"/>
              </a:ext>
            </a:extLst>
          </p:cNvPr>
          <p:cNvPicPr>
            <a:picLocks noChangeAspect="1"/>
          </p:cNvPicPr>
          <p:nvPr/>
        </p:nvPicPr>
        <p:blipFill>
          <a:blip r:embed="rId8" cstate="hqprint">
            <a:extLst>
              <a:ext uri="{BEBA8EAE-BF5A-486C-A8C5-ECC9F3942E4B}">
                <a14:imgProps xmlns:a14="http://schemas.microsoft.com/office/drawing/2010/main">
                  <a14:imgLayer r:embed="rId9">
                    <a14:imgEffect>
                      <a14:artisticGlowEdges/>
                    </a14:imgEffect>
                  </a14:imgLayer>
                </a14:imgProps>
              </a:ext>
              <a:ext uri="{28A0092B-C50C-407E-A947-70E740481C1C}">
                <a14:useLocalDpi xmlns:a14="http://schemas.microsoft.com/office/drawing/2010/main" val="0"/>
              </a:ext>
            </a:extLst>
          </a:blip>
          <a:stretch>
            <a:fillRect/>
          </a:stretch>
        </p:blipFill>
        <p:spPr>
          <a:xfrm>
            <a:off x="323102" y="4942319"/>
            <a:ext cx="903502" cy="903502"/>
          </a:xfrm>
          <a:prstGeom prst="rect">
            <a:avLst/>
          </a:prstGeom>
        </p:spPr>
      </p:pic>
    </p:spTree>
    <p:extLst>
      <p:ext uri="{BB962C8B-B14F-4D97-AF65-F5344CB8AC3E}">
        <p14:creationId xmlns:p14="http://schemas.microsoft.com/office/powerpoint/2010/main" val="18202166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564DA47F-2FB7-4ADB-A737-40F75264933F}"/>
              </a:ext>
            </a:extLst>
          </p:cNvPr>
          <p:cNvSpPr txBox="1">
            <a:spLocks noChangeArrowheads="1"/>
          </p:cNvSpPr>
          <p:nvPr/>
        </p:nvSpPr>
        <p:spPr>
          <a:xfrm>
            <a:off x="1562815" y="443754"/>
            <a:ext cx="10306084" cy="6051175"/>
          </a:xfrm>
          <a:prstGeom prst="rect">
            <a:avLst/>
          </a:prstGeom>
          <a:noFill/>
          <a:ln>
            <a:noFill/>
          </a:ln>
        </p:spPr>
        <p:txBody>
          <a:bodyPr>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1200"/>
              </a:spcBef>
              <a:spcAft>
                <a:spcPts val="3600"/>
              </a:spcAft>
              <a:buClr>
                <a:schemeClr val="accent1">
                  <a:lumMod val="75000"/>
                </a:schemeClr>
              </a:buClr>
              <a:buBlip>
                <a:blip r:embed="rId2"/>
              </a:buBlip>
              <a:tabLst>
                <a:tab pos="428625" algn="l"/>
                <a:tab pos="471488" algn="l"/>
                <a:tab pos="642938" algn="l"/>
              </a:tabLst>
            </a:pPr>
            <a:r>
              <a:rPr lang="en-US" sz="2400" b="1" dirty="0">
                <a:solidFill>
                  <a:schemeClr val="tx1">
                    <a:lumMod val="75000"/>
                    <a:lumOff val="25000"/>
                  </a:schemeClr>
                </a:solidFill>
              </a:rPr>
              <a:t>The Terms of References do not tend to be gender responsive – </a:t>
            </a:r>
            <a:r>
              <a:rPr lang="en-US" sz="1600" i="1" dirty="0">
                <a:solidFill>
                  <a:schemeClr val="tx1">
                    <a:lumMod val="75000"/>
                    <a:lumOff val="25000"/>
                  </a:schemeClr>
                </a:solidFill>
                <a:latin typeface="+mj-lt"/>
              </a:rPr>
              <a:t>a total of 30 </a:t>
            </a:r>
            <a:r>
              <a:rPr lang="en-US" sz="1600" i="1" dirty="0" err="1">
                <a:solidFill>
                  <a:schemeClr val="tx1">
                    <a:lumMod val="75000"/>
                    <a:lumOff val="25000"/>
                  </a:schemeClr>
                </a:solidFill>
                <a:latin typeface="+mj-lt"/>
              </a:rPr>
              <a:t>ToRs</a:t>
            </a:r>
            <a:r>
              <a:rPr lang="en-US" sz="1600" i="1" dirty="0">
                <a:solidFill>
                  <a:schemeClr val="tx1">
                    <a:lumMod val="75000"/>
                    <a:lumOff val="25000"/>
                  </a:schemeClr>
                </a:solidFill>
                <a:latin typeface="+mj-lt"/>
              </a:rPr>
              <a:t> were available, and only about 30% of these referred to and requested a human rights and/or gender equality sensitive approach in the scope. Only a handful of the </a:t>
            </a:r>
            <a:r>
              <a:rPr lang="en-US" sz="1600" i="1" dirty="0" err="1">
                <a:solidFill>
                  <a:schemeClr val="tx1">
                    <a:lumMod val="75000"/>
                    <a:lumOff val="25000"/>
                  </a:schemeClr>
                </a:solidFill>
                <a:latin typeface="+mj-lt"/>
              </a:rPr>
              <a:t>ToRs</a:t>
            </a:r>
            <a:r>
              <a:rPr lang="en-US" sz="1600" i="1" dirty="0">
                <a:solidFill>
                  <a:schemeClr val="tx1">
                    <a:lumMod val="75000"/>
                    <a:lumOff val="25000"/>
                  </a:schemeClr>
                </a:solidFill>
                <a:latin typeface="+mj-lt"/>
              </a:rPr>
              <a:t> required expertise in gender and/or human rights. </a:t>
            </a:r>
          </a:p>
          <a:p>
            <a:pPr>
              <a:lnSpc>
                <a:spcPct val="100000"/>
              </a:lnSpc>
              <a:spcBef>
                <a:spcPts val="1200"/>
              </a:spcBef>
              <a:spcAft>
                <a:spcPts val="3600"/>
              </a:spcAft>
              <a:buClr>
                <a:schemeClr val="accent1">
                  <a:lumMod val="75000"/>
                </a:schemeClr>
              </a:buClr>
              <a:buBlip>
                <a:blip r:embed="rId2"/>
              </a:buBlip>
              <a:tabLst>
                <a:tab pos="428625" algn="l"/>
                <a:tab pos="471488" algn="l"/>
                <a:tab pos="642938" algn="l"/>
              </a:tabLst>
            </a:pPr>
            <a:r>
              <a:rPr lang="en-US" sz="2400" b="1" dirty="0">
                <a:solidFill>
                  <a:schemeClr val="tx1">
                    <a:lumMod val="75000"/>
                    <a:lumOff val="25000"/>
                  </a:schemeClr>
                </a:solidFill>
              </a:rPr>
              <a:t>More male evaluators conducted UNDAF evaluations than females (48% v 38%)- </a:t>
            </a:r>
            <a:r>
              <a:rPr lang="en-US" sz="1600" i="1" dirty="0">
                <a:solidFill>
                  <a:schemeClr val="tx1">
                    <a:lumMod val="75000"/>
                    <a:lumOff val="25000"/>
                  </a:schemeClr>
                </a:solidFill>
                <a:latin typeface="+mj-lt"/>
              </a:rPr>
              <a:t>Hiring female lead evaluators does not guarantee gender responsive evaluations (evaluations written by men scored higher on average on the SWAP EPI). </a:t>
            </a:r>
          </a:p>
          <a:p>
            <a:pPr>
              <a:lnSpc>
                <a:spcPct val="100000"/>
              </a:lnSpc>
              <a:spcBef>
                <a:spcPts val="1200"/>
              </a:spcBef>
              <a:spcAft>
                <a:spcPts val="3600"/>
              </a:spcAft>
              <a:buClr>
                <a:schemeClr val="accent1">
                  <a:lumMod val="75000"/>
                </a:schemeClr>
              </a:buClr>
              <a:buBlip>
                <a:blip r:embed="rId2"/>
              </a:buBlip>
              <a:tabLst>
                <a:tab pos="428625" algn="l"/>
                <a:tab pos="471488" algn="l"/>
                <a:tab pos="642938" algn="l"/>
              </a:tabLst>
            </a:pPr>
            <a:r>
              <a:rPr lang="en-US" sz="2400" b="1" dirty="0">
                <a:solidFill>
                  <a:prstClr val="black">
                    <a:lumMod val="75000"/>
                    <a:lumOff val="25000"/>
                  </a:prstClr>
                </a:solidFill>
              </a:rPr>
              <a:t>Although there is some mention to the SDGs in a number of reports, the UNDAFs under review were all developed before 2015, so many of the aspects of the SDGs and LNOB are not present. </a:t>
            </a:r>
          </a:p>
          <a:p>
            <a:pPr>
              <a:lnSpc>
                <a:spcPct val="100000"/>
              </a:lnSpc>
              <a:spcBef>
                <a:spcPts val="1200"/>
              </a:spcBef>
              <a:spcAft>
                <a:spcPts val="3600"/>
              </a:spcAft>
              <a:buClr>
                <a:schemeClr val="accent1">
                  <a:lumMod val="75000"/>
                </a:schemeClr>
              </a:buClr>
              <a:buBlip>
                <a:blip r:embed="rId2"/>
              </a:buBlip>
              <a:tabLst>
                <a:tab pos="428625" algn="l"/>
                <a:tab pos="471488" algn="l"/>
                <a:tab pos="642938" algn="l"/>
              </a:tabLst>
            </a:pPr>
            <a:r>
              <a:rPr lang="en-US" sz="2400" b="1" dirty="0">
                <a:solidFill>
                  <a:schemeClr val="accent1">
                    <a:lumMod val="75000"/>
                  </a:schemeClr>
                </a:solidFill>
              </a:rPr>
              <a:t>The available data is inconclusive in explaining some of the variations. A full analysis of influencing factors against a range of variables is currently being carried out. </a:t>
            </a:r>
            <a:r>
              <a:rPr lang="en-US" sz="2400" dirty="0">
                <a:solidFill>
                  <a:prstClr val="black">
                    <a:lumMod val="75000"/>
                    <a:lumOff val="25000"/>
                  </a:prstClr>
                </a:solidFill>
              </a:rPr>
              <a:t>This will be augmented by other data sources including survey and interviews to tease out the challenges faced by evaluators and evaluation commissioners. </a:t>
            </a:r>
          </a:p>
        </p:txBody>
      </p:sp>
      <p:pic>
        <p:nvPicPr>
          <p:cNvPr id="3" name="Picture 2">
            <a:extLst>
              <a:ext uri="{FF2B5EF4-FFF2-40B4-BE49-F238E27FC236}">
                <a16:creationId xmlns:a16="http://schemas.microsoft.com/office/drawing/2014/main" id="{418D80CB-B0AC-4044-BD22-F2F81834B7B5}"/>
              </a:ext>
            </a:extLst>
          </p:cNvPr>
          <p:cNvPicPr>
            <a:picLocks noChangeAspect="1"/>
          </p:cNvPicPr>
          <p:nvPr/>
        </p:nvPicPr>
        <p:blipFill rotWithShape="1">
          <a:blip r:embed="rId3" cstate="hqprint">
            <a:extLst>
              <a:ext uri="{BEBA8EAE-BF5A-486C-A8C5-ECC9F3942E4B}">
                <a14:imgProps xmlns:a14="http://schemas.microsoft.com/office/drawing/2010/main">
                  <a14:imgLayer r:embed="rId4">
                    <a14:imgEffect>
                      <a14:artisticPencilGrayscale/>
                    </a14:imgEffect>
                  </a14:imgLayer>
                </a14:imgProps>
              </a:ext>
              <a:ext uri="{28A0092B-C50C-407E-A947-70E740481C1C}">
                <a14:useLocalDpi xmlns:a14="http://schemas.microsoft.com/office/drawing/2010/main" val="0"/>
              </a:ext>
            </a:extLst>
          </a:blip>
          <a:srcRect t="-1" r="22527" b="-4649"/>
          <a:stretch/>
        </p:blipFill>
        <p:spPr>
          <a:xfrm>
            <a:off x="146911" y="1210619"/>
            <a:ext cx="1415904" cy="365120"/>
          </a:xfrm>
          <a:prstGeom prst="rect">
            <a:avLst/>
          </a:prstGeom>
        </p:spPr>
      </p:pic>
      <p:pic>
        <p:nvPicPr>
          <p:cNvPr id="4" name="Picture 3">
            <a:extLst>
              <a:ext uri="{FF2B5EF4-FFF2-40B4-BE49-F238E27FC236}">
                <a16:creationId xmlns:a16="http://schemas.microsoft.com/office/drawing/2014/main" id="{D58D2219-28DF-4912-BB69-2E3FF91687CC}"/>
              </a:ext>
            </a:extLst>
          </p:cNvPr>
          <p:cNvPicPr>
            <a:picLocks noChangeAspect="1"/>
          </p:cNvPicPr>
          <p:nvPr/>
        </p:nvPicPr>
        <p:blipFill>
          <a:blip r:embed="rId5">
            <a:extLst>
              <a:ext uri="{BEBA8EAE-BF5A-486C-A8C5-ECC9F3942E4B}">
                <a14:imgProps xmlns:a14="http://schemas.microsoft.com/office/drawing/2010/main">
                  <a14:imgLayer r:embed="rId6">
                    <a14:imgEffect>
                      <a14:artisticMarker/>
                    </a14:imgEffect>
                  </a14:imgLayer>
                </a14:imgProps>
              </a:ext>
            </a:extLst>
          </a:blip>
          <a:stretch>
            <a:fillRect/>
          </a:stretch>
        </p:blipFill>
        <p:spPr>
          <a:xfrm>
            <a:off x="323101" y="3034202"/>
            <a:ext cx="888600" cy="870277"/>
          </a:xfrm>
          <a:prstGeom prst="rect">
            <a:avLst/>
          </a:prstGeom>
        </p:spPr>
      </p:pic>
      <p:pic>
        <p:nvPicPr>
          <p:cNvPr id="5" name="Picture 4">
            <a:extLst>
              <a:ext uri="{FF2B5EF4-FFF2-40B4-BE49-F238E27FC236}">
                <a16:creationId xmlns:a16="http://schemas.microsoft.com/office/drawing/2014/main" id="{76FEA79B-DC61-485A-9002-D97F36C9A4AF}"/>
              </a:ext>
            </a:extLst>
          </p:cNvPr>
          <p:cNvPicPr>
            <a:picLocks noChangeAspect="1"/>
          </p:cNvPicPr>
          <p:nvPr/>
        </p:nvPicPr>
        <p:blipFill>
          <a:blip r:embed="rId7" cstate="hqprint">
            <a:extLst>
              <a:ext uri="{BEBA8EAE-BF5A-486C-A8C5-ECC9F3942E4B}">
                <a14:imgProps xmlns:a14="http://schemas.microsoft.com/office/drawing/2010/main">
                  <a14:imgLayer r:embed="rId8">
                    <a14:imgEffect>
                      <a14:artisticGlowEdges/>
                    </a14:imgEffect>
                  </a14:imgLayer>
                </a14:imgProps>
              </a:ext>
              <a:ext uri="{28A0092B-C50C-407E-A947-70E740481C1C}">
                <a14:useLocalDpi xmlns:a14="http://schemas.microsoft.com/office/drawing/2010/main" val="0"/>
              </a:ext>
            </a:extLst>
          </a:blip>
          <a:stretch>
            <a:fillRect/>
          </a:stretch>
        </p:blipFill>
        <p:spPr>
          <a:xfrm>
            <a:off x="308199" y="4911191"/>
            <a:ext cx="903502" cy="903502"/>
          </a:xfrm>
          <a:prstGeom prst="rect">
            <a:avLst/>
          </a:prstGeom>
        </p:spPr>
      </p:pic>
    </p:spTree>
    <p:extLst>
      <p:ext uri="{BB962C8B-B14F-4D97-AF65-F5344CB8AC3E}">
        <p14:creationId xmlns:p14="http://schemas.microsoft.com/office/powerpoint/2010/main" val="9606632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31803E02-2943-4980-A69D-435555B491E5}"/>
              </a:ext>
            </a:extLst>
          </p:cNvPr>
          <p:cNvGraphicFramePr>
            <a:graphicFrameLocks noGrp="1"/>
          </p:cNvGraphicFramePr>
          <p:nvPr>
            <p:extLst>
              <p:ext uri="{D42A27DB-BD31-4B8C-83A1-F6EECF244321}">
                <p14:modId xmlns:p14="http://schemas.microsoft.com/office/powerpoint/2010/main" val="3948002727"/>
              </p:ext>
            </p:extLst>
          </p:nvPr>
        </p:nvGraphicFramePr>
        <p:xfrm>
          <a:off x="5482319" y="863848"/>
          <a:ext cx="6590816" cy="5871895"/>
        </p:xfrm>
        <a:graphic>
          <a:graphicData uri="http://schemas.openxmlformats.org/drawingml/2006/table">
            <a:tbl>
              <a:tblPr firstRow="1" firstCol="1" bandRow="1">
                <a:tableStyleId>{5C22544A-7EE6-4342-B048-85BDC9FD1C3A}</a:tableStyleId>
              </a:tblPr>
              <a:tblGrid>
                <a:gridCol w="2031522">
                  <a:extLst>
                    <a:ext uri="{9D8B030D-6E8A-4147-A177-3AD203B41FA5}">
                      <a16:colId xmlns:a16="http://schemas.microsoft.com/office/drawing/2014/main" val="223248754"/>
                    </a:ext>
                  </a:extLst>
                </a:gridCol>
                <a:gridCol w="3427224">
                  <a:extLst>
                    <a:ext uri="{9D8B030D-6E8A-4147-A177-3AD203B41FA5}">
                      <a16:colId xmlns:a16="http://schemas.microsoft.com/office/drawing/2014/main" val="1326433828"/>
                    </a:ext>
                  </a:extLst>
                </a:gridCol>
                <a:gridCol w="1132070">
                  <a:extLst>
                    <a:ext uri="{9D8B030D-6E8A-4147-A177-3AD203B41FA5}">
                      <a16:colId xmlns:a16="http://schemas.microsoft.com/office/drawing/2014/main" val="2434879155"/>
                    </a:ext>
                  </a:extLst>
                </a:gridCol>
              </a:tblGrid>
              <a:tr h="671488">
                <a:tc>
                  <a:txBody>
                    <a:bodyPr/>
                    <a:lstStyle/>
                    <a:p>
                      <a:pPr marL="0" marR="0">
                        <a:lnSpc>
                          <a:spcPct val="107000"/>
                        </a:lnSpc>
                        <a:spcBef>
                          <a:spcPts val="0"/>
                        </a:spcBef>
                        <a:spcAft>
                          <a:spcPts val="0"/>
                        </a:spcAft>
                      </a:pPr>
                      <a:r>
                        <a:rPr lang="en-US" sz="1200" kern="1200" dirty="0">
                          <a:effectLst/>
                        </a:rPr>
                        <a:t>Deliverable</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83741" marR="83741" marT="11630" marB="0">
                    <a:solidFill>
                      <a:srgbClr val="006CB7"/>
                    </a:solidFill>
                  </a:tcPr>
                </a:tc>
                <a:tc>
                  <a:txBody>
                    <a:bodyPr/>
                    <a:lstStyle/>
                    <a:p>
                      <a:pPr marL="0" marR="0">
                        <a:lnSpc>
                          <a:spcPct val="107000"/>
                        </a:lnSpc>
                        <a:spcBef>
                          <a:spcPts val="0"/>
                        </a:spcBef>
                        <a:spcAft>
                          <a:spcPts val="0"/>
                        </a:spcAft>
                      </a:pPr>
                      <a:r>
                        <a:rPr lang="en-US" sz="1200" kern="1200" dirty="0">
                          <a:effectLst/>
                        </a:rPr>
                        <a:t>Description</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83741" marR="83741" marT="11630" marB="0">
                    <a:solidFill>
                      <a:srgbClr val="006CB7"/>
                    </a:solidFill>
                  </a:tcPr>
                </a:tc>
                <a:tc>
                  <a:txBody>
                    <a:bodyPr/>
                    <a:lstStyle/>
                    <a:p>
                      <a:pPr marL="0" marR="0">
                        <a:lnSpc>
                          <a:spcPct val="107000"/>
                        </a:lnSpc>
                        <a:spcBef>
                          <a:spcPts val="0"/>
                        </a:spcBef>
                        <a:spcAft>
                          <a:spcPts val="0"/>
                        </a:spcAft>
                      </a:pPr>
                      <a:r>
                        <a:rPr lang="en-US" sz="1200" kern="1200" dirty="0">
                          <a:effectLst/>
                        </a:rPr>
                        <a:t>Deadline</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83741" marR="83741" marT="11630" marB="0">
                    <a:solidFill>
                      <a:srgbClr val="D31145"/>
                    </a:solidFill>
                  </a:tcPr>
                </a:tc>
                <a:extLst>
                  <a:ext uri="{0D108BD9-81ED-4DB2-BD59-A6C34878D82A}">
                    <a16:rowId xmlns:a16="http://schemas.microsoft.com/office/drawing/2014/main" val="3247698134"/>
                  </a:ext>
                </a:extLst>
              </a:tr>
              <a:tr h="671488">
                <a:tc>
                  <a:txBody>
                    <a:bodyPr/>
                    <a:lstStyle/>
                    <a:p>
                      <a:pPr marL="0" marR="0">
                        <a:lnSpc>
                          <a:spcPct val="107000"/>
                        </a:lnSpc>
                        <a:spcBef>
                          <a:spcPts val="0"/>
                        </a:spcBef>
                        <a:spcAft>
                          <a:spcPts val="0"/>
                        </a:spcAft>
                      </a:pPr>
                      <a:r>
                        <a:rPr lang="en-US" sz="1200" kern="1200" dirty="0">
                          <a:effectLst/>
                        </a:rPr>
                        <a:t>Inception Report</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83741" marR="83741" marT="11630" marB="0">
                    <a:solidFill>
                      <a:srgbClr val="006CB7"/>
                    </a:solidFill>
                  </a:tcPr>
                </a:tc>
                <a:tc>
                  <a:txBody>
                    <a:bodyPr/>
                    <a:lstStyle/>
                    <a:p>
                      <a:pPr marL="0" marR="0" algn="just">
                        <a:lnSpc>
                          <a:spcPct val="107000"/>
                        </a:lnSpc>
                        <a:spcBef>
                          <a:spcPts val="0"/>
                        </a:spcBef>
                        <a:spcAft>
                          <a:spcPts val="0"/>
                        </a:spcAft>
                      </a:pPr>
                      <a:r>
                        <a:rPr lang="en-US" sz="1200" kern="1200" dirty="0">
                          <a:effectLst/>
                        </a:rPr>
                        <a:t>Presents the scope, conceptual framework and methodologies to be used in the analysis.</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83741" marR="83741" marT="11630" marB="0"/>
                </a:tc>
                <a:tc>
                  <a:txBody>
                    <a:bodyPr/>
                    <a:lstStyle/>
                    <a:p>
                      <a:pPr marL="0" marR="0">
                        <a:lnSpc>
                          <a:spcPct val="107000"/>
                        </a:lnSpc>
                        <a:spcBef>
                          <a:spcPts val="0"/>
                        </a:spcBef>
                        <a:spcAft>
                          <a:spcPts val="0"/>
                        </a:spcAft>
                      </a:pPr>
                      <a:r>
                        <a:rPr lang="en-US" sz="1200" b="1" kern="1200">
                          <a:solidFill>
                            <a:schemeClr val="bg1"/>
                          </a:solidFill>
                          <a:effectLst/>
                        </a:rPr>
                        <a:t>February 15, 2019</a:t>
                      </a:r>
                      <a:endParaRPr lang="en-US" sz="1300" b="1">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83741" marR="83741" marT="11630" marB="0" anchor="ctr">
                    <a:solidFill>
                      <a:srgbClr val="D31145"/>
                    </a:solidFill>
                  </a:tcPr>
                </a:tc>
                <a:extLst>
                  <a:ext uri="{0D108BD9-81ED-4DB2-BD59-A6C34878D82A}">
                    <a16:rowId xmlns:a16="http://schemas.microsoft.com/office/drawing/2014/main" val="2137126198"/>
                  </a:ext>
                </a:extLst>
              </a:tr>
              <a:tr h="447400">
                <a:tc>
                  <a:txBody>
                    <a:bodyPr/>
                    <a:lstStyle/>
                    <a:p>
                      <a:pPr marL="0" marR="0">
                        <a:lnSpc>
                          <a:spcPct val="107000"/>
                        </a:lnSpc>
                        <a:spcBef>
                          <a:spcPts val="0"/>
                        </a:spcBef>
                        <a:spcAft>
                          <a:spcPts val="0"/>
                        </a:spcAft>
                      </a:pPr>
                      <a:r>
                        <a:rPr lang="en-US" sz="1200" kern="1200">
                          <a:effectLst/>
                        </a:rPr>
                        <a:t>Final Inception Report</a:t>
                      </a:r>
                      <a:endParaRPr lang="en-US" sz="1300">
                        <a:effectLst/>
                        <a:latin typeface="Calibri" panose="020F0502020204030204" pitchFamily="34" charset="0"/>
                        <a:ea typeface="Calibri" panose="020F0502020204030204" pitchFamily="34" charset="0"/>
                        <a:cs typeface="Times New Roman" panose="02020603050405020304" pitchFamily="18" charset="0"/>
                      </a:endParaRPr>
                    </a:p>
                  </a:txBody>
                  <a:tcPr marL="83741" marR="83741" marT="11630" marB="0">
                    <a:solidFill>
                      <a:srgbClr val="006CB7"/>
                    </a:solidFill>
                  </a:tcPr>
                </a:tc>
                <a:tc>
                  <a:txBody>
                    <a:bodyPr/>
                    <a:lstStyle/>
                    <a:p>
                      <a:pPr marL="0" marR="0" algn="just">
                        <a:lnSpc>
                          <a:spcPct val="107000"/>
                        </a:lnSpc>
                        <a:spcBef>
                          <a:spcPts val="0"/>
                        </a:spcBef>
                        <a:spcAft>
                          <a:spcPts val="0"/>
                        </a:spcAft>
                      </a:pPr>
                      <a:r>
                        <a:rPr lang="en-US" sz="1200" kern="1200">
                          <a:effectLst/>
                        </a:rPr>
                        <a:t>Subsequent to feedback from the Reference Group</a:t>
                      </a:r>
                      <a:endParaRPr lang="en-US" sz="1300">
                        <a:effectLst/>
                        <a:latin typeface="Calibri" panose="020F0502020204030204" pitchFamily="34" charset="0"/>
                        <a:ea typeface="Calibri" panose="020F0502020204030204" pitchFamily="34" charset="0"/>
                        <a:cs typeface="Times New Roman" panose="02020603050405020304" pitchFamily="18" charset="0"/>
                      </a:endParaRPr>
                    </a:p>
                  </a:txBody>
                  <a:tcPr marL="83741" marR="83741" marT="11630" marB="0"/>
                </a:tc>
                <a:tc>
                  <a:txBody>
                    <a:bodyPr/>
                    <a:lstStyle/>
                    <a:p>
                      <a:pPr marL="0" marR="0">
                        <a:lnSpc>
                          <a:spcPct val="107000"/>
                        </a:lnSpc>
                        <a:spcBef>
                          <a:spcPts val="0"/>
                        </a:spcBef>
                        <a:spcAft>
                          <a:spcPts val="0"/>
                        </a:spcAft>
                      </a:pPr>
                      <a:r>
                        <a:rPr lang="en-US" sz="1200" b="1" kern="1200" dirty="0">
                          <a:solidFill>
                            <a:schemeClr val="bg1"/>
                          </a:solidFill>
                          <a:effectLst/>
                        </a:rPr>
                        <a:t>March 14, 2019</a:t>
                      </a:r>
                      <a:endParaRPr lang="en-US" sz="13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83741" marR="83741" marT="11630" marB="0" anchor="ctr">
                    <a:solidFill>
                      <a:srgbClr val="D31145"/>
                    </a:solidFill>
                  </a:tcPr>
                </a:tc>
                <a:extLst>
                  <a:ext uri="{0D108BD9-81ED-4DB2-BD59-A6C34878D82A}">
                    <a16:rowId xmlns:a16="http://schemas.microsoft.com/office/drawing/2014/main" val="2716796804"/>
                  </a:ext>
                </a:extLst>
              </a:tr>
              <a:tr h="1118888">
                <a:tc>
                  <a:txBody>
                    <a:bodyPr/>
                    <a:lstStyle/>
                    <a:p>
                      <a:pPr marL="0" marR="0">
                        <a:lnSpc>
                          <a:spcPct val="107000"/>
                        </a:lnSpc>
                        <a:spcBef>
                          <a:spcPts val="0"/>
                        </a:spcBef>
                        <a:spcAft>
                          <a:spcPts val="0"/>
                        </a:spcAft>
                      </a:pPr>
                      <a:r>
                        <a:rPr lang="en-US" sz="1200" kern="1200">
                          <a:effectLst/>
                        </a:rPr>
                        <a:t>Assessment of the Gender Responsiveness of the UNDAF Evaluations</a:t>
                      </a:r>
                      <a:endParaRPr lang="en-US" sz="1300">
                        <a:effectLst/>
                        <a:latin typeface="Calibri" panose="020F0502020204030204" pitchFamily="34" charset="0"/>
                        <a:ea typeface="Calibri" panose="020F0502020204030204" pitchFamily="34" charset="0"/>
                        <a:cs typeface="Times New Roman" panose="02020603050405020304" pitchFamily="18" charset="0"/>
                      </a:endParaRPr>
                    </a:p>
                  </a:txBody>
                  <a:tcPr marL="83741" marR="83741" marT="11630" marB="0">
                    <a:solidFill>
                      <a:srgbClr val="006CB7"/>
                    </a:solidFill>
                  </a:tcPr>
                </a:tc>
                <a:tc>
                  <a:txBody>
                    <a:bodyPr/>
                    <a:lstStyle/>
                    <a:p>
                      <a:pPr marL="0" marR="0" algn="just">
                        <a:lnSpc>
                          <a:spcPct val="107000"/>
                        </a:lnSpc>
                        <a:spcBef>
                          <a:spcPts val="0"/>
                        </a:spcBef>
                        <a:spcAft>
                          <a:spcPts val="0"/>
                        </a:spcAft>
                      </a:pPr>
                      <a:r>
                        <a:rPr lang="en-US" sz="1200" kern="1200">
                          <a:effectLst/>
                        </a:rPr>
                        <a:t>Excel sheet outlining a summary and scorecard for each SWAP criteria for each UNDAF evaluation under assessment.</a:t>
                      </a:r>
                      <a:endParaRPr lang="en-US" sz="1300">
                        <a:effectLst/>
                        <a:latin typeface="Calibri" panose="020F0502020204030204" pitchFamily="34" charset="0"/>
                        <a:ea typeface="Calibri" panose="020F0502020204030204" pitchFamily="34" charset="0"/>
                        <a:cs typeface="Times New Roman" panose="02020603050405020304" pitchFamily="18" charset="0"/>
                      </a:endParaRPr>
                    </a:p>
                  </a:txBody>
                  <a:tcPr marL="83741" marR="83741" marT="11630" marB="0"/>
                </a:tc>
                <a:tc>
                  <a:txBody>
                    <a:bodyPr/>
                    <a:lstStyle/>
                    <a:p>
                      <a:pPr marL="0" marR="0">
                        <a:lnSpc>
                          <a:spcPct val="107000"/>
                        </a:lnSpc>
                        <a:spcBef>
                          <a:spcPts val="0"/>
                        </a:spcBef>
                        <a:spcAft>
                          <a:spcPts val="0"/>
                        </a:spcAft>
                      </a:pPr>
                      <a:r>
                        <a:rPr lang="en-US" sz="1200" b="1" kern="1200">
                          <a:solidFill>
                            <a:schemeClr val="bg1"/>
                          </a:solidFill>
                          <a:effectLst/>
                        </a:rPr>
                        <a:t>April 18,  2019</a:t>
                      </a:r>
                      <a:endParaRPr lang="en-US" sz="1300" b="1">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83741" marR="83741" marT="11630" marB="0" anchor="ctr">
                    <a:solidFill>
                      <a:srgbClr val="D31145"/>
                    </a:solidFill>
                  </a:tcPr>
                </a:tc>
                <a:extLst>
                  <a:ext uri="{0D108BD9-81ED-4DB2-BD59-A6C34878D82A}">
                    <a16:rowId xmlns:a16="http://schemas.microsoft.com/office/drawing/2014/main" val="724191554"/>
                  </a:ext>
                </a:extLst>
              </a:tr>
              <a:tr h="482293">
                <a:tc>
                  <a:txBody>
                    <a:bodyPr/>
                    <a:lstStyle/>
                    <a:p>
                      <a:pPr marL="0" marR="0">
                        <a:lnSpc>
                          <a:spcPct val="107000"/>
                        </a:lnSpc>
                        <a:spcBef>
                          <a:spcPts val="0"/>
                        </a:spcBef>
                        <a:spcAft>
                          <a:spcPts val="0"/>
                        </a:spcAft>
                      </a:pPr>
                      <a:r>
                        <a:rPr lang="en-US" sz="1200" kern="1200" dirty="0">
                          <a:effectLst/>
                        </a:rPr>
                        <a:t>Preliminary Findings</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83741" marR="83741" marT="11630" marB="0">
                    <a:solidFill>
                      <a:srgbClr val="006CB7"/>
                    </a:solidFill>
                  </a:tcPr>
                </a:tc>
                <a:tc>
                  <a:txBody>
                    <a:bodyPr/>
                    <a:lstStyle/>
                    <a:p>
                      <a:pPr marL="0" marR="0" algn="just">
                        <a:lnSpc>
                          <a:spcPct val="107000"/>
                        </a:lnSpc>
                        <a:spcBef>
                          <a:spcPts val="0"/>
                        </a:spcBef>
                        <a:spcAft>
                          <a:spcPts val="0"/>
                        </a:spcAft>
                      </a:pPr>
                      <a:r>
                        <a:rPr lang="en-US" sz="1200" kern="1200">
                          <a:effectLst/>
                        </a:rPr>
                        <a:t>An overview of the findings from the first component</a:t>
                      </a:r>
                      <a:endParaRPr lang="en-US" sz="1300">
                        <a:effectLst/>
                        <a:latin typeface="Calibri" panose="020F0502020204030204" pitchFamily="34" charset="0"/>
                        <a:ea typeface="Calibri" panose="020F0502020204030204" pitchFamily="34" charset="0"/>
                        <a:cs typeface="Times New Roman" panose="02020603050405020304" pitchFamily="18" charset="0"/>
                      </a:endParaRPr>
                    </a:p>
                  </a:txBody>
                  <a:tcPr marL="83741" marR="83741" marT="11630" marB="0"/>
                </a:tc>
                <a:tc>
                  <a:txBody>
                    <a:bodyPr/>
                    <a:lstStyle/>
                    <a:p>
                      <a:pPr marL="0" marR="0">
                        <a:lnSpc>
                          <a:spcPct val="107000"/>
                        </a:lnSpc>
                        <a:spcBef>
                          <a:spcPts val="0"/>
                        </a:spcBef>
                        <a:spcAft>
                          <a:spcPts val="0"/>
                        </a:spcAft>
                      </a:pPr>
                      <a:r>
                        <a:rPr lang="en-US" sz="1200" b="1" kern="1200">
                          <a:solidFill>
                            <a:schemeClr val="bg1"/>
                          </a:solidFill>
                          <a:effectLst/>
                        </a:rPr>
                        <a:t> May 06, 2019</a:t>
                      </a:r>
                      <a:endParaRPr lang="en-US" sz="1300" b="1">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83741" marR="83741" marT="11630" marB="0" anchor="ctr">
                    <a:solidFill>
                      <a:srgbClr val="D31145"/>
                    </a:solidFill>
                  </a:tcPr>
                </a:tc>
                <a:extLst>
                  <a:ext uri="{0D108BD9-81ED-4DB2-BD59-A6C34878D82A}">
                    <a16:rowId xmlns:a16="http://schemas.microsoft.com/office/drawing/2014/main" val="2923587269"/>
                  </a:ext>
                </a:extLst>
              </a:tr>
              <a:tr h="603880">
                <a:tc>
                  <a:txBody>
                    <a:bodyPr/>
                    <a:lstStyle/>
                    <a:p>
                      <a:pPr marL="0" marR="0">
                        <a:lnSpc>
                          <a:spcPct val="107000"/>
                        </a:lnSpc>
                        <a:spcBef>
                          <a:spcPts val="0"/>
                        </a:spcBef>
                        <a:spcAft>
                          <a:spcPts val="0"/>
                        </a:spcAft>
                      </a:pPr>
                      <a:r>
                        <a:rPr lang="en-US" sz="1200" kern="1200">
                          <a:effectLst/>
                        </a:rPr>
                        <a:t>Draft Report of the first chapter </a:t>
                      </a:r>
                      <a:endParaRPr lang="en-US" sz="1300">
                        <a:effectLst/>
                        <a:latin typeface="Calibri" panose="020F0502020204030204" pitchFamily="34" charset="0"/>
                        <a:ea typeface="Calibri" panose="020F0502020204030204" pitchFamily="34" charset="0"/>
                        <a:cs typeface="Times New Roman" panose="02020603050405020304" pitchFamily="18" charset="0"/>
                      </a:endParaRPr>
                    </a:p>
                  </a:txBody>
                  <a:tcPr marL="83741" marR="83741" marT="11630" marB="0">
                    <a:solidFill>
                      <a:srgbClr val="006CB7"/>
                    </a:solidFill>
                  </a:tcPr>
                </a:tc>
                <a:tc>
                  <a:txBody>
                    <a:bodyPr/>
                    <a:lstStyle/>
                    <a:p>
                      <a:pPr marL="0" marR="0" algn="just">
                        <a:lnSpc>
                          <a:spcPct val="107000"/>
                        </a:lnSpc>
                        <a:spcBef>
                          <a:spcPts val="0"/>
                        </a:spcBef>
                        <a:spcAft>
                          <a:spcPts val="0"/>
                        </a:spcAft>
                      </a:pPr>
                      <a:r>
                        <a:rPr lang="en-US" sz="1200" kern="1200">
                          <a:effectLst/>
                        </a:rPr>
                        <a:t>Draft of the first chapter of the report analyzing the findings of the gender assessment of all 50 evaluations</a:t>
                      </a:r>
                      <a:endParaRPr lang="en-US" sz="1300">
                        <a:effectLst/>
                        <a:latin typeface="Calibri" panose="020F0502020204030204" pitchFamily="34" charset="0"/>
                        <a:ea typeface="Calibri" panose="020F0502020204030204" pitchFamily="34" charset="0"/>
                        <a:cs typeface="Times New Roman" panose="02020603050405020304" pitchFamily="18" charset="0"/>
                      </a:endParaRPr>
                    </a:p>
                  </a:txBody>
                  <a:tcPr marL="83741" marR="83741" marT="11630" marB="0"/>
                </a:tc>
                <a:tc>
                  <a:txBody>
                    <a:bodyPr/>
                    <a:lstStyle/>
                    <a:p>
                      <a:pPr marL="0" marR="0">
                        <a:lnSpc>
                          <a:spcPct val="107000"/>
                        </a:lnSpc>
                        <a:spcBef>
                          <a:spcPts val="0"/>
                        </a:spcBef>
                        <a:spcAft>
                          <a:spcPts val="0"/>
                        </a:spcAft>
                      </a:pPr>
                      <a:r>
                        <a:rPr lang="en-US" sz="1200" b="1" kern="1200">
                          <a:solidFill>
                            <a:schemeClr val="bg1"/>
                          </a:solidFill>
                          <a:effectLst/>
                        </a:rPr>
                        <a:t>May 31, 2019</a:t>
                      </a:r>
                      <a:endParaRPr lang="en-US" sz="1300" b="1">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83741" marR="83741" marT="11630" marB="0" anchor="ctr">
                    <a:solidFill>
                      <a:srgbClr val="D31145"/>
                    </a:solidFill>
                  </a:tcPr>
                </a:tc>
                <a:extLst>
                  <a:ext uri="{0D108BD9-81ED-4DB2-BD59-A6C34878D82A}">
                    <a16:rowId xmlns:a16="http://schemas.microsoft.com/office/drawing/2014/main" val="1927020246"/>
                  </a:ext>
                </a:extLst>
              </a:tr>
              <a:tr h="1204970">
                <a:tc>
                  <a:txBody>
                    <a:bodyPr/>
                    <a:lstStyle/>
                    <a:p>
                      <a:pPr marL="0" marR="0">
                        <a:lnSpc>
                          <a:spcPct val="107000"/>
                        </a:lnSpc>
                        <a:spcBef>
                          <a:spcPts val="0"/>
                        </a:spcBef>
                        <a:spcAft>
                          <a:spcPts val="0"/>
                        </a:spcAft>
                      </a:pPr>
                      <a:r>
                        <a:rPr lang="en-US" sz="1200" kern="1200" dirty="0">
                          <a:effectLst/>
                        </a:rPr>
                        <a:t>Draft Report of the meta-synthesis</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83741" marR="83741" marT="11630" marB="0">
                    <a:solidFill>
                      <a:srgbClr val="006CB7"/>
                    </a:solidFill>
                  </a:tcPr>
                </a:tc>
                <a:tc>
                  <a:txBody>
                    <a:bodyPr/>
                    <a:lstStyle/>
                    <a:p>
                      <a:pPr marL="0" marR="0" algn="just">
                        <a:lnSpc>
                          <a:spcPct val="107000"/>
                        </a:lnSpc>
                        <a:spcBef>
                          <a:spcPts val="0"/>
                        </a:spcBef>
                        <a:spcAft>
                          <a:spcPts val="0"/>
                        </a:spcAft>
                      </a:pPr>
                      <a:r>
                        <a:rPr lang="en-US" sz="1200" kern="1200" dirty="0">
                          <a:effectLst/>
                        </a:rPr>
                        <a:t>Analysis done based on agreed conceptual framework and key overriding questions, including on gender equality results. Presentation of preliminary findings, and PPT outlining the preliminary findings, conclusions and recommendations. (including both chapters)</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83741" marR="83741" marT="11630" marB="0"/>
                </a:tc>
                <a:tc>
                  <a:txBody>
                    <a:bodyPr/>
                    <a:lstStyle/>
                    <a:p>
                      <a:pPr marL="0" marR="0">
                        <a:lnSpc>
                          <a:spcPct val="107000"/>
                        </a:lnSpc>
                        <a:spcBef>
                          <a:spcPts val="0"/>
                        </a:spcBef>
                        <a:spcAft>
                          <a:spcPts val="0"/>
                        </a:spcAft>
                      </a:pPr>
                      <a:r>
                        <a:rPr lang="en-US" sz="1200" b="1" kern="1200" dirty="0">
                          <a:solidFill>
                            <a:schemeClr val="bg1"/>
                          </a:solidFill>
                          <a:effectLst/>
                        </a:rPr>
                        <a:t>June 30, 2019</a:t>
                      </a:r>
                      <a:endParaRPr lang="en-US" sz="13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83741" marR="83741" marT="11630" marB="0" anchor="ctr">
                    <a:solidFill>
                      <a:srgbClr val="D31145"/>
                    </a:solidFill>
                  </a:tcPr>
                </a:tc>
                <a:extLst>
                  <a:ext uri="{0D108BD9-81ED-4DB2-BD59-A6C34878D82A}">
                    <a16:rowId xmlns:a16="http://schemas.microsoft.com/office/drawing/2014/main" val="1301758150"/>
                  </a:ext>
                </a:extLst>
              </a:tr>
              <a:tr h="671488">
                <a:tc>
                  <a:txBody>
                    <a:bodyPr/>
                    <a:lstStyle/>
                    <a:p>
                      <a:pPr marL="0" marR="0">
                        <a:lnSpc>
                          <a:spcPct val="107000"/>
                        </a:lnSpc>
                        <a:spcBef>
                          <a:spcPts val="0"/>
                        </a:spcBef>
                        <a:spcAft>
                          <a:spcPts val="0"/>
                        </a:spcAft>
                      </a:pPr>
                      <a:r>
                        <a:rPr lang="en-US" sz="1200" kern="1200" dirty="0">
                          <a:effectLst/>
                        </a:rPr>
                        <a:t>Final Report of the meta-analysis</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83741" marR="83741" marT="11630" marB="0">
                    <a:solidFill>
                      <a:srgbClr val="006CB7"/>
                    </a:solidFill>
                  </a:tcPr>
                </a:tc>
                <a:tc>
                  <a:txBody>
                    <a:bodyPr/>
                    <a:lstStyle/>
                    <a:p>
                      <a:pPr marL="0" marR="0" algn="just">
                        <a:lnSpc>
                          <a:spcPct val="107000"/>
                        </a:lnSpc>
                        <a:spcBef>
                          <a:spcPts val="0"/>
                        </a:spcBef>
                        <a:spcAft>
                          <a:spcPts val="0"/>
                        </a:spcAft>
                      </a:pPr>
                      <a:r>
                        <a:rPr lang="en-US" sz="1200" kern="1200">
                          <a:effectLst/>
                        </a:rPr>
                        <a:t>Final report including an executive summary and annexes detailing the methodological approach after receipt of feedback. </a:t>
                      </a:r>
                      <a:endParaRPr lang="en-US" sz="1300">
                        <a:effectLst/>
                        <a:latin typeface="Calibri" panose="020F0502020204030204" pitchFamily="34" charset="0"/>
                        <a:ea typeface="Calibri" panose="020F0502020204030204" pitchFamily="34" charset="0"/>
                        <a:cs typeface="Times New Roman" panose="02020603050405020304" pitchFamily="18" charset="0"/>
                      </a:endParaRPr>
                    </a:p>
                  </a:txBody>
                  <a:tcPr marL="83741" marR="83741" marT="11630" marB="0"/>
                </a:tc>
                <a:tc>
                  <a:txBody>
                    <a:bodyPr/>
                    <a:lstStyle/>
                    <a:p>
                      <a:pPr marL="0" marR="0">
                        <a:lnSpc>
                          <a:spcPct val="107000"/>
                        </a:lnSpc>
                        <a:spcBef>
                          <a:spcPts val="0"/>
                        </a:spcBef>
                        <a:spcAft>
                          <a:spcPts val="0"/>
                        </a:spcAft>
                      </a:pPr>
                      <a:r>
                        <a:rPr lang="en-US" sz="1200" b="1" kern="1200" dirty="0">
                          <a:solidFill>
                            <a:schemeClr val="bg1"/>
                          </a:solidFill>
                          <a:effectLst/>
                        </a:rPr>
                        <a:t>July 30, 2019</a:t>
                      </a:r>
                      <a:endParaRPr lang="en-US" sz="13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83741" marR="83741" marT="11630" marB="0" anchor="ctr">
                    <a:solidFill>
                      <a:srgbClr val="D31145"/>
                    </a:solidFill>
                  </a:tcPr>
                </a:tc>
                <a:extLst>
                  <a:ext uri="{0D108BD9-81ED-4DB2-BD59-A6C34878D82A}">
                    <a16:rowId xmlns:a16="http://schemas.microsoft.com/office/drawing/2014/main" val="2145371403"/>
                  </a:ext>
                </a:extLst>
              </a:tr>
            </a:tbl>
          </a:graphicData>
        </a:graphic>
      </p:graphicFrame>
      <p:pic>
        <p:nvPicPr>
          <p:cNvPr id="23" name="Picture 22">
            <a:extLst>
              <a:ext uri="{FF2B5EF4-FFF2-40B4-BE49-F238E27FC236}">
                <a16:creationId xmlns:a16="http://schemas.microsoft.com/office/drawing/2014/main" id="{227B3063-5B70-468F-BF9B-A9F94F3AB75F}"/>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573351" y="58644"/>
            <a:ext cx="724418" cy="805204"/>
          </a:xfrm>
          <a:prstGeom prst="rect">
            <a:avLst/>
          </a:prstGeom>
          <a:effectLst>
            <a:outerShdw blurRad="50800" dist="38100" dir="2700000" algn="tl" rotWithShape="0">
              <a:prstClr val="black">
                <a:alpha val="40000"/>
              </a:prstClr>
            </a:outerShdw>
          </a:effectLst>
        </p:spPr>
      </p:pic>
      <p:sp>
        <p:nvSpPr>
          <p:cNvPr id="25" name="Title 1">
            <a:extLst>
              <a:ext uri="{FF2B5EF4-FFF2-40B4-BE49-F238E27FC236}">
                <a16:creationId xmlns:a16="http://schemas.microsoft.com/office/drawing/2014/main" id="{F173AE6F-45AA-40FE-B213-56FFDEB29A34}"/>
              </a:ext>
            </a:extLst>
          </p:cNvPr>
          <p:cNvSpPr txBox="1">
            <a:spLocks/>
          </p:cNvSpPr>
          <p:nvPr/>
        </p:nvSpPr>
        <p:spPr>
          <a:xfrm>
            <a:off x="2053454" y="186507"/>
            <a:ext cx="8677469" cy="423692"/>
          </a:xfrm>
          <a:prstGeom prst="rect">
            <a:avLst/>
          </a:prstGeom>
          <a:solidFill>
            <a:srgbClr val="006CB7"/>
          </a:solidFill>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b="1" dirty="0">
                <a:solidFill>
                  <a:schemeClr val="bg1"/>
                </a:solidFill>
                <a:latin typeface="+mn-lt"/>
              </a:rPr>
              <a:t>3.3 Deliverables and timeline</a:t>
            </a:r>
          </a:p>
        </p:txBody>
      </p:sp>
      <p:sp>
        <p:nvSpPr>
          <p:cNvPr id="26" name="Rectangle 25">
            <a:extLst>
              <a:ext uri="{FF2B5EF4-FFF2-40B4-BE49-F238E27FC236}">
                <a16:creationId xmlns:a16="http://schemas.microsoft.com/office/drawing/2014/main" id="{D723FAC2-2F14-40E3-A920-4FF40EA3D2BD}"/>
              </a:ext>
            </a:extLst>
          </p:cNvPr>
          <p:cNvSpPr/>
          <p:nvPr/>
        </p:nvSpPr>
        <p:spPr>
          <a:xfrm>
            <a:off x="191862" y="2254667"/>
            <a:ext cx="5290457" cy="1815882"/>
          </a:xfrm>
          <a:prstGeom prst="rect">
            <a:avLst/>
          </a:prstGeom>
        </p:spPr>
        <p:txBody>
          <a:bodyPr wrap="square">
            <a:spAutoFit/>
          </a:bodyPr>
          <a:lstStyle/>
          <a:p>
            <a:pPr marL="285750" indent="-285750">
              <a:buBlip>
                <a:blip r:embed="rId4"/>
              </a:buBlip>
            </a:pPr>
            <a:endParaRPr lang="en-US" sz="1600" dirty="0"/>
          </a:p>
          <a:p>
            <a:pPr marL="285750" indent="-285750">
              <a:buBlip>
                <a:blip r:embed="rId4"/>
              </a:buBlip>
            </a:pPr>
            <a:endParaRPr lang="en-US" sz="1600" dirty="0"/>
          </a:p>
          <a:p>
            <a:pPr marL="285750" indent="-285750">
              <a:buBlip>
                <a:blip r:embed="rId4"/>
              </a:buBlip>
            </a:pPr>
            <a:endParaRPr lang="en-US" sz="1600" dirty="0"/>
          </a:p>
          <a:p>
            <a:pPr marL="285750" indent="-285750">
              <a:buBlip>
                <a:blip r:embed="rId4"/>
              </a:buBlip>
            </a:pPr>
            <a:endParaRPr lang="en-US" sz="1600" dirty="0"/>
          </a:p>
          <a:p>
            <a:pPr marL="285750" indent="-285750">
              <a:buBlip>
                <a:blip r:embed="rId4"/>
              </a:buBlip>
            </a:pPr>
            <a:endParaRPr lang="en-US" sz="1600" dirty="0"/>
          </a:p>
          <a:p>
            <a:pPr marL="285750" indent="-285750">
              <a:buBlip>
                <a:blip r:embed="rId4"/>
              </a:buBlip>
            </a:pPr>
            <a:endParaRPr lang="en-US" sz="1600" dirty="0"/>
          </a:p>
          <a:p>
            <a:pPr marL="285750" indent="-285750">
              <a:buBlip>
                <a:blip r:embed="rId4"/>
              </a:buBlip>
            </a:pPr>
            <a:endParaRPr lang="en-US" sz="1600" dirty="0"/>
          </a:p>
        </p:txBody>
      </p:sp>
      <p:sp>
        <p:nvSpPr>
          <p:cNvPr id="7" name="Rectangle 2">
            <a:extLst>
              <a:ext uri="{FF2B5EF4-FFF2-40B4-BE49-F238E27FC236}">
                <a16:creationId xmlns:a16="http://schemas.microsoft.com/office/drawing/2014/main" id="{5621B663-D58A-4FFD-A883-E9B6D58B2E45}"/>
              </a:ext>
            </a:extLst>
          </p:cNvPr>
          <p:cNvSpPr txBox="1">
            <a:spLocks noChangeArrowheads="1"/>
          </p:cNvSpPr>
          <p:nvPr/>
        </p:nvSpPr>
        <p:spPr>
          <a:xfrm>
            <a:off x="191862" y="1363073"/>
            <a:ext cx="5208414" cy="5756095"/>
          </a:xfrm>
          <a:prstGeom prst="rect">
            <a:avLst/>
          </a:prstGeom>
          <a:noFill/>
          <a:ln>
            <a:noFill/>
          </a:ln>
        </p:spPr>
        <p:txBody>
          <a:bodyPr>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1200"/>
              </a:spcBef>
              <a:spcAft>
                <a:spcPts val="3600"/>
              </a:spcAft>
              <a:buClr>
                <a:schemeClr val="accent1">
                  <a:lumMod val="75000"/>
                </a:schemeClr>
              </a:buClr>
              <a:buBlip>
                <a:blip r:embed="rId4"/>
              </a:buBlip>
              <a:tabLst>
                <a:tab pos="428625" algn="l"/>
                <a:tab pos="471488" algn="l"/>
                <a:tab pos="642938" algn="l"/>
              </a:tabLst>
            </a:pPr>
            <a:r>
              <a:rPr lang="en-US" sz="2400" b="1" dirty="0">
                <a:solidFill>
                  <a:schemeClr val="tx1">
                    <a:lumMod val="75000"/>
                    <a:lumOff val="25000"/>
                  </a:schemeClr>
                </a:solidFill>
              </a:rPr>
              <a:t>Further analysis and drafting report – wider consultation - </a:t>
            </a:r>
            <a:r>
              <a:rPr lang="en-US" sz="2400" b="1" dirty="0">
                <a:solidFill>
                  <a:schemeClr val="accent1">
                    <a:lumMod val="75000"/>
                  </a:schemeClr>
                </a:solidFill>
              </a:rPr>
              <a:t>Component 1</a:t>
            </a:r>
          </a:p>
          <a:p>
            <a:pPr>
              <a:lnSpc>
                <a:spcPct val="100000"/>
              </a:lnSpc>
              <a:spcBef>
                <a:spcPts val="1200"/>
              </a:spcBef>
              <a:spcAft>
                <a:spcPts val="3600"/>
              </a:spcAft>
              <a:buClr>
                <a:schemeClr val="accent1">
                  <a:lumMod val="75000"/>
                </a:schemeClr>
              </a:buClr>
              <a:buBlip>
                <a:blip r:embed="rId4"/>
              </a:buBlip>
              <a:tabLst>
                <a:tab pos="428625" algn="l"/>
                <a:tab pos="471488" algn="l"/>
                <a:tab pos="642938" algn="l"/>
              </a:tabLst>
            </a:pPr>
            <a:r>
              <a:rPr lang="en-US" sz="2400" b="1" dirty="0">
                <a:solidFill>
                  <a:schemeClr val="tx1">
                    <a:lumMod val="75000"/>
                    <a:lumOff val="25000"/>
                  </a:schemeClr>
                </a:solidFill>
              </a:rPr>
              <a:t>An in-depth systemic review and analysis of evidence on gender equality results (Gender Result Effectiveness Scale (GRES) and SDGs as an analytical framework ) </a:t>
            </a:r>
            <a:r>
              <a:rPr lang="en-US" sz="2400" b="1" dirty="0">
                <a:solidFill>
                  <a:schemeClr val="accent1">
                    <a:lumMod val="75000"/>
                  </a:schemeClr>
                </a:solidFill>
              </a:rPr>
              <a:t>- Component 2</a:t>
            </a:r>
          </a:p>
          <a:p>
            <a:pPr>
              <a:lnSpc>
                <a:spcPct val="100000"/>
              </a:lnSpc>
              <a:spcBef>
                <a:spcPts val="1200"/>
              </a:spcBef>
              <a:spcAft>
                <a:spcPts val="3600"/>
              </a:spcAft>
              <a:buClr>
                <a:schemeClr val="accent1">
                  <a:lumMod val="75000"/>
                </a:schemeClr>
              </a:buClr>
              <a:buBlip>
                <a:blip r:embed="rId4"/>
              </a:buBlip>
              <a:tabLst>
                <a:tab pos="428625" algn="l"/>
                <a:tab pos="471488" algn="l"/>
                <a:tab pos="642938" algn="l"/>
              </a:tabLst>
            </a:pPr>
            <a:r>
              <a:rPr lang="en-US" sz="2400" b="1" dirty="0">
                <a:solidFill>
                  <a:schemeClr val="tx1">
                    <a:lumMod val="75000"/>
                    <a:lumOff val="25000"/>
                  </a:schemeClr>
                </a:solidFill>
              </a:rPr>
              <a:t>Survey materials under development (potential interviewees and survey respondents for the users/beneficiaries of UNDAF evaluations to be identified with UNDCO) </a:t>
            </a:r>
          </a:p>
          <a:p>
            <a:pPr>
              <a:lnSpc>
                <a:spcPct val="100000"/>
              </a:lnSpc>
              <a:spcBef>
                <a:spcPts val="1200"/>
              </a:spcBef>
              <a:spcAft>
                <a:spcPts val="3600"/>
              </a:spcAft>
              <a:buClr>
                <a:schemeClr val="accent1">
                  <a:lumMod val="75000"/>
                </a:schemeClr>
              </a:buClr>
              <a:buBlip>
                <a:blip r:embed="rId4"/>
              </a:buBlip>
              <a:tabLst>
                <a:tab pos="428625" algn="l"/>
                <a:tab pos="471488" algn="l"/>
                <a:tab pos="642938" algn="l"/>
              </a:tabLst>
            </a:pPr>
            <a:r>
              <a:rPr lang="en-US" sz="2400" b="1" dirty="0">
                <a:solidFill>
                  <a:schemeClr val="tx1">
                    <a:lumMod val="75000"/>
                    <a:lumOff val="25000"/>
                  </a:schemeClr>
                </a:solidFill>
              </a:rPr>
              <a:t>Analysis, triangulation, finalization, communication and dissemination </a:t>
            </a:r>
          </a:p>
          <a:p>
            <a:pPr>
              <a:lnSpc>
                <a:spcPct val="100000"/>
              </a:lnSpc>
              <a:spcBef>
                <a:spcPts val="1200"/>
              </a:spcBef>
              <a:spcAft>
                <a:spcPts val="3600"/>
              </a:spcAft>
              <a:buClr>
                <a:schemeClr val="accent1">
                  <a:lumMod val="75000"/>
                </a:schemeClr>
              </a:buClr>
              <a:buBlip>
                <a:blip r:embed="rId4"/>
              </a:buBlip>
              <a:tabLst>
                <a:tab pos="428625" algn="l"/>
                <a:tab pos="471488" algn="l"/>
                <a:tab pos="642938" algn="l"/>
              </a:tabLst>
            </a:pPr>
            <a:endParaRPr lang="en-US" sz="2400" b="1" dirty="0">
              <a:solidFill>
                <a:schemeClr val="tx1">
                  <a:lumMod val="75000"/>
                  <a:lumOff val="25000"/>
                </a:schemeClr>
              </a:solidFill>
            </a:endParaRPr>
          </a:p>
        </p:txBody>
      </p:sp>
    </p:spTree>
    <p:extLst>
      <p:ext uri="{BB962C8B-B14F-4D97-AF65-F5344CB8AC3E}">
        <p14:creationId xmlns:p14="http://schemas.microsoft.com/office/powerpoint/2010/main" val="1910425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a:extLst>
              <a:ext uri="{FF2B5EF4-FFF2-40B4-BE49-F238E27FC236}">
                <a16:creationId xmlns:a16="http://schemas.microsoft.com/office/drawing/2014/main" id="{227B3063-5B70-468F-BF9B-A9F94F3AB75F}"/>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573351" y="58644"/>
            <a:ext cx="724418" cy="805204"/>
          </a:xfrm>
          <a:prstGeom prst="rect">
            <a:avLst/>
          </a:prstGeom>
          <a:effectLst>
            <a:outerShdw blurRad="50800" dist="38100" dir="2700000" algn="tl" rotWithShape="0">
              <a:prstClr val="black">
                <a:alpha val="40000"/>
              </a:prstClr>
            </a:outerShdw>
          </a:effectLst>
        </p:spPr>
      </p:pic>
      <p:sp>
        <p:nvSpPr>
          <p:cNvPr id="25" name="Title 1">
            <a:extLst>
              <a:ext uri="{FF2B5EF4-FFF2-40B4-BE49-F238E27FC236}">
                <a16:creationId xmlns:a16="http://schemas.microsoft.com/office/drawing/2014/main" id="{F173AE6F-45AA-40FE-B213-56FFDEB29A34}"/>
              </a:ext>
            </a:extLst>
          </p:cNvPr>
          <p:cNvSpPr txBox="1">
            <a:spLocks/>
          </p:cNvSpPr>
          <p:nvPr/>
        </p:nvSpPr>
        <p:spPr>
          <a:xfrm>
            <a:off x="2053454" y="186507"/>
            <a:ext cx="8677469" cy="423692"/>
          </a:xfrm>
          <a:prstGeom prst="rect">
            <a:avLst/>
          </a:prstGeom>
          <a:solidFill>
            <a:srgbClr val="006CB7"/>
          </a:solidFill>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b="1" dirty="0">
                <a:solidFill>
                  <a:schemeClr val="bg1"/>
                </a:solidFill>
                <a:latin typeface="+mn-lt"/>
              </a:rPr>
              <a:t>4. Next steps for 2019-2020</a:t>
            </a:r>
          </a:p>
        </p:txBody>
      </p:sp>
      <p:sp>
        <p:nvSpPr>
          <p:cNvPr id="26" name="Rectangle 25">
            <a:extLst>
              <a:ext uri="{FF2B5EF4-FFF2-40B4-BE49-F238E27FC236}">
                <a16:creationId xmlns:a16="http://schemas.microsoft.com/office/drawing/2014/main" id="{D723FAC2-2F14-40E3-A920-4FF40EA3D2BD}"/>
              </a:ext>
            </a:extLst>
          </p:cNvPr>
          <p:cNvSpPr/>
          <p:nvPr/>
        </p:nvSpPr>
        <p:spPr>
          <a:xfrm>
            <a:off x="191862" y="2254667"/>
            <a:ext cx="5290457" cy="1815882"/>
          </a:xfrm>
          <a:prstGeom prst="rect">
            <a:avLst/>
          </a:prstGeom>
        </p:spPr>
        <p:txBody>
          <a:bodyPr wrap="square">
            <a:spAutoFit/>
          </a:bodyPr>
          <a:lstStyle/>
          <a:p>
            <a:pPr marL="285750" indent="-285750">
              <a:buBlip>
                <a:blip r:embed="rId4"/>
              </a:buBlip>
            </a:pPr>
            <a:endParaRPr lang="en-US" sz="1600" dirty="0"/>
          </a:p>
          <a:p>
            <a:pPr marL="285750" indent="-285750">
              <a:buBlip>
                <a:blip r:embed="rId4"/>
              </a:buBlip>
            </a:pPr>
            <a:endParaRPr lang="en-US" sz="1600" dirty="0"/>
          </a:p>
          <a:p>
            <a:pPr marL="285750" indent="-285750">
              <a:buBlip>
                <a:blip r:embed="rId4"/>
              </a:buBlip>
            </a:pPr>
            <a:endParaRPr lang="en-US" sz="1600" dirty="0"/>
          </a:p>
          <a:p>
            <a:pPr marL="285750" indent="-285750">
              <a:buBlip>
                <a:blip r:embed="rId4"/>
              </a:buBlip>
            </a:pPr>
            <a:endParaRPr lang="en-US" sz="1600" dirty="0"/>
          </a:p>
          <a:p>
            <a:pPr marL="285750" indent="-285750">
              <a:buBlip>
                <a:blip r:embed="rId4"/>
              </a:buBlip>
            </a:pPr>
            <a:endParaRPr lang="en-US" sz="1600" dirty="0"/>
          </a:p>
          <a:p>
            <a:pPr marL="285750" indent="-285750">
              <a:buBlip>
                <a:blip r:embed="rId4"/>
              </a:buBlip>
            </a:pPr>
            <a:endParaRPr lang="en-US" sz="1600" dirty="0"/>
          </a:p>
          <a:p>
            <a:pPr marL="285750" indent="-285750">
              <a:buBlip>
                <a:blip r:embed="rId4"/>
              </a:buBlip>
            </a:pPr>
            <a:endParaRPr lang="en-US" sz="1600" dirty="0"/>
          </a:p>
        </p:txBody>
      </p:sp>
      <p:sp>
        <p:nvSpPr>
          <p:cNvPr id="7" name="Rectangle 2">
            <a:extLst>
              <a:ext uri="{FF2B5EF4-FFF2-40B4-BE49-F238E27FC236}">
                <a16:creationId xmlns:a16="http://schemas.microsoft.com/office/drawing/2014/main" id="{5621B663-D58A-4FFD-A883-E9B6D58B2E45}"/>
              </a:ext>
            </a:extLst>
          </p:cNvPr>
          <p:cNvSpPr txBox="1">
            <a:spLocks noChangeArrowheads="1"/>
          </p:cNvSpPr>
          <p:nvPr/>
        </p:nvSpPr>
        <p:spPr>
          <a:xfrm>
            <a:off x="191862" y="1363073"/>
            <a:ext cx="11585610" cy="5756095"/>
          </a:xfrm>
          <a:prstGeom prst="rect">
            <a:avLst/>
          </a:prstGeom>
          <a:noFill/>
          <a:ln>
            <a:noFill/>
          </a:ln>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1200"/>
              </a:spcBef>
              <a:spcAft>
                <a:spcPts val="3600"/>
              </a:spcAft>
              <a:buClr>
                <a:schemeClr val="accent1">
                  <a:lumMod val="75000"/>
                </a:schemeClr>
              </a:buClr>
              <a:buBlip>
                <a:blip r:embed="rId4"/>
              </a:buBlip>
              <a:tabLst>
                <a:tab pos="428625" algn="l"/>
                <a:tab pos="471488" algn="l"/>
                <a:tab pos="642938" algn="l"/>
              </a:tabLst>
            </a:pPr>
            <a:r>
              <a:rPr lang="en-US" sz="2400" b="1" dirty="0">
                <a:solidFill>
                  <a:schemeClr val="tx1">
                    <a:lumMod val="75000"/>
                    <a:lumOff val="25000"/>
                  </a:schemeClr>
                </a:solidFill>
              </a:rPr>
              <a:t>Finalization and dissemination of the final report of UNDAF evaluations meta-synthesis through various channels including webinar</a:t>
            </a:r>
          </a:p>
          <a:p>
            <a:pPr>
              <a:lnSpc>
                <a:spcPct val="100000"/>
              </a:lnSpc>
              <a:spcBef>
                <a:spcPts val="1200"/>
              </a:spcBef>
              <a:spcAft>
                <a:spcPts val="3600"/>
              </a:spcAft>
              <a:buClr>
                <a:schemeClr val="accent1">
                  <a:lumMod val="75000"/>
                </a:schemeClr>
              </a:buClr>
              <a:buBlip>
                <a:blip r:embed="rId4"/>
              </a:buBlip>
              <a:tabLst>
                <a:tab pos="428625" algn="l"/>
                <a:tab pos="471488" algn="l"/>
                <a:tab pos="642938" algn="l"/>
              </a:tabLst>
            </a:pPr>
            <a:r>
              <a:rPr lang="en-US" sz="2400" b="1" dirty="0">
                <a:solidFill>
                  <a:schemeClr val="tx1">
                    <a:lumMod val="75000"/>
                    <a:lumOff val="25000"/>
                  </a:schemeClr>
                </a:solidFill>
              </a:rPr>
              <a:t>Support development of technical guidance and roll-out of the policy and accountability framework on disability with especial focus on evaluation indicator</a:t>
            </a:r>
          </a:p>
          <a:p>
            <a:pPr>
              <a:lnSpc>
                <a:spcPct val="100000"/>
              </a:lnSpc>
              <a:spcBef>
                <a:spcPts val="1200"/>
              </a:spcBef>
              <a:spcAft>
                <a:spcPts val="3600"/>
              </a:spcAft>
              <a:buClr>
                <a:schemeClr val="accent1">
                  <a:lumMod val="75000"/>
                </a:schemeClr>
              </a:buClr>
              <a:buBlip>
                <a:blip r:embed="rId4"/>
              </a:buBlip>
              <a:tabLst>
                <a:tab pos="428625" algn="l"/>
                <a:tab pos="471488" algn="l"/>
                <a:tab pos="642938" algn="l"/>
              </a:tabLst>
            </a:pPr>
            <a:r>
              <a:rPr lang="en-US" sz="2400" b="1" dirty="0">
                <a:solidFill>
                  <a:schemeClr val="tx1">
                    <a:lumMod val="75000"/>
                    <a:lumOff val="25000"/>
                  </a:schemeClr>
                </a:solidFill>
              </a:rPr>
              <a:t>Facilitate collective space for exchange on </a:t>
            </a:r>
            <a:r>
              <a:rPr lang="en-US" sz="2400" b="1" i="1" dirty="0">
                <a:solidFill>
                  <a:schemeClr val="tx1">
                    <a:lumMod val="75000"/>
                    <a:lumOff val="25000"/>
                  </a:schemeClr>
                </a:solidFill>
              </a:rPr>
              <a:t>‘corporate evaluation of gender mainstreaming policy, strategy or equivalent’</a:t>
            </a:r>
            <a:r>
              <a:rPr lang="en-US" sz="2400" b="1" dirty="0">
                <a:solidFill>
                  <a:schemeClr val="tx1">
                    <a:lumMod val="75000"/>
                    <a:lumOff val="25000"/>
                  </a:schemeClr>
                </a:solidFill>
              </a:rPr>
              <a:t> across reporting entities, including dissemination of good practices and common challenges </a:t>
            </a:r>
          </a:p>
          <a:p>
            <a:pPr>
              <a:lnSpc>
                <a:spcPct val="100000"/>
              </a:lnSpc>
              <a:spcBef>
                <a:spcPts val="1200"/>
              </a:spcBef>
              <a:spcAft>
                <a:spcPts val="3600"/>
              </a:spcAft>
              <a:buClr>
                <a:schemeClr val="accent1">
                  <a:lumMod val="75000"/>
                </a:schemeClr>
              </a:buClr>
              <a:buBlip>
                <a:blip r:embed="rId4"/>
              </a:buBlip>
              <a:tabLst>
                <a:tab pos="428625" algn="l"/>
                <a:tab pos="471488" algn="l"/>
                <a:tab pos="642938" algn="l"/>
              </a:tabLst>
            </a:pPr>
            <a:r>
              <a:rPr lang="en-US" sz="2400" b="1" dirty="0">
                <a:solidFill>
                  <a:schemeClr val="tx1">
                    <a:lumMod val="75000"/>
                    <a:lumOff val="25000"/>
                  </a:schemeClr>
                </a:solidFill>
              </a:rPr>
              <a:t>UN SWAP Evaluation Performance Indicator 2019 Annual Synthesis of results and webinar </a:t>
            </a:r>
          </a:p>
          <a:p>
            <a:pPr>
              <a:lnSpc>
                <a:spcPct val="100000"/>
              </a:lnSpc>
              <a:spcBef>
                <a:spcPts val="1200"/>
              </a:spcBef>
              <a:spcAft>
                <a:spcPts val="3600"/>
              </a:spcAft>
              <a:buClr>
                <a:schemeClr val="accent1">
                  <a:lumMod val="75000"/>
                </a:schemeClr>
              </a:buClr>
              <a:buBlip>
                <a:blip r:embed="rId4"/>
              </a:buBlip>
              <a:tabLst>
                <a:tab pos="428625" algn="l"/>
                <a:tab pos="471488" algn="l"/>
                <a:tab pos="642938" algn="l"/>
              </a:tabLst>
            </a:pPr>
            <a:endParaRPr lang="en-US" sz="2400" b="1" dirty="0">
              <a:solidFill>
                <a:schemeClr val="tx1">
                  <a:lumMod val="75000"/>
                  <a:lumOff val="25000"/>
                </a:schemeClr>
              </a:solidFill>
            </a:endParaRPr>
          </a:p>
        </p:txBody>
      </p:sp>
    </p:spTree>
    <p:extLst>
      <p:ext uri="{BB962C8B-B14F-4D97-AF65-F5344CB8AC3E}">
        <p14:creationId xmlns:p14="http://schemas.microsoft.com/office/powerpoint/2010/main" val="13826154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DD42C36D-7C9E-4989-9942-CEFD323FAE11}"/>
              </a:ext>
            </a:extLst>
          </p:cNvPr>
          <p:cNvSpPr txBox="1">
            <a:spLocks/>
          </p:cNvSpPr>
          <p:nvPr/>
        </p:nvSpPr>
        <p:spPr>
          <a:xfrm>
            <a:off x="2736429" y="2339162"/>
            <a:ext cx="8506958" cy="1523711"/>
          </a:xfrm>
          <a:prstGeom prst="rect">
            <a:avLst/>
          </a:prstGeom>
          <a:noFill/>
        </p:spPr>
        <p:txBody>
          <a:bodyP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50000"/>
              </a:lnSpc>
            </a:pPr>
            <a:r>
              <a:rPr lang="en-US" sz="8000" b="1" dirty="0">
                <a:solidFill>
                  <a:srgbClr val="006CB7"/>
                </a:solidFill>
                <a:latin typeface="+mn-lt"/>
              </a:rPr>
              <a:t>THANK YOU </a:t>
            </a:r>
          </a:p>
        </p:txBody>
      </p:sp>
    </p:spTree>
    <p:extLst>
      <p:ext uri="{BB962C8B-B14F-4D97-AF65-F5344CB8AC3E}">
        <p14:creationId xmlns:p14="http://schemas.microsoft.com/office/powerpoint/2010/main" val="15818735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6CD59F0-C636-4A82-ADEE-ABA0169AE1EB}"/>
              </a:ext>
            </a:extLst>
          </p:cNvPr>
          <p:cNvSpPr/>
          <p:nvPr/>
        </p:nvSpPr>
        <p:spPr>
          <a:xfrm>
            <a:off x="8618376" y="0"/>
            <a:ext cx="3573624" cy="6858000"/>
          </a:xfrm>
          <a:prstGeom prst="rect">
            <a:avLst/>
          </a:prstGeom>
          <a:solidFill>
            <a:srgbClr val="006CB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close up of a logo&#10;&#10;Description automatically generated">
            <a:extLst>
              <a:ext uri="{FF2B5EF4-FFF2-40B4-BE49-F238E27FC236}">
                <a16:creationId xmlns:a16="http://schemas.microsoft.com/office/drawing/2014/main" id="{169617CF-526D-4643-A47C-69EEB9AE43DD}"/>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9471426" y="248640"/>
            <a:ext cx="1867523" cy="1812051"/>
          </a:xfrm>
          <a:prstGeom prst="rect">
            <a:avLst/>
          </a:prstGeom>
        </p:spPr>
      </p:pic>
      <p:sp>
        <p:nvSpPr>
          <p:cNvPr id="6" name="Title 1">
            <a:extLst>
              <a:ext uri="{FF2B5EF4-FFF2-40B4-BE49-F238E27FC236}">
                <a16:creationId xmlns:a16="http://schemas.microsoft.com/office/drawing/2014/main" id="{F4374528-A3BB-4518-982E-53885C96B619}"/>
              </a:ext>
            </a:extLst>
          </p:cNvPr>
          <p:cNvSpPr txBox="1">
            <a:spLocks/>
          </p:cNvSpPr>
          <p:nvPr/>
        </p:nvSpPr>
        <p:spPr>
          <a:xfrm>
            <a:off x="2609466" y="186854"/>
            <a:ext cx="4696404" cy="423692"/>
          </a:xfrm>
          <a:prstGeom prst="rect">
            <a:avLst/>
          </a:prstGeom>
          <a:solidFill>
            <a:srgbClr val="006CB7"/>
          </a:solidFill>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AU" sz="2400" b="1" dirty="0">
                <a:solidFill>
                  <a:schemeClr val="bg1"/>
                </a:solidFill>
                <a:latin typeface="+mn-lt"/>
              </a:rPr>
              <a:t>PRESENTATION OVERVIEW</a:t>
            </a:r>
            <a:endParaRPr lang="en-US" sz="2400" b="1" dirty="0">
              <a:solidFill>
                <a:schemeClr val="bg1"/>
              </a:solidFill>
              <a:latin typeface="+mn-lt"/>
            </a:endParaRPr>
          </a:p>
        </p:txBody>
      </p:sp>
      <p:cxnSp>
        <p:nvCxnSpPr>
          <p:cNvPr id="7" name="Straight Connector 6">
            <a:extLst>
              <a:ext uri="{FF2B5EF4-FFF2-40B4-BE49-F238E27FC236}">
                <a16:creationId xmlns:a16="http://schemas.microsoft.com/office/drawing/2014/main" id="{38A0EB8F-C1D1-40FB-BBBF-84B80CEC1328}"/>
              </a:ext>
            </a:extLst>
          </p:cNvPr>
          <p:cNvCxnSpPr>
            <a:cxnSpLocks/>
          </p:cNvCxnSpPr>
          <p:nvPr/>
        </p:nvCxnSpPr>
        <p:spPr>
          <a:xfrm>
            <a:off x="9557563" y="3649734"/>
            <a:ext cx="1695248" cy="0"/>
          </a:xfrm>
          <a:prstGeom prst="line">
            <a:avLst/>
          </a:prstGeom>
          <a:ln w="28575">
            <a:solidFill>
              <a:srgbClr val="D31145"/>
            </a:solidFill>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D248C99A-A58C-4E91-800C-94D56A6FA292}"/>
              </a:ext>
            </a:extLst>
          </p:cNvPr>
          <p:cNvSpPr/>
          <p:nvPr/>
        </p:nvSpPr>
        <p:spPr>
          <a:xfrm>
            <a:off x="8972311" y="2245357"/>
            <a:ext cx="3025828" cy="369332"/>
          </a:xfrm>
          <a:prstGeom prst="rect">
            <a:avLst/>
          </a:prstGeom>
        </p:spPr>
        <p:txBody>
          <a:bodyPr wrap="none">
            <a:spAutoFit/>
          </a:bodyPr>
          <a:lstStyle/>
          <a:p>
            <a:r>
              <a:rPr lang="en-AU" b="1" dirty="0">
                <a:solidFill>
                  <a:schemeClr val="bg1"/>
                </a:solidFill>
              </a:rPr>
              <a:t>WORKING GROUP CO-CHAIRS</a:t>
            </a:r>
            <a:endParaRPr lang="en-US" dirty="0"/>
          </a:p>
        </p:txBody>
      </p:sp>
      <p:sp>
        <p:nvSpPr>
          <p:cNvPr id="10" name="Rectangle 9">
            <a:extLst>
              <a:ext uri="{FF2B5EF4-FFF2-40B4-BE49-F238E27FC236}">
                <a16:creationId xmlns:a16="http://schemas.microsoft.com/office/drawing/2014/main" id="{BE48F7ED-9B3A-4319-8E01-D2364E093B15}"/>
              </a:ext>
            </a:extLst>
          </p:cNvPr>
          <p:cNvSpPr/>
          <p:nvPr/>
        </p:nvSpPr>
        <p:spPr>
          <a:xfrm>
            <a:off x="9000331" y="3864390"/>
            <a:ext cx="2969787" cy="369332"/>
          </a:xfrm>
          <a:prstGeom prst="rect">
            <a:avLst/>
          </a:prstGeom>
        </p:spPr>
        <p:txBody>
          <a:bodyPr wrap="none">
            <a:spAutoFit/>
          </a:bodyPr>
          <a:lstStyle/>
          <a:p>
            <a:r>
              <a:rPr lang="en-AU" b="1" dirty="0">
                <a:solidFill>
                  <a:schemeClr val="bg1"/>
                </a:solidFill>
              </a:rPr>
              <a:t>WORKING GROUP MEMBERS</a:t>
            </a:r>
            <a:endParaRPr lang="en-US" dirty="0"/>
          </a:p>
        </p:txBody>
      </p:sp>
      <p:sp>
        <p:nvSpPr>
          <p:cNvPr id="12" name="Rectangle 2">
            <a:extLst>
              <a:ext uri="{FF2B5EF4-FFF2-40B4-BE49-F238E27FC236}">
                <a16:creationId xmlns:a16="http://schemas.microsoft.com/office/drawing/2014/main" id="{D4B6481B-F3D2-437B-AF6F-83D94BA7D2C1}"/>
              </a:ext>
            </a:extLst>
          </p:cNvPr>
          <p:cNvSpPr txBox="1">
            <a:spLocks noChangeArrowheads="1"/>
          </p:cNvSpPr>
          <p:nvPr/>
        </p:nvSpPr>
        <p:spPr>
          <a:xfrm>
            <a:off x="415393" y="1442447"/>
            <a:ext cx="7925032" cy="5213217"/>
          </a:xfrm>
          <a:prstGeom prst="rect">
            <a:avLst/>
          </a:prstGeom>
          <a:noFill/>
          <a:ln>
            <a:noFill/>
          </a:ln>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Aft>
                <a:spcPts val="3000"/>
              </a:spcAft>
              <a:buClr>
                <a:schemeClr val="accent1">
                  <a:lumMod val="75000"/>
                </a:schemeClr>
              </a:buClr>
              <a:buBlip>
                <a:blip r:embed="rId3"/>
              </a:buBlip>
              <a:tabLst>
                <a:tab pos="428625" algn="l"/>
                <a:tab pos="471488" algn="l"/>
                <a:tab pos="642938" algn="l"/>
              </a:tabLst>
            </a:pPr>
            <a:r>
              <a:rPr lang="en-US" sz="3200" b="1" dirty="0">
                <a:solidFill>
                  <a:schemeClr val="tx1">
                    <a:lumMod val="75000"/>
                    <a:lumOff val="25000"/>
                  </a:schemeClr>
                </a:solidFill>
              </a:rPr>
              <a:t>1. Achievements</a:t>
            </a:r>
            <a:r>
              <a:rPr lang="en-US" sz="3200" dirty="0">
                <a:solidFill>
                  <a:schemeClr val="tx1">
                    <a:lumMod val="75000"/>
                    <a:lumOff val="25000"/>
                  </a:schemeClr>
                </a:solidFill>
              </a:rPr>
              <a:t> during 2018-2019</a:t>
            </a:r>
          </a:p>
          <a:p>
            <a:pPr>
              <a:lnSpc>
                <a:spcPct val="100000"/>
              </a:lnSpc>
              <a:spcAft>
                <a:spcPts val="3000"/>
              </a:spcAft>
              <a:buClr>
                <a:schemeClr val="accent1">
                  <a:lumMod val="75000"/>
                </a:schemeClr>
              </a:buClr>
              <a:buBlip>
                <a:blip r:embed="rId3"/>
              </a:buBlip>
              <a:tabLst>
                <a:tab pos="428625" algn="l"/>
                <a:tab pos="471488" algn="l"/>
                <a:tab pos="642938" algn="l"/>
              </a:tabLst>
            </a:pPr>
            <a:r>
              <a:rPr lang="en-US" sz="3200" b="1" dirty="0">
                <a:solidFill>
                  <a:schemeClr val="tx1">
                    <a:lumMod val="75000"/>
                    <a:lumOff val="25000"/>
                  </a:schemeClr>
                </a:solidFill>
              </a:rPr>
              <a:t>2</a:t>
            </a:r>
            <a:r>
              <a:rPr lang="en-US" sz="3200" dirty="0">
                <a:solidFill>
                  <a:schemeClr val="tx1">
                    <a:lumMod val="75000"/>
                    <a:lumOff val="25000"/>
                  </a:schemeClr>
                </a:solidFill>
              </a:rPr>
              <a:t>. Key highlights on 2018 </a:t>
            </a:r>
            <a:r>
              <a:rPr lang="en-US" sz="3200" b="1" dirty="0">
                <a:solidFill>
                  <a:schemeClr val="tx1">
                    <a:lumMod val="75000"/>
                    <a:lumOff val="25000"/>
                  </a:schemeClr>
                </a:solidFill>
              </a:rPr>
              <a:t>UN SWAP EPI Reporting Cycle Results</a:t>
            </a:r>
          </a:p>
          <a:p>
            <a:pPr>
              <a:lnSpc>
                <a:spcPct val="100000"/>
              </a:lnSpc>
              <a:spcAft>
                <a:spcPts val="3000"/>
              </a:spcAft>
              <a:buClr>
                <a:schemeClr val="accent1">
                  <a:lumMod val="75000"/>
                </a:schemeClr>
              </a:buClr>
              <a:buBlip>
                <a:blip r:embed="rId3"/>
              </a:buBlip>
              <a:tabLst>
                <a:tab pos="428625" algn="l"/>
                <a:tab pos="471488" algn="l"/>
                <a:tab pos="642938" algn="l"/>
              </a:tabLst>
            </a:pPr>
            <a:r>
              <a:rPr lang="en-US" sz="3200" b="1" dirty="0">
                <a:solidFill>
                  <a:schemeClr val="tx1">
                    <a:lumMod val="75000"/>
                    <a:lumOff val="25000"/>
                  </a:schemeClr>
                </a:solidFill>
              </a:rPr>
              <a:t>3</a:t>
            </a:r>
            <a:r>
              <a:rPr lang="en-US" sz="3200" dirty="0">
                <a:solidFill>
                  <a:schemeClr val="tx1">
                    <a:lumMod val="75000"/>
                    <a:lumOff val="25000"/>
                  </a:schemeClr>
                </a:solidFill>
              </a:rPr>
              <a:t>. Emerging </a:t>
            </a:r>
            <a:r>
              <a:rPr lang="en-US" sz="3200" b="1" dirty="0">
                <a:solidFill>
                  <a:schemeClr val="tx1">
                    <a:lumMod val="75000"/>
                    <a:lumOff val="25000"/>
                  </a:schemeClr>
                </a:solidFill>
              </a:rPr>
              <a:t>findings on UNDAF meta-synthesis </a:t>
            </a:r>
            <a:r>
              <a:rPr lang="en-US" sz="3200" dirty="0">
                <a:solidFill>
                  <a:schemeClr val="tx1">
                    <a:lumMod val="75000"/>
                    <a:lumOff val="25000"/>
                  </a:schemeClr>
                </a:solidFill>
              </a:rPr>
              <a:t>with a gender lens</a:t>
            </a:r>
          </a:p>
          <a:p>
            <a:pPr>
              <a:lnSpc>
                <a:spcPct val="100000"/>
              </a:lnSpc>
              <a:spcAft>
                <a:spcPts val="3000"/>
              </a:spcAft>
              <a:buClr>
                <a:schemeClr val="accent1">
                  <a:lumMod val="75000"/>
                </a:schemeClr>
              </a:buClr>
              <a:buBlip>
                <a:blip r:embed="rId3"/>
              </a:buBlip>
              <a:tabLst>
                <a:tab pos="428625" algn="l"/>
                <a:tab pos="471488" algn="l"/>
                <a:tab pos="642938" algn="l"/>
              </a:tabLst>
            </a:pPr>
            <a:r>
              <a:rPr lang="en-US" sz="3200" b="1" dirty="0">
                <a:solidFill>
                  <a:schemeClr val="tx1">
                    <a:lumMod val="75000"/>
                    <a:lumOff val="25000"/>
                  </a:schemeClr>
                </a:solidFill>
              </a:rPr>
              <a:t>4. Next steps</a:t>
            </a:r>
            <a:r>
              <a:rPr lang="en-US" sz="3200" dirty="0">
                <a:solidFill>
                  <a:schemeClr val="tx1">
                    <a:lumMod val="75000"/>
                    <a:lumOff val="25000"/>
                  </a:schemeClr>
                </a:solidFill>
              </a:rPr>
              <a:t> for 2019-2020</a:t>
            </a:r>
          </a:p>
        </p:txBody>
      </p:sp>
      <p:sp>
        <p:nvSpPr>
          <p:cNvPr id="13" name="Rectangle 12">
            <a:extLst>
              <a:ext uri="{FF2B5EF4-FFF2-40B4-BE49-F238E27FC236}">
                <a16:creationId xmlns:a16="http://schemas.microsoft.com/office/drawing/2014/main" id="{026D36EC-C0BA-408F-8FAC-6A056965A9E8}"/>
              </a:ext>
            </a:extLst>
          </p:cNvPr>
          <p:cNvSpPr/>
          <p:nvPr/>
        </p:nvSpPr>
        <p:spPr>
          <a:xfrm>
            <a:off x="8882341" y="2614689"/>
            <a:ext cx="3149726" cy="880369"/>
          </a:xfrm>
          <a:prstGeom prst="rect">
            <a:avLst/>
          </a:prstGeom>
        </p:spPr>
        <p:txBody>
          <a:bodyPr wrap="square">
            <a:spAutoFit/>
          </a:bodyPr>
          <a:lstStyle/>
          <a:p>
            <a:pPr marL="285750" indent="-285750">
              <a:lnSpc>
                <a:spcPct val="150000"/>
              </a:lnSpc>
              <a:buFont typeface="Arial" panose="020B0604020202020204" pitchFamily="34" charset="0"/>
              <a:buChar char="•"/>
            </a:pPr>
            <a:r>
              <a:rPr lang="en-US" dirty="0">
                <a:solidFill>
                  <a:schemeClr val="bg1"/>
                </a:solidFill>
                <a:latin typeface="+mj-lt"/>
              </a:rPr>
              <a:t>Messay </a:t>
            </a:r>
            <a:r>
              <a:rPr lang="en-US" dirty="0" err="1">
                <a:solidFill>
                  <a:schemeClr val="bg1"/>
                </a:solidFill>
                <a:latin typeface="+mj-lt"/>
              </a:rPr>
              <a:t>Tassew</a:t>
            </a:r>
            <a:r>
              <a:rPr lang="en-US" dirty="0">
                <a:solidFill>
                  <a:schemeClr val="bg1"/>
                </a:solidFill>
                <a:latin typeface="+mj-lt"/>
              </a:rPr>
              <a:t>, UN Women </a:t>
            </a:r>
          </a:p>
          <a:p>
            <a:pPr marL="285750" indent="-285750">
              <a:lnSpc>
                <a:spcPct val="150000"/>
              </a:lnSpc>
              <a:buFont typeface="Arial" panose="020B0604020202020204" pitchFamily="34" charset="0"/>
              <a:buChar char="•"/>
            </a:pPr>
            <a:r>
              <a:rPr lang="en-US" dirty="0" err="1">
                <a:solidFill>
                  <a:schemeClr val="bg1"/>
                </a:solidFill>
                <a:latin typeface="+mj-lt"/>
              </a:rPr>
              <a:t>Sabas</a:t>
            </a:r>
            <a:r>
              <a:rPr lang="en-US" dirty="0">
                <a:solidFill>
                  <a:schemeClr val="bg1"/>
                </a:solidFill>
                <a:latin typeface="+mj-lt"/>
              </a:rPr>
              <a:t> Monroy, OHCHR</a:t>
            </a:r>
          </a:p>
        </p:txBody>
      </p:sp>
      <p:sp>
        <p:nvSpPr>
          <p:cNvPr id="14" name="Rectangle 13">
            <a:extLst>
              <a:ext uri="{FF2B5EF4-FFF2-40B4-BE49-F238E27FC236}">
                <a16:creationId xmlns:a16="http://schemas.microsoft.com/office/drawing/2014/main" id="{5A5F07A9-6629-4EC2-A896-8429722DC704}"/>
              </a:ext>
            </a:extLst>
          </p:cNvPr>
          <p:cNvSpPr/>
          <p:nvPr/>
        </p:nvSpPr>
        <p:spPr>
          <a:xfrm>
            <a:off x="8882341" y="4227631"/>
            <a:ext cx="3149726" cy="2585323"/>
          </a:xfrm>
          <a:prstGeom prst="rect">
            <a:avLst/>
          </a:prstGeom>
        </p:spPr>
        <p:txBody>
          <a:bodyPr wrap="square">
            <a:spAutoFit/>
          </a:bodyPr>
          <a:lstStyle/>
          <a:p>
            <a:pPr marL="285750" indent="-285750">
              <a:buFont typeface="Arial" panose="020B0604020202020204" pitchFamily="34" charset="0"/>
              <a:buChar char="•"/>
            </a:pPr>
            <a:r>
              <a:rPr lang="en-US" dirty="0">
                <a:solidFill>
                  <a:schemeClr val="bg1"/>
                </a:solidFill>
                <a:latin typeface="+mj-lt"/>
              </a:rPr>
              <a:t>UNDP</a:t>
            </a:r>
          </a:p>
          <a:p>
            <a:pPr marL="285750" indent="-285750">
              <a:buFont typeface="Arial" panose="020B0604020202020204" pitchFamily="34" charset="0"/>
              <a:buChar char="•"/>
            </a:pPr>
            <a:r>
              <a:rPr lang="en-US" dirty="0">
                <a:solidFill>
                  <a:schemeClr val="bg1"/>
                </a:solidFill>
                <a:latin typeface="+mj-lt"/>
              </a:rPr>
              <a:t>OIOS</a:t>
            </a:r>
          </a:p>
          <a:p>
            <a:pPr marL="285750" indent="-285750">
              <a:buFont typeface="Arial" panose="020B0604020202020204" pitchFamily="34" charset="0"/>
              <a:buChar char="•"/>
            </a:pPr>
            <a:r>
              <a:rPr lang="en-US" dirty="0">
                <a:solidFill>
                  <a:schemeClr val="bg1"/>
                </a:solidFill>
                <a:latin typeface="+mj-lt"/>
              </a:rPr>
              <a:t>OHCHR</a:t>
            </a:r>
          </a:p>
          <a:p>
            <a:pPr marL="285750" indent="-285750">
              <a:buFont typeface="Arial" panose="020B0604020202020204" pitchFamily="34" charset="0"/>
              <a:buChar char="•"/>
            </a:pPr>
            <a:r>
              <a:rPr lang="en-US" dirty="0">
                <a:solidFill>
                  <a:schemeClr val="bg1"/>
                </a:solidFill>
                <a:latin typeface="+mj-lt"/>
              </a:rPr>
              <a:t>UN Women</a:t>
            </a:r>
          </a:p>
          <a:p>
            <a:pPr marL="285750" indent="-285750">
              <a:buFont typeface="Arial" panose="020B0604020202020204" pitchFamily="34" charset="0"/>
              <a:buChar char="•"/>
            </a:pPr>
            <a:r>
              <a:rPr lang="en-US" dirty="0">
                <a:solidFill>
                  <a:schemeClr val="bg1"/>
                </a:solidFill>
                <a:latin typeface="+mj-lt"/>
              </a:rPr>
              <a:t>UNESCO</a:t>
            </a:r>
          </a:p>
          <a:p>
            <a:pPr marL="285750" indent="-285750">
              <a:buFont typeface="Arial" panose="020B0604020202020204" pitchFamily="34" charset="0"/>
              <a:buChar char="•"/>
            </a:pPr>
            <a:r>
              <a:rPr lang="en-US" dirty="0">
                <a:solidFill>
                  <a:schemeClr val="bg1"/>
                </a:solidFill>
                <a:latin typeface="+mj-lt"/>
              </a:rPr>
              <a:t>WFP</a:t>
            </a:r>
          </a:p>
          <a:p>
            <a:pPr marL="285750" indent="-285750">
              <a:buFont typeface="Arial" panose="020B0604020202020204" pitchFamily="34" charset="0"/>
              <a:buChar char="•"/>
            </a:pPr>
            <a:r>
              <a:rPr lang="en-US" dirty="0">
                <a:solidFill>
                  <a:schemeClr val="bg1"/>
                </a:solidFill>
                <a:latin typeface="+mj-lt"/>
              </a:rPr>
              <a:t>UNCDF</a:t>
            </a:r>
          </a:p>
          <a:p>
            <a:pPr marL="285750" indent="-285750">
              <a:buFont typeface="Arial" panose="020B0604020202020204" pitchFamily="34" charset="0"/>
              <a:buChar char="•"/>
            </a:pPr>
            <a:r>
              <a:rPr lang="en-US" dirty="0">
                <a:solidFill>
                  <a:schemeClr val="bg1"/>
                </a:solidFill>
                <a:latin typeface="+mj-lt"/>
              </a:rPr>
              <a:t>ILO</a:t>
            </a:r>
          </a:p>
          <a:p>
            <a:pPr marL="285750" indent="-285750">
              <a:buFont typeface="Arial" panose="020B0604020202020204" pitchFamily="34" charset="0"/>
              <a:buChar char="•"/>
            </a:pPr>
            <a:r>
              <a:rPr lang="en-US" dirty="0">
                <a:solidFill>
                  <a:schemeClr val="bg1"/>
                </a:solidFill>
                <a:latin typeface="+mj-lt"/>
              </a:rPr>
              <a:t>UNESCWA</a:t>
            </a:r>
          </a:p>
        </p:txBody>
      </p:sp>
      <p:sp>
        <p:nvSpPr>
          <p:cNvPr id="15" name="Rectangle 14">
            <a:extLst>
              <a:ext uri="{FF2B5EF4-FFF2-40B4-BE49-F238E27FC236}">
                <a16:creationId xmlns:a16="http://schemas.microsoft.com/office/drawing/2014/main" id="{10CEDC11-FF96-4EDC-88C0-79A27775EA2D}"/>
              </a:ext>
            </a:extLst>
          </p:cNvPr>
          <p:cNvSpPr/>
          <p:nvPr/>
        </p:nvSpPr>
        <p:spPr>
          <a:xfrm>
            <a:off x="10691385" y="4220771"/>
            <a:ext cx="1580582" cy="2308324"/>
          </a:xfrm>
          <a:prstGeom prst="rect">
            <a:avLst/>
          </a:prstGeom>
        </p:spPr>
        <p:txBody>
          <a:bodyPr wrap="square">
            <a:spAutoFit/>
          </a:bodyPr>
          <a:lstStyle/>
          <a:p>
            <a:pPr marL="285750" indent="-285750">
              <a:buFont typeface="Arial" panose="020B0604020202020204" pitchFamily="34" charset="0"/>
              <a:buChar char="•"/>
            </a:pPr>
            <a:r>
              <a:rPr lang="en-US" dirty="0">
                <a:solidFill>
                  <a:schemeClr val="bg1"/>
                </a:solidFill>
                <a:latin typeface="+mj-lt"/>
              </a:rPr>
              <a:t>UNFPA</a:t>
            </a:r>
          </a:p>
          <a:p>
            <a:pPr marL="285750" indent="-285750">
              <a:buFont typeface="Arial" panose="020B0604020202020204" pitchFamily="34" charset="0"/>
              <a:buChar char="•"/>
            </a:pPr>
            <a:r>
              <a:rPr lang="en-US" dirty="0">
                <a:solidFill>
                  <a:schemeClr val="bg1"/>
                </a:solidFill>
                <a:latin typeface="+mj-lt"/>
              </a:rPr>
              <a:t>UNHCR</a:t>
            </a:r>
          </a:p>
          <a:p>
            <a:pPr marL="285750" indent="-285750">
              <a:buFont typeface="Arial" panose="020B0604020202020204" pitchFamily="34" charset="0"/>
              <a:buChar char="•"/>
            </a:pPr>
            <a:r>
              <a:rPr lang="en-US" dirty="0">
                <a:solidFill>
                  <a:schemeClr val="bg1"/>
                </a:solidFill>
                <a:latin typeface="+mj-lt"/>
              </a:rPr>
              <a:t>UNICEF</a:t>
            </a:r>
          </a:p>
          <a:p>
            <a:pPr marL="285750" indent="-285750">
              <a:buFont typeface="Arial" panose="020B0604020202020204" pitchFamily="34" charset="0"/>
              <a:buChar char="•"/>
            </a:pPr>
            <a:r>
              <a:rPr lang="en-US" dirty="0">
                <a:solidFill>
                  <a:schemeClr val="bg1"/>
                </a:solidFill>
                <a:latin typeface="+mj-lt"/>
              </a:rPr>
              <a:t>ITC</a:t>
            </a:r>
          </a:p>
          <a:p>
            <a:pPr marL="285750" indent="-285750">
              <a:buFont typeface="Arial" panose="020B0604020202020204" pitchFamily="34" charset="0"/>
              <a:buChar char="•"/>
            </a:pPr>
            <a:r>
              <a:rPr lang="en-US" dirty="0">
                <a:solidFill>
                  <a:schemeClr val="bg1"/>
                </a:solidFill>
                <a:latin typeface="+mj-lt"/>
              </a:rPr>
              <a:t>UNIDO</a:t>
            </a:r>
          </a:p>
          <a:p>
            <a:pPr marL="285750" indent="-285750">
              <a:buFont typeface="Arial" panose="020B0604020202020204" pitchFamily="34" charset="0"/>
              <a:buChar char="•"/>
            </a:pPr>
            <a:r>
              <a:rPr lang="en-US" dirty="0">
                <a:solidFill>
                  <a:schemeClr val="bg1"/>
                </a:solidFill>
                <a:latin typeface="+mj-lt"/>
              </a:rPr>
              <a:t>WHO</a:t>
            </a:r>
          </a:p>
          <a:p>
            <a:pPr marL="285750" indent="-285750">
              <a:buFont typeface="Arial" panose="020B0604020202020204" pitchFamily="34" charset="0"/>
              <a:buChar char="•"/>
            </a:pPr>
            <a:r>
              <a:rPr lang="en-US" dirty="0">
                <a:solidFill>
                  <a:schemeClr val="bg1"/>
                </a:solidFill>
                <a:latin typeface="+mj-lt"/>
              </a:rPr>
              <a:t>GEF</a:t>
            </a:r>
          </a:p>
          <a:p>
            <a:pPr marL="285750" indent="-285750">
              <a:buFont typeface="Arial" panose="020B0604020202020204" pitchFamily="34" charset="0"/>
              <a:buChar char="•"/>
            </a:pPr>
            <a:r>
              <a:rPr lang="en-US" dirty="0">
                <a:solidFill>
                  <a:schemeClr val="bg1"/>
                </a:solidFill>
                <a:latin typeface="+mj-lt"/>
              </a:rPr>
              <a:t>FAO</a:t>
            </a:r>
          </a:p>
        </p:txBody>
      </p:sp>
    </p:spTree>
    <p:extLst>
      <p:ext uri="{BB962C8B-B14F-4D97-AF65-F5344CB8AC3E}">
        <p14:creationId xmlns:p14="http://schemas.microsoft.com/office/powerpoint/2010/main" val="41350264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062D29F-6ED8-4D10-9B32-D1463F9E684F}"/>
              </a:ext>
            </a:extLst>
          </p:cNvPr>
          <p:cNvSpPr/>
          <p:nvPr/>
        </p:nvSpPr>
        <p:spPr>
          <a:xfrm>
            <a:off x="0" y="0"/>
            <a:ext cx="2146041" cy="6858000"/>
          </a:xfrm>
          <a:prstGeom prst="rect">
            <a:avLst/>
          </a:prstGeom>
          <a:solidFill>
            <a:srgbClr val="D311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8" descr="A close up of a fan&#10;&#10;Description automatically generated">
            <a:extLst>
              <a:ext uri="{FF2B5EF4-FFF2-40B4-BE49-F238E27FC236}">
                <a16:creationId xmlns:a16="http://schemas.microsoft.com/office/drawing/2014/main" id="{C0CF14C3-9847-4DEE-B229-9BFFB4041F28}"/>
              </a:ext>
            </a:extLst>
          </p:cNvPr>
          <p:cNvPicPr>
            <a:picLocks noChangeAspect="1"/>
          </p:cNvPicPr>
          <p:nvPr/>
        </p:nvPicPr>
        <p:blipFill rotWithShape="1">
          <a:blip r:embed="rId2">
            <a:extLst>
              <a:ext uri="{28A0092B-C50C-407E-A947-70E740481C1C}">
                <a14:useLocalDpi xmlns:a14="http://schemas.microsoft.com/office/drawing/2010/main" val="0"/>
              </a:ext>
            </a:extLst>
          </a:blip>
          <a:srcRect l="55097"/>
          <a:stretch/>
        </p:blipFill>
        <p:spPr>
          <a:xfrm>
            <a:off x="-1645159" y="-121299"/>
            <a:ext cx="3671801" cy="6858000"/>
          </a:xfrm>
          <a:prstGeom prst="rect">
            <a:avLst/>
          </a:prstGeom>
        </p:spPr>
      </p:pic>
      <p:sp>
        <p:nvSpPr>
          <p:cNvPr id="5" name="Rectangle 2">
            <a:extLst>
              <a:ext uri="{FF2B5EF4-FFF2-40B4-BE49-F238E27FC236}">
                <a16:creationId xmlns:a16="http://schemas.microsoft.com/office/drawing/2014/main" id="{9C0012AA-34F3-4657-82F9-E757EC60CE82}"/>
              </a:ext>
            </a:extLst>
          </p:cNvPr>
          <p:cNvSpPr txBox="1">
            <a:spLocks noChangeArrowheads="1"/>
          </p:cNvSpPr>
          <p:nvPr/>
        </p:nvSpPr>
        <p:spPr>
          <a:xfrm>
            <a:off x="3199850" y="1108325"/>
            <a:ext cx="8257957" cy="5253663"/>
          </a:xfrm>
          <a:prstGeom prst="rect">
            <a:avLst/>
          </a:prstGeom>
          <a:noFill/>
          <a:ln>
            <a:noFill/>
          </a:ln>
        </p:spPr>
        <p:txBody>
          <a:bodyPr>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Aft>
                <a:spcPts val="1800"/>
              </a:spcAft>
              <a:buClr>
                <a:schemeClr val="accent1">
                  <a:lumMod val="75000"/>
                </a:schemeClr>
              </a:buClr>
              <a:buBlip>
                <a:blip r:embed="rId3"/>
              </a:buBlip>
              <a:tabLst>
                <a:tab pos="428625" algn="l"/>
                <a:tab pos="471488" algn="l"/>
                <a:tab pos="642938" algn="l"/>
              </a:tabLst>
            </a:pPr>
            <a:r>
              <a:rPr lang="en-US" sz="2400" dirty="0">
                <a:solidFill>
                  <a:schemeClr val="tx1">
                    <a:lumMod val="75000"/>
                    <a:lumOff val="25000"/>
                  </a:schemeClr>
                </a:solidFill>
              </a:rPr>
              <a:t>UN SWAP Evaluation Performance Indicator and </a:t>
            </a:r>
            <a:r>
              <a:rPr lang="en-US" sz="2400" b="1" dirty="0">
                <a:solidFill>
                  <a:schemeClr val="tx1">
                    <a:lumMod val="75000"/>
                    <a:lumOff val="25000"/>
                  </a:schemeClr>
                </a:solidFill>
              </a:rPr>
              <a:t>scorecard revised and widely circulated </a:t>
            </a:r>
          </a:p>
          <a:p>
            <a:pPr>
              <a:lnSpc>
                <a:spcPct val="100000"/>
              </a:lnSpc>
              <a:spcAft>
                <a:spcPts val="1800"/>
              </a:spcAft>
              <a:buClr>
                <a:schemeClr val="accent1">
                  <a:lumMod val="75000"/>
                </a:schemeClr>
              </a:buClr>
              <a:buBlip>
                <a:blip r:embed="rId3"/>
              </a:buBlip>
              <a:tabLst>
                <a:tab pos="428625" algn="l"/>
                <a:tab pos="471488" algn="l"/>
                <a:tab pos="642938" algn="l"/>
              </a:tabLst>
            </a:pPr>
            <a:r>
              <a:rPr lang="en-US" sz="2400" b="1" dirty="0">
                <a:solidFill>
                  <a:schemeClr val="tx1">
                    <a:lumMod val="75000"/>
                    <a:lumOff val="25000"/>
                  </a:schemeClr>
                </a:solidFill>
              </a:rPr>
              <a:t>New requirement </a:t>
            </a:r>
            <a:r>
              <a:rPr lang="en-US" sz="2400" dirty="0">
                <a:solidFill>
                  <a:schemeClr val="tx1">
                    <a:lumMod val="75000"/>
                    <a:lumOff val="25000"/>
                  </a:schemeClr>
                </a:solidFill>
              </a:rPr>
              <a:t>for the exceed requirements </a:t>
            </a:r>
            <a:r>
              <a:rPr lang="en-US" sz="2400" b="1" dirty="0">
                <a:solidFill>
                  <a:schemeClr val="tx1">
                    <a:lumMod val="75000"/>
                    <a:lumOff val="25000"/>
                  </a:schemeClr>
                </a:solidFill>
              </a:rPr>
              <a:t>introduced </a:t>
            </a:r>
          </a:p>
          <a:p>
            <a:pPr>
              <a:lnSpc>
                <a:spcPct val="100000"/>
              </a:lnSpc>
              <a:spcAft>
                <a:spcPts val="1800"/>
              </a:spcAft>
              <a:buClr>
                <a:schemeClr val="accent1">
                  <a:lumMod val="75000"/>
                </a:schemeClr>
              </a:buClr>
              <a:buBlip>
                <a:blip r:embed="rId3"/>
              </a:buBlip>
              <a:tabLst>
                <a:tab pos="428625" algn="l"/>
                <a:tab pos="471488" algn="l"/>
                <a:tab pos="642938" algn="l"/>
              </a:tabLst>
            </a:pPr>
            <a:r>
              <a:rPr lang="en-US" sz="2400" b="1" dirty="0">
                <a:solidFill>
                  <a:schemeClr val="tx1">
                    <a:lumMod val="75000"/>
                    <a:lumOff val="25000"/>
                  </a:schemeClr>
                </a:solidFill>
              </a:rPr>
              <a:t>Webinar organized </a:t>
            </a:r>
            <a:r>
              <a:rPr lang="en-US" sz="2400" dirty="0">
                <a:solidFill>
                  <a:schemeClr val="tx1">
                    <a:lumMod val="75000"/>
                    <a:lumOff val="25000"/>
                  </a:schemeClr>
                </a:solidFill>
              </a:rPr>
              <a:t>on new requirements and changes introduced </a:t>
            </a:r>
          </a:p>
          <a:p>
            <a:pPr>
              <a:lnSpc>
                <a:spcPct val="100000"/>
              </a:lnSpc>
              <a:spcAft>
                <a:spcPts val="1800"/>
              </a:spcAft>
              <a:buClr>
                <a:schemeClr val="accent1">
                  <a:lumMod val="75000"/>
                </a:schemeClr>
              </a:buClr>
              <a:buBlip>
                <a:blip r:embed="rId3"/>
              </a:buBlip>
              <a:tabLst>
                <a:tab pos="428625" algn="l"/>
                <a:tab pos="471488" algn="l"/>
                <a:tab pos="642938" algn="l"/>
              </a:tabLst>
            </a:pPr>
            <a:r>
              <a:rPr lang="en-US" sz="2400" b="1" dirty="0">
                <a:solidFill>
                  <a:schemeClr val="tx1">
                    <a:lumMod val="75000"/>
                    <a:lumOff val="25000"/>
                  </a:schemeClr>
                </a:solidFill>
              </a:rPr>
              <a:t>Peer reviews facilitated </a:t>
            </a:r>
            <a:r>
              <a:rPr lang="en-US" sz="2400" dirty="0">
                <a:solidFill>
                  <a:schemeClr val="tx1">
                    <a:lumMod val="75000"/>
                    <a:lumOff val="25000"/>
                  </a:schemeClr>
                </a:solidFill>
              </a:rPr>
              <a:t>to four UNEG members </a:t>
            </a:r>
          </a:p>
          <a:p>
            <a:pPr>
              <a:lnSpc>
                <a:spcPct val="100000"/>
              </a:lnSpc>
              <a:spcAft>
                <a:spcPts val="1800"/>
              </a:spcAft>
              <a:buClr>
                <a:schemeClr val="accent1">
                  <a:lumMod val="75000"/>
                </a:schemeClr>
              </a:buClr>
              <a:buBlip>
                <a:blip r:embed="rId3"/>
              </a:buBlip>
              <a:tabLst>
                <a:tab pos="428625" algn="l"/>
                <a:tab pos="471488" algn="l"/>
                <a:tab pos="642938" algn="l"/>
              </a:tabLst>
            </a:pPr>
            <a:r>
              <a:rPr lang="en-US" sz="2400" b="1" dirty="0">
                <a:solidFill>
                  <a:schemeClr val="tx1">
                    <a:lumMod val="75000"/>
                    <a:lumOff val="25000"/>
                  </a:schemeClr>
                </a:solidFill>
              </a:rPr>
              <a:t>Report </a:t>
            </a:r>
            <a:r>
              <a:rPr lang="en-US" sz="2400" dirty="0">
                <a:solidFill>
                  <a:schemeClr val="tx1">
                    <a:lumMod val="75000"/>
                    <a:lumOff val="25000"/>
                  </a:schemeClr>
                </a:solidFill>
              </a:rPr>
              <a:t>on the 2018 UN SWAP EPI reporting cycle results</a:t>
            </a:r>
            <a:r>
              <a:rPr lang="en-US" sz="2400" b="1" dirty="0">
                <a:solidFill>
                  <a:schemeClr val="tx1">
                    <a:lumMod val="75000"/>
                    <a:lumOff val="25000"/>
                  </a:schemeClr>
                </a:solidFill>
              </a:rPr>
              <a:t> finalized (42 reporting entities)</a:t>
            </a:r>
          </a:p>
          <a:p>
            <a:pPr>
              <a:lnSpc>
                <a:spcPct val="100000"/>
              </a:lnSpc>
              <a:spcAft>
                <a:spcPts val="1800"/>
              </a:spcAft>
              <a:buClr>
                <a:schemeClr val="accent1">
                  <a:lumMod val="75000"/>
                </a:schemeClr>
              </a:buClr>
              <a:buBlip>
                <a:blip r:embed="rId3"/>
              </a:buBlip>
              <a:tabLst>
                <a:tab pos="428625" algn="l"/>
                <a:tab pos="471488" algn="l"/>
                <a:tab pos="642938" algn="l"/>
              </a:tabLst>
            </a:pPr>
            <a:r>
              <a:rPr lang="en-US" sz="2400" b="1" dirty="0">
                <a:solidFill>
                  <a:schemeClr val="tx1">
                    <a:lumMod val="75000"/>
                    <a:lumOff val="25000"/>
                  </a:schemeClr>
                </a:solidFill>
              </a:rPr>
              <a:t>Guidance on Evaluating Institutional Gender Mainstreaming issued </a:t>
            </a:r>
          </a:p>
          <a:p>
            <a:pPr>
              <a:lnSpc>
                <a:spcPct val="100000"/>
              </a:lnSpc>
              <a:spcAft>
                <a:spcPts val="1800"/>
              </a:spcAft>
              <a:buClr>
                <a:schemeClr val="accent1">
                  <a:lumMod val="75000"/>
                </a:schemeClr>
              </a:buClr>
              <a:buBlip>
                <a:blip r:embed="rId3"/>
              </a:buBlip>
              <a:tabLst>
                <a:tab pos="428625" algn="l"/>
                <a:tab pos="471488" algn="l"/>
                <a:tab pos="642938" algn="l"/>
              </a:tabLst>
            </a:pPr>
            <a:r>
              <a:rPr lang="en-US" sz="2400">
                <a:solidFill>
                  <a:schemeClr val="tx1">
                    <a:lumMod val="75000"/>
                    <a:lumOff val="25000"/>
                  </a:schemeClr>
                </a:solidFill>
              </a:rPr>
              <a:t>Provided inputs to the development of a system-wide policy </a:t>
            </a:r>
            <a:r>
              <a:rPr lang="en-US" sz="2400" b="1">
                <a:solidFill>
                  <a:schemeClr val="tx1">
                    <a:lumMod val="75000"/>
                    <a:lumOff val="25000"/>
                  </a:schemeClr>
                </a:solidFill>
              </a:rPr>
              <a:t>on inclusion of persons with disabilities and an accountability framework </a:t>
            </a:r>
            <a:r>
              <a:rPr lang="en-US" sz="2400">
                <a:solidFill>
                  <a:schemeClr val="tx1">
                    <a:lumMod val="75000"/>
                    <a:lumOff val="25000"/>
                  </a:schemeClr>
                </a:solidFill>
              </a:rPr>
              <a:t>with special focus on evaluation indicator. </a:t>
            </a:r>
            <a:endParaRPr lang="en-US" sz="2400" dirty="0">
              <a:solidFill>
                <a:schemeClr val="tx1">
                  <a:lumMod val="75000"/>
                  <a:lumOff val="25000"/>
                </a:schemeClr>
              </a:solidFill>
            </a:endParaRPr>
          </a:p>
        </p:txBody>
      </p:sp>
      <p:pic>
        <p:nvPicPr>
          <p:cNvPr id="11" name="Picture 10" descr="A group of people posing for the camera&#10;&#10;Description automatically generated">
            <a:extLst>
              <a:ext uri="{FF2B5EF4-FFF2-40B4-BE49-F238E27FC236}">
                <a16:creationId xmlns:a16="http://schemas.microsoft.com/office/drawing/2014/main" id="{CF2866E2-CA07-41D9-9AF8-0B92EF7E0B6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797522">
            <a:off x="359740" y="3179288"/>
            <a:ext cx="2571750" cy="3429000"/>
          </a:xfrm>
          <a:prstGeom prst="rect">
            <a:avLst/>
          </a:prstGeom>
          <a:effectLst>
            <a:outerShdw blurRad="50800" dist="38100" dir="8100000" algn="tr" rotWithShape="0">
              <a:prstClr val="black">
                <a:alpha val="40000"/>
              </a:prstClr>
            </a:outerShdw>
          </a:effectLst>
        </p:spPr>
      </p:pic>
      <p:pic>
        <p:nvPicPr>
          <p:cNvPr id="4" name="Picture 3">
            <a:extLst>
              <a:ext uri="{FF2B5EF4-FFF2-40B4-BE49-F238E27FC236}">
                <a16:creationId xmlns:a16="http://schemas.microsoft.com/office/drawing/2014/main" id="{B29900BE-476F-4322-8638-D7C7D498DB18}"/>
              </a:ext>
            </a:extLst>
          </p:cNvPr>
          <p:cNvPicPr>
            <a:picLocks noChangeAspect="1"/>
          </p:cNvPicPr>
          <p:nvPr/>
        </p:nvPicPr>
        <p:blipFill>
          <a:blip r:embed="rId5"/>
          <a:stretch>
            <a:fillRect/>
          </a:stretch>
        </p:blipFill>
        <p:spPr>
          <a:xfrm rot="20932462">
            <a:off x="142800" y="126137"/>
            <a:ext cx="2892029" cy="3361583"/>
          </a:xfrm>
          <a:prstGeom prst="rect">
            <a:avLst/>
          </a:prstGeom>
          <a:effectLst>
            <a:outerShdw blurRad="50800" dist="38100" dir="13500000" algn="br" rotWithShape="0">
              <a:prstClr val="black">
                <a:alpha val="40000"/>
              </a:prstClr>
            </a:outerShdw>
          </a:effectLst>
        </p:spPr>
      </p:pic>
      <p:sp>
        <p:nvSpPr>
          <p:cNvPr id="12" name="Title 1">
            <a:extLst>
              <a:ext uri="{FF2B5EF4-FFF2-40B4-BE49-F238E27FC236}">
                <a16:creationId xmlns:a16="http://schemas.microsoft.com/office/drawing/2014/main" id="{B1576891-EE6E-45DD-B574-A37044C98D61}"/>
              </a:ext>
            </a:extLst>
          </p:cNvPr>
          <p:cNvSpPr txBox="1">
            <a:spLocks/>
          </p:cNvSpPr>
          <p:nvPr/>
        </p:nvSpPr>
        <p:spPr>
          <a:xfrm>
            <a:off x="3436041" y="9331"/>
            <a:ext cx="8506958" cy="693287"/>
          </a:xfrm>
          <a:prstGeom prst="rect">
            <a:avLst/>
          </a:prstGeom>
          <a:noFill/>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50000"/>
              </a:lnSpc>
            </a:pPr>
            <a:r>
              <a:rPr lang="en-US" sz="2800" b="1" dirty="0">
                <a:solidFill>
                  <a:srgbClr val="006CB7"/>
                </a:solidFill>
                <a:latin typeface="+mn-lt"/>
              </a:rPr>
              <a:t>1. ACHIEVEMENTS DURING 2018-2019</a:t>
            </a:r>
          </a:p>
        </p:txBody>
      </p:sp>
    </p:spTree>
    <p:extLst>
      <p:ext uri="{BB962C8B-B14F-4D97-AF65-F5344CB8AC3E}">
        <p14:creationId xmlns:p14="http://schemas.microsoft.com/office/powerpoint/2010/main" val="41884079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D90D016E-8755-4FF8-8C92-BD5FB1CB54DE}"/>
              </a:ext>
            </a:extLst>
          </p:cNvPr>
          <p:cNvSpPr/>
          <p:nvPr/>
        </p:nvSpPr>
        <p:spPr>
          <a:xfrm>
            <a:off x="3573624" y="0"/>
            <a:ext cx="8618376"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2F6D3A36-CB36-40C7-AAC9-16C58F28C1A1}"/>
              </a:ext>
            </a:extLst>
          </p:cNvPr>
          <p:cNvSpPr/>
          <p:nvPr/>
        </p:nvSpPr>
        <p:spPr>
          <a:xfrm>
            <a:off x="0" y="0"/>
            <a:ext cx="3573624" cy="6858000"/>
          </a:xfrm>
          <a:prstGeom prst="rect">
            <a:avLst/>
          </a:prstGeom>
          <a:solidFill>
            <a:srgbClr val="006CB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itle 1">
            <a:extLst>
              <a:ext uri="{FF2B5EF4-FFF2-40B4-BE49-F238E27FC236}">
                <a16:creationId xmlns:a16="http://schemas.microsoft.com/office/drawing/2014/main" id="{BA3392C0-716C-4D16-857B-A3E021A3AF90}"/>
              </a:ext>
            </a:extLst>
          </p:cNvPr>
          <p:cNvSpPr txBox="1">
            <a:spLocks/>
          </p:cNvSpPr>
          <p:nvPr/>
        </p:nvSpPr>
        <p:spPr bwMode="auto">
          <a:xfrm>
            <a:off x="0" y="727788"/>
            <a:ext cx="3638939" cy="1119674"/>
          </a:xfrm>
          <a:prstGeom prst="rect">
            <a:avLst/>
          </a:prstGeom>
        </p:spPr>
        <p:txBody>
          <a:bodyPr vert="horz" lIns="91440" tIns="45720" rIns="91440" bIns="45720" numCol="1" rtlCol="0" anchor="b" anchorCtr="0" compatLnSpc="1">
            <a:prstTxWarp prst="textNoShape">
              <a:avLst/>
            </a:prstTxWarp>
            <a:normAutofit fontScale="85000" lnSpcReduction="20000"/>
          </a:bodyPr>
          <a:lstStyle>
            <a:lvl1pPr algn="ctr" defTabSz="457200" rtl="0" eaLnBrk="0" fontAlgn="base" hangingPunct="0">
              <a:spcBef>
                <a:spcPct val="0"/>
              </a:spcBef>
              <a:spcAft>
                <a:spcPct val="0"/>
              </a:spcAft>
              <a:defRPr sz="3600" b="1" kern="1200" baseline="0">
                <a:solidFill>
                  <a:srgbClr val="00498B"/>
                </a:solidFill>
                <a:latin typeface="+mj-lt"/>
                <a:ea typeface="Geneva" charset="-128"/>
                <a:cs typeface="Geneva" charset="-128"/>
              </a:defRPr>
            </a:lvl1pPr>
            <a:lvl2pPr algn="ctr" defTabSz="457200" rtl="0" eaLnBrk="0" fontAlgn="base" hangingPunct="0">
              <a:spcBef>
                <a:spcPct val="0"/>
              </a:spcBef>
              <a:spcAft>
                <a:spcPct val="0"/>
              </a:spcAft>
              <a:defRPr sz="3600" b="1">
                <a:solidFill>
                  <a:srgbClr val="00498B"/>
                </a:solidFill>
                <a:latin typeface="Calibri" charset="0"/>
                <a:ea typeface="Geneva" charset="-128"/>
                <a:cs typeface="Geneva" charset="-128"/>
              </a:defRPr>
            </a:lvl2pPr>
            <a:lvl3pPr algn="ctr" defTabSz="457200" rtl="0" eaLnBrk="0" fontAlgn="base" hangingPunct="0">
              <a:spcBef>
                <a:spcPct val="0"/>
              </a:spcBef>
              <a:spcAft>
                <a:spcPct val="0"/>
              </a:spcAft>
              <a:defRPr sz="3600" b="1">
                <a:solidFill>
                  <a:srgbClr val="00498B"/>
                </a:solidFill>
                <a:latin typeface="Calibri" charset="0"/>
                <a:ea typeface="Geneva" charset="-128"/>
                <a:cs typeface="Geneva" charset="-128"/>
              </a:defRPr>
            </a:lvl3pPr>
            <a:lvl4pPr algn="ctr" defTabSz="457200" rtl="0" eaLnBrk="0" fontAlgn="base" hangingPunct="0">
              <a:spcBef>
                <a:spcPct val="0"/>
              </a:spcBef>
              <a:spcAft>
                <a:spcPct val="0"/>
              </a:spcAft>
              <a:defRPr sz="3600" b="1">
                <a:solidFill>
                  <a:srgbClr val="00498B"/>
                </a:solidFill>
                <a:latin typeface="Calibri" charset="0"/>
                <a:ea typeface="Geneva" charset="-128"/>
                <a:cs typeface="Geneva" charset="-128"/>
              </a:defRPr>
            </a:lvl4pPr>
            <a:lvl5pPr algn="ctr" defTabSz="457200" rtl="0" eaLnBrk="0" fontAlgn="base" hangingPunct="0">
              <a:spcBef>
                <a:spcPct val="0"/>
              </a:spcBef>
              <a:spcAft>
                <a:spcPct val="0"/>
              </a:spcAft>
              <a:defRPr sz="3600" b="1">
                <a:solidFill>
                  <a:srgbClr val="00498B"/>
                </a:solidFill>
                <a:latin typeface="Calibri" charset="0"/>
                <a:ea typeface="Geneva" charset="-128"/>
                <a:cs typeface="Geneva" charset="-128"/>
              </a:defRPr>
            </a:lvl5pPr>
            <a:lvl6pPr marL="457200" algn="ctr" defTabSz="457200" rtl="0" fontAlgn="base">
              <a:spcBef>
                <a:spcPct val="0"/>
              </a:spcBef>
              <a:spcAft>
                <a:spcPct val="0"/>
              </a:spcAft>
              <a:defRPr sz="4400">
                <a:solidFill>
                  <a:schemeClr val="tx1"/>
                </a:solidFill>
                <a:latin typeface="Calibri" charset="0"/>
                <a:ea typeface="Geneva" charset="-128"/>
                <a:cs typeface="Geneva" charset="-128"/>
              </a:defRPr>
            </a:lvl6pPr>
            <a:lvl7pPr marL="914400" algn="ctr" defTabSz="457200" rtl="0" fontAlgn="base">
              <a:spcBef>
                <a:spcPct val="0"/>
              </a:spcBef>
              <a:spcAft>
                <a:spcPct val="0"/>
              </a:spcAft>
              <a:defRPr sz="4400">
                <a:solidFill>
                  <a:schemeClr val="tx1"/>
                </a:solidFill>
                <a:latin typeface="Calibri" charset="0"/>
                <a:ea typeface="Geneva" charset="-128"/>
                <a:cs typeface="Geneva" charset="-128"/>
              </a:defRPr>
            </a:lvl7pPr>
            <a:lvl8pPr marL="1371600" algn="ctr" defTabSz="457200" rtl="0" fontAlgn="base">
              <a:spcBef>
                <a:spcPct val="0"/>
              </a:spcBef>
              <a:spcAft>
                <a:spcPct val="0"/>
              </a:spcAft>
              <a:defRPr sz="4400">
                <a:solidFill>
                  <a:schemeClr val="tx1"/>
                </a:solidFill>
                <a:latin typeface="Calibri" charset="0"/>
                <a:ea typeface="Geneva" charset="-128"/>
                <a:cs typeface="Geneva" charset="-128"/>
              </a:defRPr>
            </a:lvl8pPr>
            <a:lvl9pPr marL="1828800" algn="ctr" defTabSz="457200" rtl="0" fontAlgn="base">
              <a:spcBef>
                <a:spcPct val="0"/>
              </a:spcBef>
              <a:spcAft>
                <a:spcPct val="0"/>
              </a:spcAft>
              <a:defRPr sz="4400">
                <a:solidFill>
                  <a:schemeClr val="tx1"/>
                </a:solidFill>
                <a:latin typeface="Calibri" charset="0"/>
                <a:ea typeface="Geneva" charset="-128"/>
                <a:cs typeface="Geneva" charset="-128"/>
              </a:defRPr>
            </a:lvl9pPr>
          </a:lstStyle>
          <a:p>
            <a:pPr defTabSz="914400" eaLnBrk="1" hangingPunct="1">
              <a:lnSpc>
                <a:spcPct val="90000"/>
              </a:lnSpc>
              <a:spcAft>
                <a:spcPts val="600"/>
              </a:spcAft>
            </a:pPr>
            <a:r>
              <a:rPr lang="en-US" sz="2600" kern="1200" dirty="0">
                <a:solidFill>
                  <a:srgbClr val="FFFFFF"/>
                </a:solidFill>
                <a:latin typeface="+mn-lt"/>
                <a:ea typeface="+mj-ea"/>
                <a:cs typeface="+mj-cs"/>
              </a:rPr>
              <a:t>REPORTING AGAINS</a:t>
            </a:r>
            <a:r>
              <a:rPr lang="en-US" sz="2600" dirty="0">
                <a:solidFill>
                  <a:srgbClr val="FFFFFF"/>
                </a:solidFill>
                <a:latin typeface="+mn-lt"/>
                <a:ea typeface="+mj-ea"/>
                <a:cs typeface="+mj-cs"/>
              </a:rPr>
              <a:t>T THE</a:t>
            </a:r>
          </a:p>
          <a:p>
            <a:pPr defTabSz="914400" eaLnBrk="1" hangingPunct="1">
              <a:lnSpc>
                <a:spcPct val="90000"/>
              </a:lnSpc>
              <a:spcAft>
                <a:spcPts val="600"/>
              </a:spcAft>
            </a:pPr>
            <a:r>
              <a:rPr lang="en-US" sz="2600" dirty="0">
                <a:solidFill>
                  <a:srgbClr val="FFFFFF"/>
                </a:solidFill>
                <a:latin typeface="+mn-lt"/>
                <a:ea typeface="+mj-ea"/>
                <a:cs typeface="+mj-cs"/>
              </a:rPr>
              <a:t> UN SWAP 2.0 FRAMEWORK</a:t>
            </a:r>
          </a:p>
          <a:p>
            <a:pPr defTabSz="914400" eaLnBrk="1" hangingPunct="1">
              <a:lnSpc>
                <a:spcPct val="90000"/>
              </a:lnSpc>
              <a:spcAft>
                <a:spcPts val="600"/>
              </a:spcAft>
            </a:pPr>
            <a:r>
              <a:rPr lang="en-US" sz="2600" dirty="0">
                <a:solidFill>
                  <a:srgbClr val="FFFFFF"/>
                </a:solidFill>
                <a:latin typeface="+mn-lt"/>
                <a:ea typeface="+mj-ea"/>
                <a:cs typeface="+mj-cs"/>
              </a:rPr>
              <a:t> STARTED IN 2018 </a:t>
            </a:r>
            <a:endParaRPr lang="en-US" sz="2600" dirty="0">
              <a:solidFill>
                <a:srgbClr val="FFFFFF"/>
              </a:solidFill>
              <a:ea typeface="+mj-ea"/>
              <a:cs typeface="+mj-cs"/>
            </a:endParaRPr>
          </a:p>
          <a:p>
            <a:pPr defTabSz="914400" eaLnBrk="1" hangingPunct="1">
              <a:lnSpc>
                <a:spcPct val="90000"/>
              </a:lnSpc>
              <a:spcAft>
                <a:spcPts val="600"/>
              </a:spcAft>
            </a:pPr>
            <a:endParaRPr lang="en-US" sz="2600" dirty="0">
              <a:solidFill>
                <a:srgbClr val="FFFFFF"/>
              </a:solidFill>
              <a:ea typeface="+mj-ea"/>
              <a:cs typeface="+mj-cs"/>
            </a:endParaRPr>
          </a:p>
        </p:txBody>
      </p:sp>
      <p:sp>
        <p:nvSpPr>
          <p:cNvPr id="6" name="Title 1">
            <a:extLst>
              <a:ext uri="{FF2B5EF4-FFF2-40B4-BE49-F238E27FC236}">
                <a16:creationId xmlns:a16="http://schemas.microsoft.com/office/drawing/2014/main" id="{B9EC4AF4-1F4E-4D64-9698-0AB29D6818A6}"/>
              </a:ext>
            </a:extLst>
          </p:cNvPr>
          <p:cNvSpPr txBox="1">
            <a:spLocks/>
          </p:cNvSpPr>
          <p:nvPr/>
        </p:nvSpPr>
        <p:spPr bwMode="auto">
          <a:xfrm>
            <a:off x="1047518" y="3661723"/>
            <a:ext cx="2558764" cy="3196277"/>
          </a:xfrm>
          <a:prstGeom prst="rect">
            <a:avLst/>
          </a:prstGeom>
        </p:spPr>
        <p:txBody>
          <a:bodyPr vert="horz" lIns="91440" tIns="45720" rIns="91440" bIns="45720" numCol="1" rtlCol="0" anchor="b" anchorCtr="0" compatLnSpc="1">
            <a:prstTxWarp prst="textNoShape">
              <a:avLst/>
            </a:prstTxWarp>
            <a:normAutofit/>
          </a:bodyPr>
          <a:lstStyle>
            <a:lvl1pPr algn="ctr" defTabSz="457200" rtl="0" eaLnBrk="0" fontAlgn="base" hangingPunct="0">
              <a:spcBef>
                <a:spcPct val="0"/>
              </a:spcBef>
              <a:spcAft>
                <a:spcPct val="0"/>
              </a:spcAft>
              <a:defRPr sz="3600" b="1" kern="1200" baseline="0">
                <a:solidFill>
                  <a:srgbClr val="00498B"/>
                </a:solidFill>
                <a:latin typeface="+mj-lt"/>
                <a:ea typeface="Geneva" charset="-128"/>
                <a:cs typeface="Geneva" charset="-128"/>
              </a:defRPr>
            </a:lvl1pPr>
            <a:lvl2pPr algn="ctr" defTabSz="457200" rtl="0" eaLnBrk="0" fontAlgn="base" hangingPunct="0">
              <a:spcBef>
                <a:spcPct val="0"/>
              </a:spcBef>
              <a:spcAft>
                <a:spcPct val="0"/>
              </a:spcAft>
              <a:defRPr sz="3600" b="1">
                <a:solidFill>
                  <a:srgbClr val="00498B"/>
                </a:solidFill>
                <a:latin typeface="Calibri" charset="0"/>
                <a:ea typeface="Geneva" charset="-128"/>
                <a:cs typeface="Geneva" charset="-128"/>
              </a:defRPr>
            </a:lvl2pPr>
            <a:lvl3pPr algn="ctr" defTabSz="457200" rtl="0" eaLnBrk="0" fontAlgn="base" hangingPunct="0">
              <a:spcBef>
                <a:spcPct val="0"/>
              </a:spcBef>
              <a:spcAft>
                <a:spcPct val="0"/>
              </a:spcAft>
              <a:defRPr sz="3600" b="1">
                <a:solidFill>
                  <a:srgbClr val="00498B"/>
                </a:solidFill>
                <a:latin typeface="Calibri" charset="0"/>
                <a:ea typeface="Geneva" charset="-128"/>
                <a:cs typeface="Geneva" charset="-128"/>
              </a:defRPr>
            </a:lvl3pPr>
            <a:lvl4pPr algn="ctr" defTabSz="457200" rtl="0" eaLnBrk="0" fontAlgn="base" hangingPunct="0">
              <a:spcBef>
                <a:spcPct val="0"/>
              </a:spcBef>
              <a:spcAft>
                <a:spcPct val="0"/>
              </a:spcAft>
              <a:defRPr sz="3600" b="1">
                <a:solidFill>
                  <a:srgbClr val="00498B"/>
                </a:solidFill>
                <a:latin typeface="Calibri" charset="0"/>
                <a:ea typeface="Geneva" charset="-128"/>
                <a:cs typeface="Geneva" charset="-128"/>
              </a:defRPr>
            </a:lvl4pPr>
            <a:lvl5pPr algn="ctr" defTabSz="457200" rtl="0" eaLnBrk="0" fontAlgn="base" hangingPunct="0">
              <a:spcBef>
                <a:spcPct val="0"/>
              </a:spcBef>
              <a:spcAft>
                <a:spcPct val="0"/>
              </a:spcAft>
              <a:defRPr sz="3600" b="1">
                <a:solidFill>
                  <a:srgbClr val="00498B"/>
                </a:solidFill>
                <a:latin typeface="Calibri" charset="0"/>
                <a:ea typeface="Geneva" charset="-128"/>
                <a:cs typeface="Geneva" charset="-128"/>
              </a:defRPr>
            </a:lvl5pPr>
            <a:lvl6pPr marL="457200" algn="ctr" defTabSz="457200" rtl="0" fontAlgn="base">
              <a:spcBef>
                <a:spcPct val="0"/>
              </a:spcBef>
              <a:spcAft>
                <a:spcPct val="0"/>
              </a:spcAft>
              <a:defRPr sz="4400">
                <a:solidFill>
                  <a:schemeClr val="tx1"/>
                </a:solidFill>
                <a:latin typeface="Calibri" charset="0"/>
                <a:ea typeface="Geneva" charset="-128"/>
                <a:cs typeface="Geneva" charset="-128"/>
              </a:defRPr>
            </a:lvl6pPr>
            <a:lvl7pPr marL="914400" algn="ctr" defTabSz="457200" rtl="0" fontAlgn="base">
              <a:spcBef>
                <a:spcPct val="0"/>
              </a:spcBef>
              <a:spcAft>
                <a:spcPct val="0"/>
              </a:spcAft>
              <a:defRPr sz="4400">
                <a:solidFill>
                  <a:schemeClr val="tx1"/>
                </a:solidFill>
                <a:latin typeface="Calibri" charset="0"/>
                <a:ea typeface="Geneva" charset="-128"/>
                <a:cs typeface="Geneva" charset="-128"/>
              </a:defRPr>
            </a:lvl7pPr>
            <a:lvl8pPr marL="1371600" algn="ctr" defTabSz="457200" rtl="0" fontAlgn="base">
              <a:spcBef>
                <a:spcPct val="0"/>
              </a:spcBef>
              <a:spcAft>
                <a:spcPct val="0"/>
              </a:spcAft>
              <a:defRPr sz="4400">
                <a:solidFill>
                  <a:schemeClr val="tx1"/>
                </a:solidFill>
                <a:latin typeface="Calibri" charset="0"/>
                <a:ea typeface="Geneva" charset="-128"/>
                <a:cs typeface="Geneva" charset="-128"/>
              </a:defRPr>
            </a:lvl8pPr>
            <a:lvl9pPr marL="1828800" algn="ctr" defTabSz="457200" rtl="0" fontAlgn="base">
              <a:spcBef>
                <a:spcPct val="0"/>
              </a:spcBef>
              <a:spcAft>
                <a:spcPct val="0"/>
              </a:spcAft>
              <a:defRPr sz="4400">
                <a:solidFill>
                  <a:schemeClr val="tx1"/>
                </a:solidFill>
                <a:latin typeface="Calibri" charset="0"/>
                <a:ea typeface="Geneva" charset="-128"/>
                <a:cs typeface="Geneva" charset="-128"/>
              </a:defRPr>
            </a:lvl9pPr>
          </a:lstStyle>
          <a:p>
            <a:pPr algn="l" defTabSz="914400" eaLnBrk="1" hangingPunct="1">
              <a:lnSpc>
                <a:spcPct val="90000"/>
              </a:lnSpc>
              <a:spcAft>
                <a:spcPts val="600"/>
              </a:spcAft>
            </a:pPr>
            <a:endParaRPr lang="en-US" sz="2000" dirty="0">
              <a:solidFill>
                <a:srgbClr val="FFFFFF"/>
              </a:solidFill>
              <a:ea typeface="+mj-ea"/>
              <a:cs typeface="+mj-cs"/>
            </a:endParaRPr>
          </a:p>
          <a:p>
            <a:pPr algn="l" defTabSz="914400" eaLnBrk="1" hangingPunct="1">
              <a:lnSpc>
                <a:spcPct val="90000"/>
              </a:lnSpc>
              <a:spcAft>
                <a:spcPts val="600"/>
              </a:spcAft>
            </a:pPr>
            <a:endParaRPr lang="en-US" sz="2000" dirty="0">
              <a:solidFill>
                <a:srgbClr val="FFFFFF"/>
              </a:solidFill>
              <a:ea typeface="+mj-ea"/>
              <a:cs typeface="+mj-cs"/>
            </a:endParaRPr>
          </a:p>
          <a:p>
            <a:pPr algn="l" defTabSz="914400" eaLnBrk="1" hangingPunct="1">
              <a:lnSpc>
                <a:spcPct val="90000"/>
              </a:lnSpc>
              <a:spcAft>
                <a:spcPts val="600"/>
              </a:spcAft>
            </a:pPr>
            <a:r>
              <a:rPr lang="en-US" sz="2000" dirty="0">
                <a:solidFill>
                  <a:srgbClr val="FFFFFF"/>
                </a:solidFill>
                <a:ea typeface="+mj-ea"/>
                <a:cs typeface="+mj-cs"/>
              </a:rPr>
              <a:t>Gender-related SDG results </a:t>
            </a:r>
          </a:p>
          <a:p>
            <a:pPr algn="l" defTabSz="914400" eaLnBrk="1" hangingPunct="1">
              <a:lnSpc>
                <a:spcPct val="90000"/>
              </a:lnSpc>
              <a:spcAft>
                <a:spcPts val="600"/>
              </a:spcAft>
            </a:pPr>
            <a:endParaRPr lang="en-US" sz="2000" dirty="0">
              <a:solidFill>
                <a:srgbClr val="FFFFFF"/>
              </a:solidFill>
              <a:ea typeface="+mj-ea"/>
              <a:cs typeface="+mj-cs"/>
            </a:endParaRPr>
          </a:p>
          <a:p>
            <a:pPr algn="l" defTabSz="914400" eaLnBrk="1" hangingPunct="1">
              <a:lnSpc>
                <a:spcPct val="90000"/>
              </a:lnSpc>
              <a:spcAft>
                <a:spcPts val="600"/>
              </a:spcAft>
            </a:pPr>
            <a:r>
              <a:rPr lang="en-US" sz="2000" dirty="0">
                <a:solidFill>
                  <a:srgbClr val="FFFFFF"/>
                </a:solidFill>
                <a:ea typeface="+mj-ea"/>
                <a:cs typeface="+mj-cs"/>
              </a:rPr>
              <a:t>Institutional strengthening to support achievement of results</a:t>
            </a:r>
          </a:p>
          <a:p>
            <a:pPr marL="457200" indent="-457200" defTabSz="914400" eaLnBrk="1" hangingPunct="1">
              <a:lnSpc>
                <a:spcPct val="90000"/>
              </a:lnSpc>
              <a:spcAft>
                <a:spcPts val="600"/>
              </a:spcAft>
              <a:buFont typeface="Arial" panose="020B0604020202020204" pitchFamily="34" charset="0"/>
              <a:buChar char="•"/>
            </a:pPr>
            <a:endParaRPr lang="en-US" sz="2600" dirty="0">
              <a:solidFill>
                <a:srgbClr val="FFFFFF"/>
              </a:solidFill>
              <a:ea typeface="+mj-ea"/>
              <a:cs typeface="+mj-cs"/>
            </a:endParaRPr>
          </a:p>
          <a:p>
            <a:pPr defTabSz="914400" eaLnBrk="1" hangingPunct="1">
              <a:lnSpc>
                <a:spcPct val="90000"/>
              </a:lnSpc>
              <a:spcAft>
                <a:spcPts val="600"/>
              </a:spcAft>
            </a:pPr>
            <a:endParaRPr lang="en-US" sz="2600" dirty="0">
              <a:solidFill>
                <a:srgbClr val="FFFFFF"/>
              </a:solidFill>
              <a:ea typeface="+mj-ea"/>
              <a:cs typeface="+mj-cs"/>
            </a:endParaRPr>
          </a:p>
          <a:p>
            <a:pPr defTabSz="914400" eaLnBrk="1" hangingPunct="1">
              <a:lnSpc>
                <a:spcPct val="90000"/>
              </a:lnSpc>
              <a:spcAft>
                <a:spcPts val="600"/>
              </a:spcAft>
            </a:pPr>
            <a:endParaRPr lang="en-US" sz="2600" dirty="0">
              <a:solidFill>
                <a:srgbClr val="FFFFFF"/>
              </a:solidFill>
              <a:ea typeface="+mj-ea"/>
              <a:cs typeface="+mj-cs"/>
            </a:endParaRPr>
          </a:p>
        </p:txBody>
      </p:sp>
      <p:cxnSp>
        <p:nvCxnSpPr>
          <p:cNvPr id="7" name="Straight Connector 6">
            <a:extLst>
              <a:ext uri="{FF2B5EF4-FFF2-40B4-BE49-F238E27FC236}">
                <a16:creationId xmlns:a16="http://schemas.microsoft.com/office/drawing/2014/main" id="{1CFDB498-B304-41A9-B135-A13434C7CA0E}"/>
              </a:ext>
            </a:extLst>
          </p:cNvPr>
          <p:cNvCxnSpPr>
            <a:cxnSpLocks/>
          </p:cNvCxnSpPr>
          <p:nvPr/>
        </p:nvCxnSpPr>
        <p:spPr>
          <a:xfrm>
            <a:off x="353475" y="1671644"/>
            <a:ext cx="2920481" cy="0"/>
          </a:xfrm>
          <a:prstGeom prst="line">
            <a:avLst/>
          </a:prstGeom>
          <a:ln w="28575">
            <a:solidFill>
              <a:srgbClr val="D31145"/>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785C7021-5ABC-46D5-B3B4-2B862D906955}"/>
              </a:ext>
            </a:extLst>
          </p:cNvPr>
          <p:cNvSpPr/>
          <p:nvPr/>
        </p:nvSpPr>
        <p:spPr>
          <a:xfrm>
            <a:off x="321904" y="2714562"/>
            <a:ext cx="3023328" cy="424732"/>
          </a:xfrm>
          <a:prstGeom prst="rect">
            <a:avLst/>
          </a:prstGeom>
        </p:spPr>
        <p:txBody>
          <a:bodyPr wrap="none">
            <a:spAutoFit/>
          </a:bodyPr>
          <a:lstStyle/>
          <a:p>
            <a:pPr>
              <a:lnSpc>
                <a:spcPct val="90000"/>
              </a:lnSpc>
              <a:spcAft>
                <a:spcPts val="600"/>
              </a:spcAft>
            </a:pPr>
            <a:r>
              <a:rPr lang="en-US" sz="2400" b="1" dirty="0">
                <a:solidFill>
                  <a:srgbClr val="FFFFFF"/>
                </a:solidFill>
              </a:rPr>
              <a:t>Two new dimensions: </a:t>
            </a:r>
          </a:p>
        </p:txBody>
      </p:sp>
      <p:pic>
        <p:nvPicPr>
          <p:cNvPr id="12" name="Picture 11" descr="A close up of a logo&#10;&#10;Description automatically generated">
            <a:extLst>
              <a:ext uri="{FF2B5EF4-FFF2-40B4-BE49-F238E27FC236}">
                <a16:creationId xmlns:a16="http://schemas.microsoft.com/office/drawing/2014/main" id="{36CD103D-A493-47CB-AD17-321CE540266C}"/>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141635" y="4528823"/>
            <a:ext cx="911966" cy="855735"/>
          </a:xfrm>
          <a:prstGeom prst="rect">
            <a:avLst/>
          </a:prstGeom>
          <a:effectLst>
            <a:outerShdw blurRad="50800" dist="38100" dir="2700000" algn="tl" rotWithShape="0">
              <a:prstClr val="black">
                <a:alpha val="40000"/>
              </a:prstClr>
            </a:outerShdw>
          </a:effectLst>
        </p:spPr>
      </p:pic>
      <p:pic>
        <p:nvPicPr>
          <p:cNvPr id="14" name="Picture 13">
            <a:extLst>
              <a:ext uri="{FF2B5EF4-FFF2-40B4-BE49-F238E27FC236}">
                <a16:creationId xmlns:a16="http://schemas.microsoft.com/office/drawing/2014/main" id="{2C4B9CCE-89A5-449A-B25B-76CECF747AD8}"/>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257785" y="3400018"/>
            <a:ext cx="724418" cy="805204"/>
          </a:xfrm>
          <a:prstGeom prst="rect">
            <a:avLst/>
          </a:prstGeom>
          <a:effectLst>
            <a:outerShdw blurRad="50800" dist="38100" dir="2700000" algn="tl" rotWithShape="0">
              <a:prstClr val="black">
                <a:alpha val="40000"/>
              </a:prstClr>
            </a:outerShdw>
          </a:effectLst>
        </p:spPr>
      </p:pic>
      <p:pic>
        <p:nvPicPr>
          <p:cNvPr id="16" name="Content Placeholder 3" descr="C:\Users\hermie\AppData\Local\Microsoft\Windows\INetCache\Content.Outlook\A5MN30J8\GRAPH.PNG">
            <a:extLst>
              <a:ext uri="{FF2B5EF4-FFF2-40B4-BE49-F238E27FC236}">
                <a16:creationId xmlns:a16="http://schemas.microsoft.com/office/drawing/2014/main" id="{74D3C687-C871-4B92-99A5-A382C354F1C2}"/>
              </a:ext>
            </a:extLst>
          </p:cNvPr>
          <p:cNvPicPr>
            <a:picLocks/>
          </p:cNvPicPr>
          <p:nvPr/>
        </p:nvPicPr>
        <p:blipFill rotWithShape="1">
          <a:blip r:embed="rId4">
            <a:extLst>
              <a:ext uri="{28A0092B-C50C-407E-A947-70E740481C1C}">
                <a14:useLocalDpi xmlns:a14="http://schemas.microsoft.com/office/drawing/2010/main" val="0"/>
              </a:ext>
            </a:extLst>
          </a:blip>
          <a:srcRect t="1793" b="1156"/>
          <a:stretch/>
        </p:blipFill>
        <p:spPr bwMode="auto">
          <a:xfrm>
            <a:off x="5145795" y="1441753"/>
            <a:ext cx="5612441" cy="5184778"/>
          </a:xfrm>
          <a:prstGeom prst="rect">
            <a:avLst/>
          </a:prstGeom>
          <a:noFill/>
          <a:extLst>
            <a:ext uri="{53640926-AAD7-44D8-BBD7-CCE9431645EC}">
              <a14:shadowObscured xmlns:a14="http://schemas.microsoft.com/office/drawing/2010/main"/>
            </a:ext>
          </a:extLst>
        </p:spPr>
      </p:pic>
      <p:sp>
        <p:nvSpPr>
          <p:cNvPr id="18" name="Title 1">
            <a:extLst>
              <a:ext uri="{FF2B5EF4-FFF2-40B4-BE49-F238E27FC236}">
                <a16:creationId xmlns:a16="http://schemas.microsoft.com/office/drawing/2014/main" id="{C68A1FD3-9510-4F66-8823-4AD45CCB498B}"/>
              </a:ext>
            </a:extLst>
          </p:cNvPr>
          <p:cNvSpPr txBox="1">
            <a:spLocks/>
          </p:cNvSpPr>
          <p:nvPr/>
        </p:nvSpPr>
        <p:spPr>
          <a:xfrm>
            <a:off x="3685042" y="0"/>
            <a:ext cx="8506958" cy="693287"/>
          </a:xfrm>
          <a:prstGeom prst="rect">
            <a:avLst/>
          </a:prstGeom>
          <a:noFill/>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50000"/>
              </a:lnSpc>
            </a:pPr>
            <a:r>
              <a:rPr lang="en-US" sz="2800" b="1" dirty="0">
                <a:solidFill>
                  <a:srgbClr val="006CB7"/>
                </a:solidFill>
                <a:latin typeface="+mn-lt"/>
              </a:rPr>
              <a:t>2. UN-SWAP EVALUATION PERFORMANCE INDICATOR</a:t>
            </a:r>
          </a:p>
        </p:txBody>
      </p:sp>
      <p:sp>
        <p:nvSpPr>
          <p:cNvPr id="19" name="Title 1">
            <a:extLst>
              <a:ext uri="{FF2B5EF4-FFF2-40B4-BE49-F238E27FC236}">
                <a16:creationId xmlns:a16="http://schemas.microsoft.com/office/drawing/2014/main" id="{7085A342-E777-4DD8-83DF-E5A5218B48C3}"/>
              </a:ext>
            </a:extLst>
          </p:cNvPr>
          <p:cNvSpPr txBox="1">
            <a:spLocks/>
          </p:cNvSpPr>
          <p:nvPr/>
        </p:nvSpPr>
        <p:spPr>
          <a:xfrm>
            <a:off x="5828774" y="699796"/>
            <a:ext cx="4173391" cy="423692"/>
          </a:xfrm>
          <a:prstGeom prst="rect">
            <a:avLst/>
          </a:prstGeom>
          <a:solidFill>
            <a:srgbClr val="D31145"/>
          </a:solidFill>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AU" sz="2400" dirty="0">
                <a:solidFill>
                  <a:schemeClr val="bg1"/>
                </a:solidFill>
                <a:latin typeface="+mn-lt"/>
              </a:rPr>
              <a:t>2018 Reporting Cycle Results</a:t>
            </a:r>
            <a:endParaRPr lang="en-US" sz="2400" dirty="0">
              <a:solidFill>
                <a:schemeClr val="bg1"/>
              </a:solidFill>
              <a:latin typeface="+mn-lt"/>
            </a:endParaRPr>
          </a:p>
        </p:txBody>
      </p:sp>
    </p:spTree>
    <p:extLst>
      <p:ext uri="{BB962C8B-B14F-4D97-AF65-F5344CB8AC3E}">
        <p14:creationId xmlns:p14="http://schemas.microsoft.com/office/powerpoint/2010/main" val="18055201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34C7A6-F8A4-4EFE-93FB-F7E0A8761FB9}"/>
              </a:ext>
            </a:extLst>
          </p:cNvPr>
          <p:cNvSpPr txBox="1">
            <a:spLocks/>
          </p:cNvSpPr>
          <p:nvPr/>
        </p:nvSpPr>
        <p:spPr>
          <a:xfrm>
            <a:off x="2286001" y="223934"/>
            <a:ext cx="8154955" cy="423692"/>
          </a:xfrm>
          <a:prstGeom prst="rect">
            <a:avLst/>
          </a:prstGeom>
          <a:solidFill>
            <a:srgbClr val="006CB7"/>
          </a:solidFill>
        </p:spPr>
        <p:txBody>
          <a:bodyPr vert="horz" lIns="91440" tIns="45720" rIns="91440" bIns="45720" rtlCol="0" anchor="ctr">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b="1" dirty="0">
                <a:solidFill>
                  <a:schemeClr val="bg1"/>
                </a:solidFill>
                <a:latin typeface="+mn-lt"/>
              </a:rPr>
              <a:t>2.1 Key highlights of the 2018 UN SWAP EPI reporting cycle results </a:t>
            </a:r>
          </a:p>
        </p:txBody>
      </p:sp>
      <p:sp>
        <p:nvSpPr>
          <p:cNvPr id="3" name="Rectangle 2">
            <a:extLst>
              <a:ext uri="{FF2B5EF4-FFF2-40B4-BE49-F238E27FC236}">
                <a16:creationId xmlns:a16="http://schemas.microsoft.com/office/drawing/2014/main" id="{569E1734-F3B8-4CD1-9A1E-35D795597D13}"/>
              </a:ext>
            </a:extLst>
          </p:cNvPr>
          <p:cNvSpPr/>
          <p:nvPr/>
        </p:nvSpPr>
        <p:spPr>
          <a:xfrm>
            <a:off x="290536" y="2120897"/>
            <a:ext cx="5242034" cy="954107"/>
          </a:xfrm>
          <a:prstGeom prst="rect">
            <a:avLst/>
          </a:prstGeom>
        </p:spPr>
        <p:txBody>
          <a:bodyPr wrap="square">
            <a:spAutoFit/>
          </a:bodyPr>
          <a:lstStyle/>
          <a:p>
            <a:pPr algn="ctr"/>
            <a:r>
              <a:rPr lang="en-US" b="1" dirty="0"/>
              <a:t>42 </a:t>
            </a:r>
            <a:r>
              <a:rPr lang="en-US" dirty="0"/>
              <a:t>out of 66 reporting entities</a:t>
            </a:r>
            <a:r>
              <a:rPr lang="en-US" b="1" dirty="0"/>
              <a:t> reported against the UN-SWAP </a:t>
            </a:r>
            <a:r>
              <a:rPr lang="en-US" dirty="0"/>
              <a:t>EPI in 2018.</a:t>
            </a:r>
          </a:p>
          <a:p>
            <a:pPr algn="ctr"/>
            <a:endParaRPr lang="en-US" sz="2000" dirty="0"/>
          </a:p>
        </p:txBody>
      </p:sp>
      <p:cxnSp>
        <p:nvCxnSpPr>
          <p:cNvPr id="4" name="Straight Connector 3">
            <a:extLst>
              <a:ext uri="{FF2B5EF4-FFF2-40B4-BE49-F238E27FC236}">
                <a16:creationId xmlns:a16="http://schemas.microsoft.com/office/drawing/2014/main" id="{A4738D66-5318-4BB1-808A-215FA39307F4}"/>
              </a:ext>
            </a:extLst>
          </p:cNvPr>
          <p:cNvCxnSpPr>
            <a:cxnSpLocks/>
          </p:cNvCxnSpPr>
          <p:nvPr/>
        </p:nvCxnSpPr>
        <p:spPr>
          <a:xfrm>
            <a:off x="6189307" y="1120793"/>
            <a:ext cx="0" cy="1538329"/>
          </a:xfrm>
          <a:prstGeom prst="line">
            <a:avLst/>
          </a:prstGeom>
          <a:ln>
            <a:solidFill>
              <a:srgbClr val="D31145"/>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ABE3C2C7-586E-47B9-81EF-BAC042AE3640}"/>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1023929" y="3860890"/>
            <a:ext cx="800276" cy="789818"/>
          </a:xfrm>
          <a:prstGeom prst="rect">
            <a:avLst/>
          </a:prstGeom>
        </p:spPr>
      </p:pic>
      <p:pic>
        <p:nvPicPr>
          <p:cNvPr id="6" name="Picture 5">
            <a:extLst>
              <a:ext uri="{FF2B5EF4-FFF2-40B4-BE49-F238E27FC236}">
                <a16:creationId xmlns:a16="http://schemas.microsoft.com/office/drawing/2014/main" id="{C10746DF-6118-4645-B97F-5B90B3F9E0A7}"/>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10827617" y="3856890"/>
            <a:ext cx="682611" cy="852370"/>
          </a:xfrm>
          <a:prstGeom prst="rect">
            <a:avLst/>
          </a:prstGeom>
        </p:spPr>
      </p:pic>
      <p:sp>
        <p:nvSpPr>
          <p:cNvPr id="7" name="Rectangle 6">
            <a:extLst>
              <a:ext uri="{FF2B5EF4-FFF2-40B4-BE49-F238E27FC236}">
                <a16:creationId xmlns:a16="http://schemas.microsoft.com/office/drawing/2014/main" id="{EBBACC42-2D90-43C9-9334-C286C149A058}"/>
              </a:ext>
            </a:extLst>
          </p:cNvPr>
          <p:cNvSpPr/>
          <p:nvPr/>
        </p:nvSpPr>
        <p:spPr>
          <a:xfrm>
            <a:off x="7134153" y="2181613"/>
            <a:ext cx="4948715" cy="707886"/>
          </a:xfrm>
          <a:prstGeom prst="rect">
            <a:avLst/>
          </a:prstGeom>
        </p:spPr>
        <p:txBody>
          <a:bodyPr wrap="square">
            <a:spAutoFit/>
          </a:bodyPr>
          <a:lstStyle/>
          <a:p>
            <a:pPr algn="ctr"/>
            <a:r>
              <a:rPr lang="en-US" sz="2000" b="1" dirty="0"/>
              <a:t>37 out of the 42 used the technical note and scorecard.</a:t>
            </a:r>
          </a:p>
        </p:txBody>
      </p:sp>
      <p:pic>
        <p:nvPicPr>
          <p:cNvPr id="8" name="Picture 7">
            <a:extLst>
              <a:ext uri="{FF2B5EF4-FFF2-40B4-BE49-F238E27FC236}">
                <a16:creationId xmlns:a16="http://schemas.microsoft.com/office/drawing/2014/main" id="{6B59908A-23FC-459A-BE9D-A8CE4CF3CFEC}"/>
              </a:ext>
            </a:extLst>
          </p:cNvPr>
          <p:cNvPicPr>
            <a:picLocks noChangeAspect="1"/>
          </p:cNvPicPr>
          <p:nvPr/>
        </p:nvPicPr>
        <p:blipFill>
          <a:blip r:embed="rId4" cstate="hqprint">
            <a:extLst>
              <a:ext uri="{BEBA8EAE-BF5A-486C-A8C5-ECC9F3942E4B}">
                <a14:imgProps xmlns:a14="http://schemas.microsoft.com/office/drawing/2010/main">
                  <a14:imgLayer r:embed="rId5">
                    <a14:imgEffect>
                      <a14:artisticMarker/>
                    </a14:imgEffect>
                  </a14:imgLayer>
                </a14:imgProps>
              </a:ext>
              <a:ext uri="{28A0092B-C50C-407E-A947-70E740481C1C}">
                <a14:useLocalDpi xmlns:a14="http://schemas.microsoft.com/office/drawing/2010/main" val="0"/>
              </a:ext>
            </a:extLst>
          </a:blip>
          <a:stretch>
            <a:fillRect/>
          </a:stretch>
        </p:blipFill>
        <p:spPr>
          <a:xfrm>
            <a:off x="8177757" y="3863505"/>
            <a:ext cx="903501" cy="903501"/>
          </a:xfrm>
          <a:prstGeom prst="rect">
            <a:avLst/>
          </a:prstGeom>
        </p:spPr>
      </p:pic>
      <p:pic>
        <p:nvPicPr>
          <p:cNvPr id="9" name="Picture 8">
            <a:extLst>
              <a:ext uri="{FF2B5EF4-FFF2-40B4-BE49-F238E27FC236}">
                <a16:creationId xmlns:a16="http://schemas.microsoft.com/office/drawing/2014/main" id="{40BACB56-656A-4FDA-B72B-4F41C36C55A3}"/>
              </a:ext>
            </a:extLst>
          </p:cNvPr>
          <p:cNvPicPr>
            <a:picLocks noChangeAspect="1"/>
          </p:cNvPicPr>
          <p:nvPr/>
        </p:nvPicPr>
        <p:blipFill>
          <a:blip r:embed="rId6" cstate="hqprint">
            <a:extLst>
              <a:ext uri="{BEBA8EAE-BF5A-486C-A8C5-ECC9F3942E4B}">
                <a14:imgProps xmlns:a14="http://schemas.microsoft.com/office/drawing/2010/main">
                  <a14:imgLayer r:embed="rId7">
                    <a14:imgEffect>
                      <a14:artisticMarker/>
                    </a14:imgEffect>
                  </a14:imgLayer>
                </a14:imgProps>
              </a:ext>
              <a:ext uri="{28A0092B-C50C-407E-A947-70E740481C1C}">
                <a14:useLocalDpi xmlns:a14="http://schemas.microsoft.com/office/drawing/2010/main" val="0"/>
              </a:ext>
            </a:extLst>
          </a:blip>
          <a:stretch>
            <a:fillRect/>
          </a:stretch>
        </p:blipFill>
        <p:spPr>
          <a:xfrm>
            <a:off x="5588975" y="3990974"/>
            <a:ext cx="959137" cy="842303"/>
          </a:xfrm>
          <a:prstGeom prst="rect">
            <a:avLst/>
          </a:prstGeom>
        </p:spPr>
      </p:pic>
      <p:cxnSp>
        <p:nvCxnSpPr>
          <p:cNvPr id="11" name="Straight Connector 10">
            <a:extLst>
              <a:ext uri="{FF2B5EF4-FFF2-40B4-BE49-F238E27FC236}">
                <a16:creationId xmlns:a16="http://schemas.microsoft.com/office/drawing/2014/main" id="{E39693AB-F3FD-400A-BEC6-99E308A8B6D4}"/>
              </a:ext>
            </a:extLst>
          </p:cNvPr>
          <p:cNvCxnSpPr>
            <a:cxnSpLocks/>
          </p:cNvCxnSpPr>
          <p:nvPr/>
        </p:nvCxnSpPr>
        <p:spPr>
          <a:xfrm>
            <a:off x="9676467" y="3694657"/>
            <a:ext cx="0" cy="2335413"/>
          </a:xfrm>
          <a:prstGeom prst="line">
            <a:avLst/>
          </a:prstGeom>
          <a:ln>
            <a:solidFill>
              <a:srgbClr val="D31145"/>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9CF70FD8-DCF3-4A4E-9D1C-7BF473A2641A}"/>
              </a:ext>
            </a:extLst>
          </p:cNvPr>
          <p:cNvCxnSpPr>
            <a:cxnSpLocks/>
          </p:cNvCxnSpPr>
          <p:nvPr/>
        </p:nvCxnSpPr>
        <p:spPr>
          <a:xfrm>
            <a:off x="2313236" y="3808837"/>
            <a:ext cx="0" cy="2335413"/>
          </a:xfrm>
          <a:prstGeom prst="line">
            <a:avLst/>
          </a:prstGeom>
          <a:ln>
            <a:solidFill>
              <a:srgbClr val="D31145"/>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08DD3B7A-9B6C-40BF-845C-15DCD9F68C10}"/>
              </a:ext>
            </a:extLst>
          </p:cNvPr>
          <p:cNvCxnSpPr>
            <a:cxnSpLocks/>
          </p:cNvCxnSpPr>
          <p:nvPr/>
        </p:nvCxnSpPr>
        <p:spPr>
          <a:xfrm>
            <a:off x="2070679" y="3109810"/>
            <a:ext cx="8370277" cy="20096"/>
          </a:xfrm>
          <a:prstGeom prst="line">
            <a:avLst/>
          </a:prstGeom>
          <a:ln>
            <a:solidFill>
              <a:srgbClr val="D31145"/>
            </a:solidFill>
          </a:ln>
        </p:spPr>
        <p:style>
          <a:lnRef idx="1">
            <a:schemeClr val="accent1"/>
          </a:lnRef>
          <a:fillRef idx="0">
            <a:schemeClr val="accent1"/>
          </a:fillRef>
          <a:effectRef idx="0">
            <a:schemeClr val="accent1"/>
          </a:effectRef>
          <a:fontRef idx="minor">
            <a:schemeClr val="tx1"/>
          </a:fontRef>
        </p:style>
      </p:cxnSp>
      <p:sp>
        <p:nvSpPr>
          <p:cNvPr id="16" name="Rectangle 15">
            <a:extLst>
              <a:ext uri="{FF2B5EF4-FFF2-40B4-BE49-F238E27FC236}">
                <a16:creationId xmlns:a16="http://schemas.microsoft.com/office/drawing/2014/main" id="{D663963B-85F6-471C-B02B-0C567441704D}"/>
              </a:ext>
            </a:extLst>
          </p:cNvPr>
          <p:cNvSpPr/>
          <p:nvPr/>
        </p:nvSpPr>
        <p:spPr>
          <a:xfrm>
            <a:off x="-14153" y="4976544"/>
            <a:ext cx="2300154" cy="1384995"/>
          </a:xfrm>
          <a:prstGeom prst="rect">
            <a:avLst/>
          </a:prstGeom>
        </p:spPr>
        <p:txBody>
          <a:bodyPr wrap="square">
            <a:spAutoFit/>
          </a:bodyPr>
          <a:lstStyle/>
          <a:p>
            <a:pPr algn="ctr"/>
            <a:r>
              <a:rPr lang="en-US" sz="2000" b="1" dirty="0"/>
              <a:t>Mandates:</a:t>
            </a:r>
          </a:p>
          <a:p>
            <a:pPr algn="ctr"/>
            <a:r>
              <a:rPr lang="en-US" sz="1600" dirty="0"/>
              <a:t>secretariat, funds and </a:t>
            </a:r>
            <a:r>
              <a:rPr lang="en-US" sz="1600" dirty="0" err="1"/>
              <a:t>programmes</a:t>
            </a:r>
            <a:r>
              <a:rPr lang="en-US" sz="1600" dirty="0"/>
              <a:t>, technical, specialized and training institutes</a:t>
            </a:r>
          </a:p>
        </p:txBody>
      </p:sp>
      <p:sp>
        <p:nvSpPr>
          <p:cNvPr id="18" name="Rectangle 17">
            <a:extLst>
              <a:ext uri="{FF2B5EF4-FFF2-40B4-BE49-F238E27FC236}">
                <a16:creationId xmlns:a16="http://schemas.microsoft.com/office/drawing/2014/main" id="{668EFAEF-37C9-4789-B3B1-8EF1943D4318}"/>
              </a:ext>
            </a:extLst>
          </p:cNvPr>
          <p:cNvSpPr/>
          <p:nvPr/>
        </p:nvSpPr>
        <p:spPr>
          <a:xfrm>
            <a:off x="2006839" y="654897"/>
            <a:ext cx="2406428" cy="1446550"/>
          </a:xfrm>
          <a:prstGeom prst="rect">
            <a:avLst/>
          </a:prstGeom>
        </p:spPr>
        <p:txBody>
          <a:bodyPr wrap="none">
            <a:spAutoFit/>
          </a:bodyPr>
          <a:lstStyle/>
          <a:p>
            <a:r>
              <a:rPr lang="en-US" sz="8800" b="1" dirty="0">
                <a:solidFill>
                  <a:srgbClr val="D31145"/>
                </a:solidFill>
              </a:rPr>
              <a:t>64% </a:t>
            </a:r>
            <a:endParaRPr lang="en-US" sz="5400" dirty="0">
              <a:solidFill>
                <a:srgbClr val="D31145"/>
              </a:solidFill>
            </a:endParaRPr>
          </a:p>
        </p:txBody>
      </p:sp>
      <p:sp>
        <p:nvSpPr>
          <p:cNvPr id="19" name="Rectangle 18">
            <a:extLst>
              <a:ext uri="{FF2B5EF4-FFF2-40B4-BE49-F238E27FC236}">
                <a16:creationId xmlns:a16="http://schemas.microsoft.com/office/drawing/2014/main" id="{ED7C8C80-89B5-465F-8BFD-D6FD292713A4}"/>
              </a:ext>
            </a:extLst>
          </p:cNvPr>
          <p:cNvSpPr/>
          <p:nvPr/>
        </p:nvSpPr>
        <p:spPr>
          <a:xfrm>
            <a:off x="8717622" y="654897"/>
            <a:ext cx="2151551" cy="1446550"/>
          </a:xfrm>
          <a:prstGeom prst="rect">
            <a:avLst/>
          </a:prstGeom>
        </p:spPr>
        <p:txBody>
          <a:bodyPr wrap="none">
            <a:spAutoFit/>
          </a:bodyPr>
          <a:lstStyle/>
          <a:p>
            <a:r>
              <a:rPr lang="en-US" sz="8800" b="1" dirty="0">
                <a:solidFill>
                  <a:srgbClr val="D31145"/>
                </a:solidFill>
              </a:rPr>
              <a:t>88%</a:t>
            </a:r>
            <a:endParaRPr lang="en-US" sz="5400" dirty="0">
              <a:solidFill>
                <a:srgbClr val="D31145"/>
              </a:solidFill>
            </a:endParaRPr>
          </a:p>
        </p:txBody>
      </p:sp>
      <p:sp>
        <p:nvSpPr>
          <p:cNvPr id="20" name="Rectangle 19">
            <a:extLst>
              <a:ext uri="{FF2B5EF4-FFF2-40B4-BE49-F238E27FC236}">
                <a16:creationId xmlns:a16="http://schemas.microsoft.com/office/drawing/2014/main" id="{FE00221B-92C5-4BAB-9F74-4E97E55FA7B8}"/>
              </a:ext>
            </a:extLst>
          </p:cNvPr>
          <p:cNvSpPr/>
          <p:nvPr/>
        </p:nvSpPr>
        <p:spPr>
          <a:xfrm>
            <a:off x="3495385" y="3207661"/>
            <a:ext cx="5736186" cy="461665"/>
          </a:xfrm>
          <a:prstGeom prst="rect">
            <a:avLst/>
          </a:prstGeom>
        </p:spPr>
        <p:txBody>
          <a:bodyPr wrap="none">
            <a:spAutoFit/>
          </a:bodyPr>
          <a:lstStyle/>
          <a:p>
            <a:r>
              <a:rPr lang="en-US" sz="2400" b="1" dirty="0">
                <a:solidFill>
                  <a:srgbClr val="D31145"/>
                </a:solidFill>
              </a:rPr>
              <a:t>The analysis acknowledges the diversity in: </a:t>
            </a:r>
          </a:p>
        </p:txBody>
      </p:sp>
      <p:pic>
        <p:nvPicPr>
          <p:cNvPr id="21" name="Picture 20">
            <a:extLst>
              <a:ext uri="{FF2B5EF4-FFF2-40B4-BE49-F238E27FC236}">
                <a16:creationId xmlns:a16="http://schemas.microsoft.com/office/drawing/2014/main" id="{21DA1558-8B54-433F-AD92-E0F838A5B3C5}"/>
              </a:ext>
            </a:extLst>
          </p:cNvPr>
          <p:cNvPicPr>
            <a:picLocks noChangeAspect="1"/>
          </p:cNvPicPr>
          <p:nvPr/>
        </p:nvPicPr>
        <p:blipFill>
          <a:blip r:embed="rId8"/>
          <a:stretch>
            <a:fillRect/>
          </a:stretch>
        </p:blipFill>
        <p:spPr>
          <a:xfrm>
            <a:off x="2967963" y="3900217"/>
            <a:ext cx="888600" cy="870277"/>
          </a:xfrm>
          <a:prstGeom prst="rect">
            <a:avLst/>
          </a:prstGeom>
        </p:spPr>
      </p:pic>
      <p:cxnSp>
        <p:nvCxnSpPr>
          <p:cNvPr id="23" name="Straight Connector 22">
            <a:extLst>
              <a:ext uri="{FF2B5EF4-FFF2-40B4-BE49-F238E27FC236}">
                <a16:creationId xmlns:a16="http://schemas.microsoft.com/office/drawing/2014/main" id="{ED1D481D-67CE-46D1-892A-1A7CC385F517}"/>
              </a:ext>
            </a:extLst>
          </p:cNvPr>
          <p:cNvCxnSpPr>
            <a:cxnSpLocks/>
          </p:cNvCxnSpPr>
          <p:nvPr/>
        </p:nvCxnSpPr>
        <p:spPr>
          <a:xfrm>
            <a:off x="4663237" y="3831093"/>
            <a:ext cx="0" cy="2335413"/>
          </a:xfrm>
          <a:prstGeom prst="line">
            <a:avLst/>
          </a:prstGeom>
          <a:ln>
            <a:solidFill>
              <a:srgbClr val="D31145"/>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6116C713-4906-4A8A-9CBC-1E38591B55A7}"/>
              </a:ext>
            </a:extLst>
          </p:cNvPr>
          <p:cNvCxnSpPr>
            <a:cxnSpLocks/>
          </p:cNvCxnSpPr>
          <p:nvPr/>
        </p:nvCxnSpPr>
        <p:spPr>
          <a:xfrm>
            <a:off x="7171573" y="3777959"/>
            <a:ext cx="0" cy="2335413"/>
          </a:xfrm>
          <a:prstGeom prst="line">
            <a:avLst/>
          </a:prstGeom>
          <a:ln>
            <a:solidFill>
              <a:srgbClr val="D31145"/>
            </a:solidFill>
          </a:ln>
        </p:spPr>
        <p:style>
          <a:lnRef idx="1">
            <a:schemeClr val="accent1"/>
          </a:lnRef>
          <a:fillRef idx="0">
            <a:schemeClr val="accent1"/>
          </a:fillRef>
          <a:effectRef idx="0">
            <a:schemeClr val="accent1"/>
          </a:effectRef>
          <a:fontRef idx="minor">
            <a:schemeClr val="tx1"/>
          </a:fontRef>
        </p:style>
      </p:cxnSp>
      <p:sp>
        <p:nvSpPr>
          <p:cNvPr id="25" name="Rectangle 24">
            <a:extLst>
              <a:ext uri="{FF2B5EF4-FFF2-40B4-BE49-F238E27FC236}">
                <a16:creationId xmlns:a16="http://schemas.microsoft.com/office/drawing/2014/main" id="{8770CFC8-1FD8-4135-9D27-6C49AF65E1AA}"/>
              </a:ext>
            </a:extLst>
          </p:cNvPr>
          <p:cNvSpPr/>
          <p:nvPr/>
        </p:nvSpPr>
        <p:spPr>
          <a:xfrm>
            <a:off x="9825496" y="4952592"/>
            <a:ext cx="2300154" cy="892552"/>
          </a:xfrm>
          <a:prstGeom prst="rect">
            <a:avLst/>
          </a:prstGeom>
        </p:spPr>
        <p:txBody>
          <a:bodyPr wrap="square">
            <a:spAutoFit/>
          </a:bodyPr>
          <a:lstStyle/>
          <a:p>
            <a:pPr algn="ctr"/>
            <a:r>
              <a:rPr lang="en-US" sz="2000" b="1" dirty="0"/>
              <a:t>Approaches: </a:t>
            </a:r>
          </a:p>
          <a:p>
            <a:pPr algn="ctr"/>
            <a:r>
              <a:rPr lang="en-US" sz="1600" dirty="0"/>
              <a:t>internal, external and peer review</a:t>
            </a:r>
            <a:endParaRPr lang="en-US" sz="1600" dirty="0">
              <a:solidFill>
                <a:prstClr val="black"/>
              </a:solidFill>
            </a:endParaRPr>
          </a:p>
        </p:txBody>
      </p:sp>
      <p:sp>
        <p:nvSpPr>
          <p:cNvPr id="26" name="Rectangle 25">
            <a:extLst>
              <a:ext uri="{FF2B5EF4-FFF2-40B4-BE49-F238E27FC236}">
                <a16:creationId xmlns:a16="http://schemas.microsoft.com/office/drawing/2014/main" id="{1C9328B3-191E-4AC4-9DA1-B59C716C75FB}"/>
              </a:ext>
            </a:extLst>
          </p:cNvPr>
          <p:cNvSpPr/>
          <p:nvPr/>
        </p:nvSpPr>
        <p:spPr>
          <a:xfrm>
            <a:off x="7338961" y="4976544"/>
            <a:ext cx="2300154" cy="1508105"/>
          </a:xfrm>
          <a:prstGeom prst="rect">
            <a:avLst/>
          </a:prstGeom>
        </p:spPr>
        <p:txBody>
          <a:bodyPr wrap="square">
            <a:spAutoFit/>
          </a:bodyPr>
          <a:lstStyle/>
          <a:p>
            <a:pPr algn="ctr"/>
            <a:r>
              <a:rPr lang="en-US" sz="2000" b="1" dirty="0"/>
              <a:t>Type of evaluations:</a:t>
            </a:r>
          </a:p>
          <a:p>
            <a:pPr algn="ctr"/>
            <a:r>
              <a:rPr lang="en-US" sz="2000" b="1" dirty="0"/>
              <a:t> </a:t>
            </a:r>
            <a:r>
              <a:rPr lang="en-US" sz="2000" dirty="0"/>
              <a:t> </a:t>
            </a:r>
            <a:r>
              <a:rPr lang="en-US" sz="1600" dirty="0">
                <a:solidFill>
                  <a:prstClr val="black"/>
                </a:solidFill>
              </a:rPr>
              <a:t>produced by central offices versus decentralized offices</a:t>
            </a:r>
          </a:p>
        </p:txBody>
      </p:sp>
      <p:sp>
        <p:nvSpPr>
          <p:cNvPr id="27" name="Rectangle 26">
            <a:extLst>
              <a:ext uri="{FF2B5EF4-FFF2-40B4-BE49-F238E27FC236}">
                <a16:creationId xmlns:a16="http://schemas.microsoft.com/office/drawing/2014/main" id="{EE505B21-B5D8-4420-BA6B-CB41027AD8E0}"/>
              </a:ext>
            </a:extLst>
          </p:cNvPr>
          <p:cNvSpPr/>
          <p:nvPr/>
        </p:nvSpPr>
        <p:spPr>
          <a:xfrm>
            <a:off x="4663237" y="4976544"/>
            <a:ext cx="2300154" cy="1261884"/>
          </a:xfrm>
          <a:prstGeom prst="rect">
            <a:avLst/>
          </a:prstGeom>
        </p:spPr>
        <p:txBody>
          <a:bodyPr wrap="square">
            <a:spAutoFit/>
          </a:bodyPr>
          <a:lstStyle/>
          <a:p>
            <a:pPr algn="ctr"/>
            <a:r>
              <a:rPr lang="en-US" sz="2000" b="1" dirty="0"/>
              <a:t>Number of evaluations:</a:t>
            </a:r>
          </a:p>
          <a:p>
            <a:pPr algn="ctr"/>
            <a:r>
              <a:rPr lang="en-US" sz="2000" dirty="0"/>
              <a:t> </a:t>
            </a:r>
            <a:r>
              <a:rPr lang="en-US" sz="1600" dirty="0">
                <a:solidFill>
                  <a:prstClr val="black"/>
                </a:solidFill>
              </a:rPr>
              <a:t>between 1 and 50 reports</a:t>
            </a:r>
          </a:p>
        </p:txBody>
      </p:sp>
      <p:sp>
        <p:nvSpPr>
          <p:cNvPr id="28" name="Rectangle 27">
            <a:extLst>
              <a:ext uri="{FF2B5EF4-FFF2-40B4-BE49-F238E27FC236}">
                <a16:creationId xmlns:a16="http://schemas.microsoft.com/office/drawing/2014/main" id="{D0819381-8B8B-45F7-B41F-B8832D790ED0}"/>
              </a:ext>
            </a:extLst>
          </p:cNvPr>
          <p:cNvSpPr/>
          <p:nvPr/>
        </p:nvSpPr>
        <p:spPr>
          <a:xfrm>
            <a:off x="2379777" y="4976544"/>
            <a:ext cx="2300154" cy="892552"/>
          </a:xfrm>
          <a:prstGeom prst="rect">
            <a:avLst/>
          </a:prstGeom>
        </p:spPr>
        <p:txBody>
          <a:bodyPr wrap="square">
            <a:spAutoFit/>
          </a:bodyPr>
          <a:lstStyle/>
          <a:p>
            <a:pPr algn="ctr"/>
            <a:r>
              <a:rPr lang="en-US" sz="2000" b="1" dirty="0"/>
              <a:t>Capacity:</a:t>
            </a:r>
          </a:p>
          <a:p>
            <a:pPr lvl="0" algn="ctr"/>
            <a:r>
              <a:rPr lang="en-US" sz="1600" dirty="0">
                <a:solidFill>
                  <a:prstClr val="black"/>
                </a:solidFill>
              </a:rPr>
              <a:t>evaluation offices, units and co-located structures</a:t>
            </a:r>
          </a:p>
        </p:txBody>
      </p:sp>
    </p:spTree>
    <p:extLst>
      <p:ext uri="{BB962C8B-B14F-4D97-AF65-F5344CB8AC3E}">
        <p14:creationId xmlns:p14="http://schemas.microsoft.com/office/powerpoint/2010/main" val="28960009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6C4B3DB-3455-44AD-9AF2-04FF00C2B64E}"/>
              </a:ext>
            </a:extLst>
          </p:cNvPr>
          <p:cNvSpPr/>
          <p:nvPr/>
        </p:nvSpPr>
        <p:spPr>
          <a:xfrm>
            <a:off x="1738736" y="761219"/>
            <a:ext cx="2136152" cy="1231106"/>
          </a:xfrm>
          <a:prstGeom prst="rect">
            <a:avLst/>
          </a:prstGeom>
        </p:spPr>
        <p:txBody>
          <a:bodyPr wrap="square">
            <a:spAutoFit/>
          </a:bodyPr>
          <a:lstStyle/>
          <a:p>
            <a:pPr algn="ctr"/>
            <a:r>
              <a:rPr lang="en-US" b="1" dirty="0">
                <a:latin typeface="+mj-lt"/>
              </a:rPr>
              <a:t>Increase from 2017 in the use of UNEG scorecard</a:t>
            </a:r>
            <a:endParaRPr lang="en-US" dirty="0">
              <a:latin typeface="+mj-lt"/>
            </a:endParaRPr>
          </a:p>
          <a:p>
            <a:pPr algn="ctr"/>
            <a:endParaRPr lang="en-US" sz="2000" dirty="0"/>
          </a:p>
        </p:txBody>
      </p:sp>
      <p:cxnSp>
        <p:nvCxnSpPr>
          <p:cNvPr id="5" name="Straight Connector 4">
            <a:extLst>
              <a:ext uri="{FF2B5EF4-FFF2-40B4-BE49-F238E27FC236}">
                <a16:creationId xmlns:a16="http://schemas.microsoft.com/office/drawing/2014/main" id="{3C6A0FB4-5A76-40F5-A803-3317C1E916D9}"/>
              </a:ext>
            </a:extLst>
          </p:cNvPr>
          <p:cNvCxnSpPr>
            <a:cxnSpLocks/>
          </p:cNvCxnSpPr>
          <p:nvPr/>
        </p:nvCxnSpPr>
        <p:spPr>
          <a:xfrm>
            <a:off x="600947" y="1862646"/>
            <a:ext cx="3183746" cy="0"/>
          </a:xfrm>
          <a:prstGeom prst="line">
            <a:avLst/>
          </a:prstGeom>
          <a:ln w="6350">
            <a:solidFill>
              <a:srgbClr val="D31145"/>
            </a:solidFill>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671191F5-18C9-45A4-BE93-DC9745C1B80B}"/>
              </a:ext>
            </a:extLst>
          </p:cNvPr>
          <p:cNvSpPr/>
          <p:nvPr/>
        </p:nvSpPr>
        <p:spPr>
          <a:xfrm>
            <a:off x="345367" y="574713"/>
            <a:ext cx="1834156" cy="1107996"/>
          </a:xfrm>
          <a:prstGeom prst="rect">
            <a:avLst/>
          </a:prstGeom>
        </p:spPr>
        <p:txBody>
          <a:bodyPr wrap="square">
            <a:spAutoFit/>
          </a:bodyPr>
          <a:lstStyle/>
          <a:p>
            <a:pPr algn="ctr"/>
            <a:r>
              <a:rPr lang="en-US" sz="5400" b="1" dirty="0">
                <a:solidFill>
                  <a:srgbClr val="D31145"/>
                </a:solidFill>
              </a:rPr>
              <a:t>9%</a:t>
            </a:r>
            <a:r>
              <a:rPr lang="en-US" sz="6600" b="1" dirty="0">
                <a:solidFill>
                  <a:srgbClr val="D31145"/>
                </a:solidFill>
              </a:rPr>
              <a:t> </a:t>
            </a:r>
            <a:endParaRPr lang="en-US" sz="4000" dirty="0">
              <a:solidFill>
                <a:srgbClr val="D31145"/>
              </a:solidFill>
            </a:endParaRPr>
          </a:p>
        </p:txBody>
      </p:sp>
      <p:sp>
        <p:nvSpPr>
          <p:cNvPr id="18" name="Rectangle 17">
            <a:extLst>
              <a:ext uri="{FF2B5EF4-FFF2-40B4-BE49-F238E27FC236}">
                <a16:creationId xmlns:a16="http://schemas.microsoft.com/office/drawing/2014/main" id="{633FCAE2-3AC7-48DE-990B-4763A6BA0B9D}"/>
              </a:ext>
            </a:extLst>
          </p:cNvPr>
          <p:cNvSpPr/>
          <p:nvPr/>
        </p:nvSpPr>
        <p:spPr>
          <a:xfrm>
            <a:off x="1804050" y="1974571"/>
            <a:ext cx="2136152" cy="1231106"/>
          </a:xfrm>
          <a:prstGeom prst="rect">
            <a:avLst/>
          </a:prstGeom>
        </p:spPr>
        <p:txBody>
          <a:bodyPr wrap="square">
            <a:spAutoFit/>
          </a:bodyPr>
          <a:lstStyle/>
          <a:p>
            <a:pPr algn="ctr"/>
            <a:r>
              <a:rPr lang="en-US" b="1" dirty="0">
                <a:latin typeface="+mj-lt"/>
              </a:rPr>
              <a:t>Of scorecard users (N=27/37) have met or exceeded the requirement for EPI </a:t>
            </a:r>
            <a:endParaRPr lang="en-US" sz="2000" dirty="0"/>
          </a:p>
        </p:txBody>
      </p:sp>
      <p:sp>
        <p:nvSpPr>
          <p:cNvPr id="19" name="Rectangle 18">
            <a:extLst>
              <a:ext uri="{FF2B5EF4-FFF2-40B4-BE49-F238E27FC236}">
                <a16:creationId xmlns:a16="http://schemas.microsoft.com/office/drawing/2014/main" id="{30CCD1DF-2A63-401B-BF70-5A6695386A72}"/>
              </a:ext>
            </a:extLst>
          </p:cNvPr>
          <p:cNvSpPr/>
          <p:nvPr/>
        </p:nvSpPr>
        <p:spPr>
          <a:xfrm>
            <a:off x="345367" y="2021545"/>
            <a:ext cx="1834156" cy="923330"/>
          </a:xfrm>
          <a:prstGeom prst="rect">
            <a:avLst/>
          </a:prstGeom>
        </p:spPr>
        <p:txBody>
          <a:bodyPr wrap="square">
            <a:spAutoFit/>
          </a:bodyPr>
          <a:lstStyle/>
          <a:p>
            <a:pPr algn="ctr"/>
            <a:r>
              <a:rPr lang="en-US" sz="5400" b="1" dirty="0">
                <a:solidFill>
                  <a:srgbClr val="D31145"/>
                </a:solidFill>
              </a:rPr>
              <a:t>73% </a:t>
            </a:r>
            <a:endParaRPr lang="en-US" sz="3200" dirty="0">
              <a:solidFill>
                <a:srgbClr val="D31145"/>
              </a:solidFill>
            </a:endParaRPr>
          </a:p>
        </p:txBody>
      </p:sp>
      <p:cxnSp>
        <p:nvCxnSpPr>
          <p:cNvPr id="20" name="Straight Connector 19">
            <a:extLst>
              <a:ext uri="{FF2B5EF4-FFF2-40B4-BE49-F238E27FC236}">
                <a16:creationId xmlns:a16="http://schemas.microsoft.com/office/drawing/2014/main" id="{5C7CB99E-2AE6-4499-8C59-8AA3C8CFAD74}"/>
              </a:ext>
            </a:extLst>
          </p:cNvPr>
          <p:cNvCxnSpPr>
            <a:cxnSpLocks/>
          </p:cNvCxnSpPr>
          <p:nvPr/>
        </p:nvCxnSpPr>
        <p:spPr>
          <a:xfrm>
            <a:off x="600947" y="3535941"/>
            <a:ext cx="3183746" cy="0"/>
          </a:xfrm>
          <a:prstGeom prst="line">
            <a:avLst/>
          </a:prstGeom>
          <a:ln w="6350">
            <a:solidFill>
              <a:srgbClr val="D31145"/>
            </a:solidFill>
          </a:ln>
        </p:spPr>
        <p:style>
          <a:lnRef idx="1">
            <a:schemeClr val="accent1"/>
          </a:lnRef>
          <a:fillRef idx="0">
            <a:schemeClr val="accent1"/>
          </a:fillRef>
          <a:effectRef idx="0">
            <a:schemeClr val="accent1"/>
          </a:effectRef>
          <a:fontRef idx="minor">
            <a:schemeClr val="tx1"/>
          </a:fontRef>
        </p:style>
      </p:cxnSp>
      <p:sp>
        <p:nvSpPr>
          <p:cNvPr id="21" name="Rectangle 20">
            <a:extLst>
              <a:ext uri="{FF2B5EF4-FFF2-40B4-BE49-F238E27FC236}">
                <a16:creationId xmlns:a16="http://schemas.microsoft.com/office/drawing/2014/main" id="{D2BA7A0B-63BC-4EED-ADCE-561B30A3AC81}"/>
              </a:ext>
            </a:extLst>
          </p:cNvPr>
          <p:cNvSpPr/>
          <p:nvPr/>
        </p:nvSpPr>
        <p:spPr>
          <a:xfrm>
            <a:off x="1738736" y="3923701"/>
            <a:ext cx="2136152" cy="369332"/>
          </a:xfrm>
          <a:prstGeom prst="rect">
            <a:avLst/>
          </a:prstGeom>
        </p:spPr>
        <p:txBody>
          <a:bodyPr wrap="square">
            <a:spAutoFit/>
          </a:bodyPr>
          <a:lstStyle/>
          <a:p>
            <a:pPr algn="ctr"/>
            <a:r>
              <a:rPr lang="en-US" b="1" dirty="0">
                <a:latin typeface="+mj-lt"/>
              </a:rPr>
              <a:t>External review</a:t>
            </a:r>
            <a:endParaRPr lang="en-US" sz="2000" dirty="0"/>
          </a:p>
        </p:txBody>
      </p:sp>
      <p:sp>
        <p:nvSpPr>
          <p:cNvPr id="22" name="Rectangle 21">
            <a:extLst>
              <a:ext uri="{FF2B5EF4-FFF2-40B4-BE49-F238E27FC236}">
                <a16:creationId xmlns:a16="http://schemas.microsoft.com/office/drawing/2014/main" id="{5011546D-1445-4662-AA2F-967F47948C65}"/>
              </a:ext>
            </a:extLst>
          </p:cNvPr>
          <p:cNvSpPr/>
          <p:nvPr/>
        </p:nvSpPr>
        <p:spPr>
          <a:xfrm>
            <a:off x="345367" y="3723647"/>
            <a:ext cx="1834156" cy="769441"/>
          </a:xfrm>
          <a:prstGeom prst="rect">
            <a:avLst/>
          </a:prstGeom>
        </p:spPr>
        <p:txBody>
          <a:bodyPr wrap="square">
            <a:spAutoFit/>
          </a:bodyPr>
          <a:lstStyle/>
          <a:p>
            <a:pPr algn="ctr"/>
            <a:r>
              <a:rPr lang="en-US" sz="4400" b="1" dirty="0">
                <a:solidFill>
                  <a:srgbClr val="D31145"/>
                </a:solidFill>
              </a:rPr>
              <a:t>30% </a:t>
            </a:r>
            <a:endParaRPr lang="en-US" sz="2400" dirty="0">
              <a:solidFill>
                <a:srgbClr val="D31145"/>
              </a:solidFill>
            </a:endParaRPr>
          </a:p>
        </p:txBody>
      </p:sp>
      <p:sp>
        <p:nvSpPr>
          <p:cNvPr id="27" name="Rectangle 26">
            <a:extLst>
              <a:ext uri="{FF2B5EF4-FFF2-40B4-BE49-F238E27FC236}">
                <a16:creationId xmlns:a16="http://schemas.microsoft.com/office/drawing/2014/main" id="{7716AF18-5F1B-4A3B-83C6-C55A392E8E29}"/>
              </a:ext>
            </a:extLst>
          </p:cNvPr>
          <p:cNvSpPr/>
          <p:nvPr/>
        </p:nvSpPr>
        <p:spPr>
          <a:xfrm>
            <a:off x="1738736" y="5025232"/>
            <a:ext cx="2136152" cy="369332"/>
          </a:xfrm>
          <a:prstGeom prst="rect">
            <a:avLst/>
          </a:prstGeom>
        </p:spPr>
        <p:txBody>
          <a:bodyPr wrap="square">
            <a:spAutoFit/>
          </a:bodyPr>
          <a:lstStyle/>
          <a:p>
            <a:pPr algn="ctr"/>
            <a:r>
              <a:rPr lang="en-US" b="1" dirty="0">
                <a:latin typeface="+mj-lt"/>
              </a:rPr>
              <a:t>PLE Participation</a:t>
            </a:r>
            <a:endParaRPr lang="en-US" sz="2000" dirty="0"/>
          </a:p>
        </p:txBody>
      </p:sp>
      <p:sp>
        <p:nvSpPr>
          <p:cNvPr id="28" name="Rectangle 27">
            <a:extLst>
              <a:ext uri="{FF2B5EF4-FFF2-40B4-BE49-F238E27FC236}">
                <a16:creationId xmlns:a16="http://schemas.microsoft.com/office/drawing/2014/main" id="{CE13286F-66DC-481E-A954-818826792D01}"/>
              </a:ext>
            </a:extLst>
          </p:cNvPr>
          <p:cNvSpPr/>
          <p:nvPr/>
        </p:nvSpPr>
        <p:spPr>
          <a:xfrm>
            <a:off x="345367" y="4825178"/>
            <a:ext cx="1834156" cy="769441"/>
          </a:xfrm>
          <a:prstGeom prst="rect">
            <a:avLst/>
          </a:prstGeom>
        </p:spPr>
        <p:txBody>
          <a:bodyPr wrap="square">
            <a:spAutoFit/>
          </a:bodyPr>
          <a:lstStyle/>
          <a:p>
            <a:pPr algn="ctr"/>
            <a:r>
              <a:rPr lang="en-US" sz="4400" b="1" dirty="0">
                <a:solidFill>
                  <a:srgbClr val="D31145"/>
                </a:solidFill>
              </a:rPr>
              <a:t>11% </a:t>
            </a:r>
            <a:endParaRPr lang="en-US" sz="2400" dirty="0">
              <a:solidFill>
                <a:srgbClr val="D31145"/>
              </a:solidFill>
            </a:endParaRPr>
          </a:p>
        </p:txBody>
      </p:sp>
      <p:sp>
        <p:nvSpPr>
          <p:cNvPr id="29" name="Rectangle 28">
            <a:extLst>
              <a:ext uri="{FF2B5EF4-FFF2-40B4-BE49-F238E27FC236}">
                <a16:creationId xmlns:a16="http://schemas.microsoft.com/office/drawing/2014/main" id="{1065B768-F8BF-46FC-BB65-1ABEE1726EF4}"/>
              </a:ext>
            </a:extLst>
          </p:cNvPr>
          <p:cNvSpPr/>
          <p:nvPr/>
        </p:nvSpPr>
        <p:spPr>
          <a:xfrm>
            <a:off x="1738736" y="6126763"/>
            <a:ext cx="2136152" cy="369332"/>
          </a:xfrm>
          <a:prstGeom prst="rect">
            <a:avLst/>
          </a:prstGeom>
        </p:spPr>
        <p:txBody>
          <a:bodyPr wrap="square">
            <a:spAutoFit/>
          </a:bodyPr>
          <a:lstStyle/>
          <a:p>
            <a:pPr algn="ctr"/>
            <a:r>
              <a:rPr lang="en-US" b="1" dirty="0">
                <a:latin typeface="+mj-lt"/>
              </a:rPr>
              <a:t>Internal review</a:t>
            </a:r>
            <a:endParaRPr lang="en-US" sz="2000" dirty="0"/>
          </a:p>
        </p:txBody>
      </p:sp>
      <p:sp>
        <p:nvSpPr>
          <p:cNvPr id="30" name="Rectangle 29">
            <a:extLst>
              <a:ext uri="{FF2B5EF4-FFF2-40B4-BE49-F238E27FC236}">
                <a16:creationId xmlns:a16="http://schemas.microsoft.com/office/drawing/2014/main" id="{68696A01-8EF3-441F-8FA2-6B9A4333035F}"/>
              </a:ext>
            </a:extLst>
          </p:cNvPr>
          <p:cNvSpPr/>
          <p:nvPr/>
        </p:nvSpPr>
        <p:spPr>
          <a:xfrm>
            <a:off x="345367" y="5926709"/>
            <a:ext cx="1834156" cy="769441"/>
          </a:xfrm>
          <a:prstGeom prst="rect">
            <a:avLst/>
          </a:prstGeom>
        </p:spPr>
        <p:txBody>
          <a:bodyPr wrap="square">
            <a:spAutoFit/>
          </a:bodyPr>
          <a:lstStyle/>
          <a:p>
            <a:pPr algn="ctr"/>
            <a:r>
              <a:rPr lang="en-US" sz="4400" b="1" dirty="0">
                <a:solidFill>
                  <a:srgbClr val="D31145"/>
                </a:solidFill>
              </a:rPr>
              <a:t>59% </a:t>
            </a:r>
            <a:endParaRPr lang="en-US" sz="2400" dirty="0">
              <a:solidFill>
                <a:srgbClr val="D31145"/>
              </a:solidFill>
            </a:endParaRPr>
          </a:p>
        </p:txBody>
      </p:sp>
      <p:cxnSp>
        <p:nvCxnSpPr>
          <p:cNvPr id="31" name="Straight Connector 30">
            <a:extLst>
              <a:ext uri="{FF2B5EF4-FFF2-40B4-BE49-F238E27FC236}">
                <a16:creationId xmlns:a16="http://schemas.microsoft.com/office/drawing/2014/main" id="{0E1135C1-210A-48D2-9F73-0B76AE16B1DE}"/>
              </a:ext>
            </a:extLst>
          </p:cNvPr>
          <p:cNvCxnSpPr>
            <a:cxnSpLocks/>
          </p:cNvCxnSpPr>
          <p:nvPr/>
        </p:nvCxnSpPr>
        <p:spPr>
          <a:xfrm>
            <a:off x="678702" y="4733369"/>
            <a:ext cx="3183746" cy="0"/>
          </a:xfrm>
          <a:prstGeom prst="line">
            <a:avLst/>
          </a:prstGeom>
          <a:ln w="6350">
            <a:solidFill>
              <a:srgbClr val="D31145"/>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425E283A-2DB9-4DD2-AAF5-F31691E8BB71}"/>
              </a:ext>
            </a:extLst>
          </p:cNvPr>
          <p:cNvCxnSpPr>
            <a:cxnSpLocks/>
          </p:cNvCxnSpPr>
          <p:nvPr/>
        </p:nvCxnSpPr>
        <p:spPr>
          <a:xfrm>
            <a:off x="600947" y="5790839"/>
            <a:ext cx="3183746" cy="0"/>
          </a:xfrm>
          <a:prstGeom prst="line">
            <a:avLst/>
          </a:prstGeom>
          <a:ln w="6350">
            <a:solidFill>
              <a:srgbClr val="D31145"/>
            </a:solidFill>
          </a:ln>
        </p:spPr>
        <p:style>
          <a:lnRef idx="1">
            <a:schemeClr val="accent1"/>
          </a:lnRef>
          <a:fillRef idx="0">
            <a:schemeClr val="accent1"/>
          </a:fillRef>
          <a:effectRef idx="0">
            <a:schemeClr val="accent1"/>
          </a:effectRef>
          <a:fontRef idx="minor">
            <a:schemeClr val="tx1"/>
          </a:fontRef>
        </p:style>
      </p:cxnSp>
      <p:graphicFrame>
        <p:nvGraphicFramePr>
          <p:cNvPr id="33" name="Table 32">
            <a:extLst>
              <a:ext uri="{FF2B5EF4-FFF2-40B4-BE49-F238E27FC236}">
                <a16:creationId xmlns:a16="http://schemas.microsoft.com/office/drawing/2014/main" id="{DA23E44F-803D-44D8-A69F-7FA859F0FDD0}"/>
              </a:ext>
            </a:extLst>
          </p:cNvPr>
          <p:cNvGraphicFramePr>
            <a:graphicFrameLocks noGrp="1"/>
          </p:cNvGraphicFramePr>
          <p:nvPr>
            <p:extLst>
              <p:ext uri="{D42A27DB-BD31-4B8C-83A1-F6EECF244321}">
                <p14:modId xmlns:p14="http://schemas.microsoft.com/office/powerpoint/2010/main" val="1040091822"/>
              </p:ext>
            </p:extLst>
          </p:nvPr>
        </p:nvGraphicFramePr>
        <p:xfrm>
          <a:off x="4919233" y="826805"/>
          <a:ext cx="6594065" cy="5793683"/>
        </p:xfrm>
        <a:graphic>
          <a:graphicData uri="http://schemas.openxmlformats.org/drawingml/2006/table">
            <a:tbl>
              <a:tblPr firstRow="1" firstCol="1" bandRow="1">
                <a:tableStyleId>{5C22544A-7EE6-4342-B048-85BDC9FD1C3A}</a:tableStyleId>
              </a:tblPr>
              <a:tblGrid>
                <a:gridCol w="1128650">
                  <a:extLst>
                    <a:ext uri="{9D8B030D-6E8A-4147-A177-3AD203B41FA5}">
                      <a16:colId xmlns:a16="http://schemas.microsoft.com/office/drawing/2014/main" val="3367908949"/>
                    </a:ext>
                  </a:extLst>
                </a:gridCol>
                <a:gridCol w="1284699">
                  <a:extLst>
                    <a:ext uri="{9D8B030D-6E8A-4147-A177-3AD203B41FA5}">
                      <a16:colId xmlns:a16="http://schemas.microsoft.com/office/drawing/2014/main" val="1220072601"/>
                    </a:ext>
                  </a:extLst>
                </a:gridCol>
                <a:gridCol w="1241150">
                  <a:extLst>
                    <a:ext uri="{9D8B030D-6E8A-4147-A177-3AD203B41FA5}">
                      <a16:colId xmlns:a16="http://schemas.microsoft.com/office/drawing/2014/main" val="1915565030"/>
                    </a:ext>
                  </a:extLst>
                </a:gridCol>
                <a:gridCol w="1241150">
                  <a:extLst>
                    <a:ext uri="{9D8B030D-6E8A-4147-A177-3AD203B41FA5}">
                      <a16:colId xmlns:a16="http://schemas.microsoft.com/office/drawing/2014/main" val="905898143"/>
                    </a:ext>
                  </a:extLst>
                </a:gridCol>
                <a:gridCol w="1698416">
                  <a:extLst>
                    <a:ext uri="{9D8B030D-6E8A-4147-A177-3AD203B41FA5}">
                      <a16:colId xmlns:a16="http://schemas.microsoft.com/office/drawing/2014/main" val="132351014"/>
                    </a:ext>
                  </a:extLst>
                </a:gridCol>
              </a:tblGrid>
              <a:tr h="995849">
                <a:tc>
                  <a:txBody>
                    <a:bodyPr/>
                    <a:lstStyle/>
                    <a:p>
                      <a:pPr marL="0" marR="0" algn="just">
                        <a:lnSpc>
                          <a:spcPct val="107000"/>
                        </a:lnSpc>
                        <a:spcBef>
                          <a:spcPts val="0"/>
                        </a:spcBef>
                        <a:spcAft>
                          <a:spcPts val="0"/>
                        </a:spcAft>
                      </a:pPr>
                      <a:r>
                        <a:rPr lang="en-GB" sz="1500" dirty="0">
                          <a:effectLst/>
                        </a:rPr>
                        <a:t># Reports </a:t>
                      </a:r>
                      <a:r>
                        <a:rPr lang="en-GB" sz="1500" dirty="0">
                          <a:effectLst/>
                          <a:sym typeface="Wingdings" panose="05000000000000000000" pitchFamily="2" charset="2"/>
                        </a:rPr>
                        <a:t></a:t>
                      </a:r>
                      <a:endParaRPr lang="en-US" sz="1300" dirty="0">
                        <a:effectLst/>
                      </a:endParaRPr>
                    </a:p>
                    <a:p>
                      <a:pPr marL="0" marR="0" algn="just">
                        <a:lnSpc>
                          <a:spcPct val="107000"/>
                        </a:lnSpc>
                        <a:spcBef>
                          <a:spcPts val="600"/>
                        </a:spcBef>
                        <a:spcAft>
                          <a:spcPts val="600"/>
                        </a:spcAft>
                      </a:pPr>
                      <a:r>
                        <a:rPr lang="en-GB" sz="1500" dirty="0">
                          <a:effectLst/>
                        </a:rPr>
                        <a:t>Rating ↓</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75394" marR="75394" marT="0" marB="0">
                    <a:solidFill>
                      <a:srgbClr val="006CB7"/>
                    </a:solidFill>
                  </a:tcPr>
                </a:tc>
                <a:tc>
                  <a:txBody>
                    <a:bodyPr/>
                    <a:lstStyle/>
                    <a:p>
                      <a:pPr marL="0" marR="0" algn="ctr">
                        <a:lnSpc>
                          <a:spcPct val="107000"/>
                        </a:lnSpc>
                        <a:spcBef>
                          <a:spcPts val="0"/>
                        </a:spcBef>
                        <a:spcAft>
                          <a:spcPts val="0"/>
                        </a:spcAft>
                      </a:pPr>
                      <a:r>
                        <a:rPr lang="en-GB" sz="1500" dirty="0">
                          <a:effectLst/>
                        </a:rPr>
                        <a:t>1–5 Reports</a:t>
                      </a:r>
                      <a:endParaRPr lang="en-US" sz="1300" dirty="0">
                        <a:effectLst/>
                      </a:endParaRPr>
                    </a:p>
                    <a:p>
                      <a:pPr marL="0" marR="0" algn="just">
                        <a:lnSpc>
                          <a:spcPct val="107000"/>
                        </a:lnSpc>
                        <a:spcBef>
                          <a:spcPts val="0"/>
                        </a:spcBef>
                        <a:spcAft>
                          <a:spcPts val="0"/>
                        </a:spcAft>
                      </a:pPr>
                      <a:r>
                        <a:rPr lang="en-US" sz="1500" dirty="0">
                          <a:effectLst/>
                        </a:rPr>
                        <a:t> </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75394" marR="75394" marT="0" marB="0">
                    <a:solidFill>
                      <a:srgbClr val="006CB7"/>
                    </a:solidFill>
                  </a:tcPr>
                </a:tc>
                <a:tc>
                  <a:txBody>
                    <a:bodyPr/>
                    <a:lstStyle/>
                    <a:p>
                      <a:pPr marL="0" marR="0" algn="ctr">
                        <a:lnSpc>
                          <a:spcPct val="107000"/>
                        </a:lnSpc>
                        <a:spcBef>
                          <a:spcPts val="0"/>
                        </a:spcBef>
                        <a:spcAft>
                          <a:spcPts val="0"/>
                        </a:spcAft>
                      </a:pPr>
                      <a:r>
                        <a:rPr lang="en-GB" sz="1500" dirty="0">
                          <a:effectLst/>
                        </a:rPr>
                        <a:t>6–15 Reports</a:t>
                      </a:r>
                      <a:endParaRPr lang="en-US" sz="1300" dirty="0">
                        <a:effectLst/>
                      </a:endParaRPr>
                    </a:p>
                    <a:p>
                      <a:pPr marL="0" marR="0" algn="just">
                        <a:lnSpc>
                          <a:spcPct val="107000"/>
                        </a:lnSpc>
                        <a:spcBef>
                          <a:spcPts val="0"/>
                        </a:spcBef>
                        <a:spcAft>
                          <a:spcPts val="0"/>
                        </a:spcAft>
                      </a:pPr>
                      <a:r>
                        <a:rPr lang="en-US" sz="1500" dirty="0">
                          <a:effectLst/>
                        </a:rPr>
                        <a:t> </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75394" marR="75394" marT="0" marB="0">
                    <a:solidFill>
                      <a:srgbClr val="006CB7"/>
                    </a:solidFill>
                  </a:tcPr>
                </a:tc>
                <a:tc>
                  <a:txBody>
                    <a:bodyPr/>
                    <a:lstStyle/>
                    <a:p>
                      <a:pPr marL="0" marR="0" algn="just">
                        <a:lnSpc>
                          <a:spcPct val="107000"/>
                        </a:lnSpc>
                        <a:spcBef>
                          <a:spcPts val="0"/>
                        </a:spcBef>
                        <a:spcAft>
                          <a:spcPts val="0"/>
                        </a:spcAft>
                      </a:pPr>
                      <a:r>
                        <a:rPr lang="en-GB" sz="1500" dirty="0">
                          <a:effectLst/>
                        </a:rPr>
                        <a:t>16–20 Reports</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75394" marR="75394" marT="0" marB="0">
                    <a:solidFill>
                      <a:srgbClr val="006CB7"/>
                    </a:solidFill>
                  </a:tcPr>
                </a:tc>
                <a:tc>
                  <a:txBody>
                    <a:bodyPr/>
                    <a:lstStyle/>
                    <a:p>
                      <a:pPr marL="0" marR="0">
                        <a:lnSpc>
                          <a:spcPct val="107000"/>
                        </a:lnSpc>
                        <a:spcBef>
                          <a:spcPts val="0"/>
                        </a:spcBef>
                        <a:spcAft>
                          <a:spcPts val="0"/>
                        </a:spcAft>
                      </a:pPr>
                      <a:r>
                        <a:rPr lang="en-GB" sz="1500" dirty="0">
                          <a:effectLst/>
                        </a:rPr>
                        <a:t>21 or more Reports</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75394" marR="75394" marT="0" marB="0">
                    <a:solidFill>
                      <a:srgbClr val="006CB7"/>
                    </a:solidFill>
                  </a:tcPr>
                </a:tc>
                <a:extLst>
                  <a:ext uri="{0D108BD9-81ED-4DB2-BD59-A6C34878D82A}">
                    <a16:rowId xmlns:a16="http://schemas.microsoft.com/office/drawing/2014/main" val="3576858181"/>
                  </a:ext>
                </a:extLst>
              </a:tr>
              <a:tr h="1004609">
                <a:tc>
                  <a:txBody>
                    <a:bodyPr/>
                    <a:lstStyle/>
                    <a:p>
                      <a:pPr marL="0" marR="0" algn="just">
                        <a:lnSpc>
                          <a:spcPct val="107000"/>
                        </a:lnSpc>
                        <a:spcBef>
                          <a:spcPts val="0"/>
                        </a:spcBef>
                        <a:spcAft>
                          <a:spcPts val="0"/>
                        </a:spcAft>
                      </a:pPr>
                      <a:r>
                        <a:rPr lang="en-GB" sz="1500">
                          <a:effectLst/>
                        </a:rPr>
                        <a:t>Exceeds</a:t>
                      </a:r>
                      <a:endParaRPr lang="en-US" sz="1300">
                        <a:effectLst/>
                        <a:latin typeface="Calibri" panose="020F0502020204030204" pitchFamily="34" charset="0"/>
                        <a:ea typeface="Calibri" panose="020F0502020204030204" pitchFamily="34" charset="0"/>
                        <a:cs typeface="Times New Roman" panose="02020603050405020304" pitchFamily="18" charset="0"/>
                      </a:endParaRPr>
                    </a:p>
                  </a:txBody>
                  <a:tcPr marL="75394" marR="75394" marT="0" marB="0">
                    <a:solidFill>
                      <a:srgbClr val="006CB7"/>
                    </a:solidFill>
                  </a:tcPr>
                </a:tc>
                <a:tc>
                  <a:txBody>
                    <a:bodyPr/>
                    <a:lstStyle/>
                    <a:p>
                      <a:pPr marL="0" marR="0" algn="l">
                        <a:lnSpc>
                          <a:spcPct val="107000"/>
                        </a:lnSpc>
                        <a:spcBef>
                          <a:spcPts val="0"/>
                        </a:spcBef>
                        <a:spcAft>
                          <a:spcPts val="0"/>
                        </a:spcAft>
                      </a:pPr>
                      <a:r>
                        <a:rPr lang="en-US" sz="1500" dirty="0">
                          <a:effectLst/>
                        </a:rPr>
                        <a:t>DSS</a:t>
                      </a:r>
                      <a:endParaRPr lang="en-US" sz="1300" dirty="0">
                        <a:effectLst/>
                      </a:endParaRPr>
                    </a:p>
                    <a:p>
                      <a:pPr marL="0" marR="0" algn="l">
                        <a:lnSpc>
                          <a:spcPct val="107000"/>
                        </a:lnSpc>
                        <a:spcBef>
                          <a:spcPts val="0"/>
                        </a:spcBef>
                        <a:spcAft>
                          <a:spcPts val="0"/>
                        </a:spcAft>
                      </a:pPr>
                      <a:r>
                        <a:rPr lang="en-US" sz="1500" dirty="0">
                          <a:effectLst/>
                        </a:rPr>
                        <a:t>DGC</a:t>
                      </a:r>
                      <a:endParaRPr lang="en-US" sz="1300" dirty="0">
                        <a:effectLst/>
                      </a:endParaRPr>
                    </a:p>
                    <a:p>
                      <a:pPr marL="0" marR="0" algn="l">
                        <a:lnSpc>
                          <a:spcPct val="107000"/>
                        </a:lnSpc>
                        <a:spcBef>
                          <a:spcPts val="0"/>
                        </a:spcBef>
                        <a:spcAft>
                          <a:spcPts val="0"/>
                        </a:spcAft>
                      </a:pPr>
                      <a:r>
                        <a:rPr lang="en-US" sz="1500" dirty="0">
                          <a:effectLst/>
                        </a:rPr>
                        <a:t>OHCHR^ </a:t>
                      </a:r>
                      <a:endParaRPr lang="en-US" sz="1300" dirty="0">
                        <a:effectLst/>
                      </a:endParaRPr>
                    </a:p>
                    <a:p>
                      <a:pPr marL="0" marR="0" algn="l">
                        <a:lnSpc>
                          <a:spcPct val="107000"/>
                        </a:lnSpc>
                        <a:spcBef>
                          <a:spcPts val="0"/>
                        </a:spcBef>
                        <a:spcAft>
                          <a:spcPts val="0"/>
                        </a:spcAft>
                      </a:pPr>
                      <a:r>
                        <a:rPr lang="en-US" sz="1500" dirty="0">
                          <a:effectLst/>
                        </a:rPr>
                        <a:t>PBSO</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75394" marR="75394" marT="0" marB="0"/>
                </a:tc>
                <a:tc>
                  <a:txBody>
                    <a:bodyPr/>
                    <a:lstStyle/>
                    <a:p>
                      <a:pPr marL="0" marR="0" algn="l">
                        <a:lnSpc>
                          <a:spcPct val="107000"/>
                        </a:lnSpc>
                        <a:spcBef>
                          <a:spcPts val="0"/>
                        </a:spcBef>
                        <a:spcAft>
                          <a:spcPts val="0"/>
                        </a:spcAft>
                      </a:pPr>
                      <a:r>
                        <a:rPr lang="en-US" sz="1500" dirty="0">
                          <a:effectLst/>
                        </a:rPr>
                        <a:t>OIOS</a:t>
                      </a:r>
                      <a:endParaRPr lang="en-US" sz="1300" dirty="0">
                        <a:effectLst/>
                      </a:endParaRPr>
                    </a:p>
                    <a:p>
                      <a:pPr marL="0" marR="0" algn="l">
                        <a:lnSpc>
                          <a:spcPct val="107000"/>
                        </a:lnSpc>
                        <a:spcBef>
                          <a:spcPts val="0"/>
                        </a:spcBef>
                        <a:spcAft>
                          <a:spcPts val="0"/>
                        </a:spcAft>
                      </a:pPr>
                      <a:r>
                        <a:rPr lang="en-US" sz="1500" dirty="0">
                          <a:effectLst/>
                        </a:rPr>
                        <a:t>ESCWA</a:t>
                      </a:r>
                      <a:endParaRPr lang="en-US" sz="1300" dirty="0">
                        <a:effectLst/>
                      </a:endParaRPr>
                    </a:p>
                    <a:p>
                      <a:pPr marL="0" marR="0" algn="l">
                        <a:lnSpc>
                          <a:spcPct val="107000"/>
                        </a:lnSpc>
                        <a:spcBef>
                          <a:spcPts val="0"/>
                        </a:spcBef>
                        <a:spcAft>
                          <a:spcPts val="0"/>
                        </a:spcAft>
                      </a:pPr>
                      <a:r>
                        <a:rPr lang="en-US" sz="1500" dirty="0">
                          <a:effectLst/>
                        </a:rPr>
                        <a:t>IOM</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75394" marR="75394" marT="0" marB="0"/>
                </a:tc>
                <a:tc>
                  <a:txBody>
                    <a:bodyPr/>
                    <a:lstStyle/>
                    <a:p>
                      <a:pPr marL="0" marR="0" algn="l">
                        <a:lnSpc>
                          <a:spcPct val="107000"/>
                        </a:lnSpc>
                        <a:spcBef>
                          <a:spcPts val="0"/>
                        </a:spcBef>
                        <a:spcAft>
                          <a:spcPts val="0"/>
                        </a:spcAft>
                      </a:pPr>
                      <a:r>
                        <a:rPr lang="en-US" sz="1500">
                          <a:effectLst/>
                        </a:rPr>
                        <a:t>IFAD*</a:t>
                      </a:r>
                      <a:endParaRPr lang="en-US" sz="1300">
                        <a:effectLst/>
                      </a:endParaRPr>
                    </a:p>
                    <a:p>
                      <a:pPr marL="0" marR="0" algn="l">
                        <a:lnSpc>
                          <a:spcPct val="107000"/>
                        </a:lnSpc>
                        <a:spcBef>
                          <a:spcPts val="0"/>
                        </a:spcBef>
                        <a:spcAft>
                          <a:spcPts val="0"/>
                        </a:spcAft>
                      </a:pPr>
                      <a:r>
                        <a:rPr lang="en-US" sz="1500">
                          <a:effectLst/>
                        </a:rPr>
                        <a:t> </a:t>
                      </a:r>
                      <a:endParaRPr lang="en-US" sz="1300">
                        <a:effectLst/>
                        <a:latin typeface="Calibri" panose="020F0502020204030204" pitchFamily="34" charset="0"/>
                        <a:ea typeface="Calibri" panose="020F0502020204030204" pitchFamily="34" charset="0"/>
                        <a:cs typeface="Times New Roman" panose="02020603050405020304" pitchFamily="18" charset="0"/>
                      </a:endParaRPr>
                    </a:p>
                  </a:txBody>
                  <a:tcPr marL="75394" marR="75394" marT="0" marB="0"/>
                </a:tc>
                <a:tc>
                  <a:txBody>
                    <a:bodyPr/>
                    <a:lstStyle/>
                    <a:p>
                      <a:pPr marL="0" marR="0" algn="l">
                        <a:lnSpc>
                          <a:spcPct val="107000"/>
                        </a:lnSpc>
                        <a:spcBef>
                          <a:spcPts val="0"/>
                        </a:spcBef>
                        <a:spcAft>
                          <a:spcPts val="0"/>
                        </a:spcAft>
                      </a:pPr>
                      <a:r>
                        <a:rPr lang="en-US" sz="1500">
                          <a:effectLst/>
                        </a:rPr>
                        <a:t>FAO</a:t>
                      </a:r>
                      <a:endParaRPr lang="en-US" sz="1300">
                        <a:effectLst/>
                      </a:endParaRPr>
                    </a:p>
                    <a:p>
                      <a:pPr marL="0" marR="0" algn="l">
                        <a:lnSpc>
                          <a:spcPct val="107000"/>
                        </a:lnSpc>
                        <a:spcBef>
                          <a:spcPts val="0"/>
                        </a:spcBef>
                        <a:spcAft>
                          <a:spcPts val="0"/>
                        </a:spcAft>
                      </a:pPr>
                      <a:r>
                        <a:rPr lang="en-US" sz="1500">
                          <a:effectLst/>
                        </a:rPr>
                        <a:t>UN-WOMEN*</a:t>
                      </a:r>
                      <a:endParaRPr lang="en-US" sz="1300">
                        <a:effectLst/>
                      </a:endParaRPr>
                    </a:p>
                    <a:p>
                      <a:pPr marL="0" marR="0" algn="l">
                        <a:lnSpc>
                          <a:spcPct val="107000"/>
                        </a:lnSpc>
                        <a:spcBef>
                          <a:spcPts val="0"/>
                        </a:spcBef>
                        <a:spcAft>
                          <a:spcPts val="0"/>
                        </a:spcAft>
                      </a:pPr>
                      <a:r>
                        <a:rPr lang="en-US" sz="1500">
                          <a:effectLst/>
                        </a:rPr>
                        <a:t>WFP*</a:t>
                      </a:r>
                      <a:endParaRPr lang="en-US" sz="1300">
                        <a:effectLst/>
                      </a:endParaRPr>
                    </a:p>
                    <a:p>
                      <a:pPr marL="0" marR="0" algn="l">
                        <a:lnSpc>
                          <a:spcPct val="107000"/>
                        </a:lnSpc>
                        <a:spcBef>
                          <a:spcPts val="0"/>
                        </a:spcBef>
                        <a:spcAft>
                          <a:spcPts val="0"/>
                        </a:spcAft>
                      </a:pPr>
                      <a:r>
                        <a:rPr lang="en-US" sz="1500">
                          <a:effectLst/>
                        </a:rPr>
                        <a:t> </a:t>
                      </a:r>
                      <a:endParaRPr lang="en-US" sz="1300">
                        <a:effectLst/>
                        <a:latin typeface="Calibri" panose="020F0502020204030204" pitchFamily="34" charset="0"/>
                        <a:ea typeface="Calibri" panose="020F0502020204030204" pitchFamily="34" charset="0"/>
                        <a:cs typeface="Times New Roman" panose="02020603050405020304" pitchFamily="18" charset="0"/>
                      </a:endParaRPr>
                    </a:p>
                  </a:txBody>
                  <a:tcPr marL="75394" marR="75394" marT="0" marB="0"/>
                </a:tc>
                <a:extLst>
                  <a:ext uri="{0D108BD9-81ED-4DB2-BD59-A6C34878D82A}">
                    <a16:rowId xmlns:a16="http://schemas.microsoft.com/office/drawing/2014/main" val="421880840"/>
                  </a:ext>
                </a:extLst>
              </a:tr>
              <a:tr h="2020481">
                <a:tc>
                  <a:txBody>
                    <a:bodyPr/>
                    <a:lstStyle/>
                    <a:p>
                      <a:pPr marL="0" marR="0" algn="just">
                        <a:lnSpc>
                          <a:spcPct val="107000"/>
                        </a:lnSpc>
                        <a:spcBef>
                          <a:spcPts val="0"/>
                        </a:spcBef>
                        <a:spcAft>
                          <a:spcPts val="0"/>
                        </a:spcAft>
                      </a:pPr>
                      <a:r>
                        <a:rPr lang="en-GB" sz="1500" dirty="0">
                          <a:effectLst/>
                        </a:rPr>
                        <a:t>Meets</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75394" marR="75394" marT="0" marB="0">
                    <a:solidFill>
                      <a:srgbClr val="006CB7"/>
                    </a:solidFill>
                  </a:tcPr>
                </a:tc>
                <a:tc>
                  <a:txBody>
                    <a:bodyPr/>
                    <a:lstStyle/>
                    <a:p>
                      <a:pPr marL="0" marR="0" algn="l">
                        <a:lnSpc>
                          <a:spcPct val="107000"/>
                        </a:lnSpc>
                        <a:spcBef>
                          <a:spcPts val="0"/>
                        </a:spcBef>
                        <a:spcAft>
                          <a:spcPts val="0"/>
                        </a:spcAft>
                      </a:pPr>
                      <a:r>
                        <a:rPr lang="en-US" sz="1500" dirty="0">
                          <a:effectLst/>
                        </a:rPr>
                        <a:t>OCHA</a:t>
                      </a:r>
                      <a:endParaRPr lang="en-US" sz="1300" dirty="0">
                        <a:effectLst/>
                      </a:endParaRPr>
                    </a:p>
                    <a:p>
                      <a:pPr marL="0" marR="0" algn="l">
                        <a:lnSpc>
                          <a:spcPct val="107000"/>
                        </a:lnSpc>
                        <a:spcBef>
                          <a:spcPts val="0"/>
                        </a:spcBef>
                        <a:spcAft>
                          <a:spcPts val="0"/>
                        </a:spcAft>
                      </a:pPr>
                      <a:r>
                        <a:rPr lang="en-US" sz="1500" dirty="0">
                          <a:effectLst/>
                        </a:rPr>
                        <a:t>OSRSG-SVC</a:t>
                      </a:r>
                      <a:endParaRPr lang="en-US" sz="1300" dirty="0">
                        <a:effectLst/>
                      </a:endParaRPr>
                    </a:p>
                    <a:p>
                      <a:pPr marL="0" marR="0" algn="l">
                        <a:lnSpc>
                          <a:spcPct val="107000"/>
                        </a:lnSpc>
                        <a:spcBef>
                          <a:spcPts val="0"/>
                        </a:spcBef>
                        <a:spcAft>
                          <a:spcPts val="0"/>
                        </a:spcAft>
                      </a:pPr>
                      <a:r>
                        <a:rPr lang="en-US" sz="1500" dirty="0">
                          <a:effectLst/>
                        </a:rPr>
                        <a:t>UNCDF</a:t>
                      </a:r>
                      <a:r>
                        <a:rPr lang="en-GB" sz="1500" dirty="0">
                          <a:effectLst/>
                        </a:rPr>
                        <a:t>^</a:t>
                      </a:r>
                      <a:endParaRPr lang="en-US" sz="1300" dirty="0">
                        <a:effectLst/>
                      </a:endParaRPr>
                    </a:p>
                    <a:p>
                      <a:pPr marL="0" marR="0" algn="l">
                        <a:lnSpc>
                          <a:spcPct val="107000"/>
                        </a:lnSpc>
                        <a:spcBef>
                          <a:spcPts val="0"/>
                        </a:spcBef>
                        <a:spcAft>
                          <a:spcPts val="0"/>
                        </a:spcAft>
                      </a:pPr>
                      <a:r>
                        <a:rPr lang="en-US" sz="1500" dirty="0">
                          <a:effectLst/>
                        </a:rPr>
                        <a:t>ECLAC</a:t>
                      </a:r>
                      <a:endParaRPr lang="en-US" sz="1300" dirty="0">
                        <a:effectLst/>
                      </a:endParaRPr>
                    </a:p>
                    <a:p>
                      <a:pPr marL="0" marR="0" algn="l">
                        <a:lnSpc>
                          <a:spcPct val="107000"/>
                        </a:lnSpc>
                        <a:spcBef>
                          <a:spcPts val="0"/>
                        </a:spcBef>
                        <a:spcAft>
                          <a:spcPts val="0"/>
                        </a:spcAft>
                      </a:pPr>
                      <a:r>
                        <a:rPr lang="en-US" sz="1500" dirty="0">
                          <a:effectLst/>
                        </a:rPr>
                        <a:t>ITC</a:t>
                      </a:r>
                      <a:endParaRPr lang="en-US" sz="1300" dirty="0">
                        <a:effectLst/>
                      </a:endParaRPr>
                    </a:p>
                    <a:p>
                      <a:pPr marL="0" marR="0" algn="l">
                        <a:lnSpc>
                          <a:spcPct val="107000"/>
                        </a:lnSpc>
                        <a:spcBef>
                          <a:spcPts val="0"/>
                        </a:spcBef>
                        <a:spcAft>
                          <a:spcPts val="0"/>
                        </a:spcAft>
                      </a:pPr>
                      <a:r>
                        <a:rPr lang="en-US" sz="1500" dirty="0">
                          <a:effectLst/>
                        </a:rPr>
                        <a:t>WHO*</a:t>
                      </a:r>
                      <a:endParaRPr lang="en-US" sz="1300" dirty="0">
                        <a:effectLst/>
                      </a:endParaRPr>
                    </a:p>
                    <a:p>
                      <a:pPr marL="0" marR="0" algn="l">
                        <a:lnSpc>
                          <a:spcPct val="107000"/>
                        </a:lnSpc>
                        <a:spcBef>
                          <a:spcPts val="0"/>
                        </a:spcBef>
                        <a:spcAft>
                          <a:spcPts val="0"/>
                        </a:spcAft>
                      </a:pPr>
                      <a:r>
                        <a:rPr lang="en-US" sz="1500" dirty="0">
                          <a:effectLst/>
                        </a:rPr>
                        <a:t>WIPO</a:t>
                      </a:r>
                      <a:endParaRPr lang="en-US" sz="1300" dirty="0">
                        <a:effectLst/>
                      </a:endParaRPr>
                    </a:p>
                    <a:p>
                      <a:pPr marL="0" marR="0" algn="l">
                        <a:lnSpc>
                          <a:spcPct val="107000"/>
                        </a:lnSpc>
                        <a:spcBef>
                          <a:spcPts val="0"/>
                        </a:spcBef>
                        <a:spcAft>
                          <a:spcPts val="0"/>
                        </a:spcAft>
                      </a:pPr>
                      <a:r>
                        <a:rPr lang="en-US" sz="1500" dirty="0">
                          <a:effectLst/>
                        </a:rPr>
                        <a:t>WMO</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75394" marR="75394" marT="0" marB="0"/>
                </a:tc>
                <a:tc>
                  <a:txBody>
                    <a:bodyPr/>
                    <a:lstStyle/>
                    <a:p>
                      <a:pPr marL="0" marR="0" algn="l">
                        <a:lnSpc>
                          <a:spcPct val="107000"/>
                        </a:lnSpc>
                        <a:spcBef>
                          <a:spcPts val="0"/>
                        </a:spcBef>
                        <a:spcAft>
                          <a:spcPts val="0"/>
                        </a:spcAft>
                      </a:pPr>
                      <a:r>
                        <a:rPr lang="en-US" sz="1500" dirty="0">
                          <a:effectLst/>
                        </a:rPr>
                        <a:t>ESCAP</a:t>
                      </a:r>
                      <a:endParaRPr lang="en-US" sz="1300" dirty="0">
                        <a:effectLst/>
                      </a:endParaRPr>
                    </a:p>
                    <a:p>
                      <a:pPr marL="0" marR="0" algn="l">
                        <a:lnSpc>
                          <a:spcPct val="107000"/>
                        </a:lnSpc>
                        <a:spcBef>
                          <a:spcPts val="0"/>
                        </a:spcBef>
                        <a:spcAft>
                          <a:spcPts val="0"/>
                        </a:spcAft>
                      </a:pPr>
                      <a:r>
                        <a:rPr lang="en-US" sz="1500" dirty="0">
                          <a:effectLst/>
                        </a:rPr>
                        <a:t>UNHCR</a:t>
                      </a:r>
                      <a:endParaRPr lang="en-US" sz="1300" dirty="0">
                        <a:effectLst/>
                      </a:endParaRPr>
                    </a:p>
                    <a:p>
                      <a:pPr marL="0" marR="0" algn="l">
                        <a:lnSpc>
                          <a:spcPct val="107000"/>
                        </a:lnSpc>
                        <a:spcBef>
                          <a:spcPts val="0"/>
                        </a:spcBef>
                        <a:spcAft>
                          <a:spcPts val="0"/>
                        </a:spcAft>
                      </a:pPr>
                      <a:r>
                        <a:rPr lang="en-US" sz="1500" dirty="0">
                          <a:effectLst/>
                        </a:rPr>
                        <a:t>UNFPA*</a:t>
                      </a:r>
                      <a:endParaRPr lang="en-US" sz="1300" dirty="0">
                        <a:effectLst/>
                      </a:endParaRPr>
                    </a:p>
                    <a:p>
                      <a:pPr marL="0" marR="0" algn="l">
                        <a:lnSpc>
                          <a:spcPct val="107000"/>
                        </a:lnSpc>
                        <a:spcBef>
                          <a:spcPts val="0"/>
                        </a:spcBef>
                        <a:spcAft>
                          <a:spcPts val="0"/>
                        </a:spcAft>
                      </a:pPr>
                      <a:r>
                        <a:rPr lang="en-US" sz="1500" dirty="0">
                          <a:effectLst/>
                        </a:rPr>
                        <a:t> </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75394" marR="75394" marT="0" marB="0"/>
                </a:tc>
                <a:tc>
                  <a:txBody>
                    <a:bodyPr/>
                    <a:lstStyle/>
                    <a:p>
                      <a:pPr marL="0" marR="0" algn="l">
                        <a:lnSpc>
                          <a:spcPct val="107000"/>
                        </a:lnSpc>
                        <a:spcBef>
                          <a:spcPts val="0"/>
                        </a:spcBef>
                        <a:spcAft>
                          <a:spcPts val="0"/>
                        </a:spcAft>
                      </a:pPr>
                      <a:r>
                        <a:rPr lang="en-US" sz="1500" dirty="0">
                          <a:effectLst/>
                        </a:rPr>
                        <a:t>UNESCO</a:t>
                      </a:r>
                      <a:endParaRPr lang="en-US" sz="1300" dirty="0">
                        <a:effectLst/>
                      </a:endParaRPr>
                    </a:p>
                    <a:p>
                      <a:pPr marL="0" marR="0" algn="l">
                        <a:lnSpc>
                          <a:spcPct val="107000"/>
                        </a:lnSpc>
                        <a:spcBef>
                          <a:spcPts val="0"/>
                        </a:spcBef>
                        <a:spcAft>
                          <a:spcPts val="0"/>
                        </a:spcAft>
                      </a:pPr>
                      <a:r>
                        <a:rPr lang="en-US" sz="1500" dirty="0">
                          <a:effectLst/>
                        </a:rPr>
                        <a:t>UNODC*</a:t>
                      </a:r>
                      <a:endParaRPr lang="en-US" sz="1300" dirty="0">
                        <a:effectLst/>
                      </a:endParaRPr>
                    </a:p>
                    <a:p>
                      <a:pPr marL="0" marR="0" algn="l">
                        <a:lnSpc>
                          <a:spcPct val="107000"/>
                        </a:lnSpc>
                        <a:spcBef>
                          <a:spcPts val="0"/>
                        </a:spcBef>
                        <a:spcAft>
                          <a:spcPts val="0"/>
                        </a:spcAft>
                      </a:pPr>
                      <a:r>
                        <a:rPr lang="en-US" sz="1500" dirty="0">
                          <a:effectLst/>
                        </a:rPr>
                        <a:t>UNOV*</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75394" marR="75394" marT="0" marB="0"/>
                </a:tc>
                <a:tc>
                  <a:txBody>
                    <a:bodyPr/>
                    <a:lstStyle/>
                    <a:p>
                      <a:pPr marL="0" marR="0" algn="l">
                        <a:lnSpc>
                          <a:spcPct val="107000"/>
                        </a:lnSpc>
                        <a:spcBef>
                          <a:spcPts val="0"/>
                        </a:spcBef>
                        <a:spcAft>
                          <a:spcPts val="0"/>
                        </a:spcAft>
                      </a:pPr>
                      <a:r>
                        <a:rPr lang="en-US" sz="1500" dirty="0">
                          <a:effectLst/>
                        </a:rPr>
                        <a:t>UN-HABITAT</a:t>
                      </a:r>
                      <a:r>
                        <a:rPr lang="en-GB" sz="1500" dirty="0">
                          <a:effectLst/>
                        </a:rPr>
                        <a:t>^</a:t>
                      </a:r>
                      <a:endParaRPr lang="en-US" sz="1300" dirty="0">
                        <a:effectLst/>
                      </a:endParaRPr>
                    </a:p>
                    <a:p>
                      <a:pPr marL="0" marR="0" algn="l">
                        <a:lnSpc>
                          <a:spcPct val="107000"/>
                        </a:lnSpc>
                        <a:spcBef>
                          <a:spcPts val="0"/>
                        </a:spcBef>
                        <a:spcAft>
                          <a:spcPts val="0"/>
                        </a:spcAft>
                      </a:pPr>
                      <a:r>
                        <a:rPr lang="en-US" sz="1500" dirty="0">
                          <a:effectLst/>
                        </a:rPr>
                        <a:t>UNDP*</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75394" marR="75394" marT="0" marB="0"/>
                </a:tc>
                <a:extLst>
                  <a:ext uri="{0D108BD9-81ED-4DB2-BD59-A6C34878D82A}">
                    <a16:rowId xmlns:a16="http://schemas.microsoft.com/office/drawing/2014/main" val="3532791949"/>
                  </a:ext>
                </a:extLst>
              </a:tr>
              <a:tr h="1258577">
                <a:tc>
                  <a:txBody>
                    <a:bodyPr/>
                    <a:lstStyle/>
                    <a:p>
                      <a:pPr marL="0" marR="0" algn="just">
                        <a:lnSpc>
                          <a:spcPct val="107000"/>
                        </a:lnSpc>
                        <a:spcBef>
                          <a:spcPts val="0"/>
                        </a:spcBef>
                        <a:spcAft>
                          <a:spcPts val="0"/>
                        </a:spcAft>
                      </a:pPr>
                      <a:r>
                        <a:rPr lang="en-GB" sz="1500">
                          <a:effectLst/>
                        </a:rPr>
                        <a:t>Approaches</a:t>
                      </a:r>
                      <a:endParaRPr lang="en-US" sz="1300">
                        <a:effectLst/>
                        <a:latin typeface="Calibri" panose="020F0502020204030204" pitchFamily="34" charset="0"/>
                        <a:ea typeface="Calibri" panose="020F0502020204030204" pitchFamily="34" charset="0"/>
                        <a:cs typeface="Times New Roman" panose="02020603050405020304" pitchFamily="18" charset="0"/>
                      </a:endParaRPr>
                    </a:p>
                  </a:txBody>
                  <a:tcPr marL="75394" marR="75394" marT="0" marB="0">
                    <a:solidFill>
                      <a:srgbClr val="006CB7"/>
                    </a:solidFill>
                  </a:tcPr>
                </a:tc>
                <a:tc>
                  <a:txBody>
                    <a:bodyPr/>
                    <a:lstStyle/>
                    <a:p>
                      <a:pPr marL="0" marR="0" algn="l">
                        <a:lnSpc>
                          <a:spcPct val="107000"/>
                        </a:lnSpc>
                        <a:spcBef>
                          <a:spcPts val="0"/>
                        </a:spcBef>
                        <a:spcAft>
                          <a:spcPts val="0"/>
                        </a:spcAft>
                      </a:pPr>
                      <a:r>
                        <a:rPr lang="en-US" sz="1500">
                          <a:effectLst/>
                        </a:rPr>
                        <a:t>UNV</a:t>
                      </a:r>
                      <a:endParaRPr lang="en-US" sz="1300">
                        <a:effectLst/>
                      </a:endParaRPr>
                    </a:p>
                    <a:p>
                      <a:pPr marL="0" marR="0" algn="l">
                        <a:lnSpc>
                          <a:spcPct val="107000"/>
                        </a:lnSpc>
                        <a:spcBef>
                          <a:spcPts val="0"/>
                        </a:spcBef>
                        <a:spcAft>
                          <a:spcPts val="0"/>
                        </a:spcAft>
                      </a:pPr>
                      <a:r>
                        <a:rPr lang="en-US" sz="1500">
                          <a:effectLst/>
                        </a:rPr>
                        <a:t>UNCCD </a:t>
                      </a:r>
                      <a:endParaRPr lang="en-US" sz="1300">
                        <a:effectLst/>
                      </a:endParaRPr>
                    </a:p>
                    <a:p>
                      <a:pPr marL="0" marR="0" algn="l">
                        <a:lnSpc>
                          <a:spcPct val="107000"/>
                        </a:lnSpc>
                        <a:spcBef>
                          <a:spcPts val="0"/>
                        </a:spcBef>
                        <a:spcAft>
                          <a:spcPts val="0"/>
                        </a:spcAft>
                      </a:pPr>
                      <a:r>
                        <a:rPr lang="en-US" sz="1500">
                          <a:effectLst/>
                        </a:rPr>
                        <a:t>IAEA</a:t>
                      </a:r>
                      <a:endParaRPr lang="en-US" sz="1300">
                        <a:effectLst/>
                      </a:endParaRPr>
                    </a:p>
                    <a:p>
                      <a:pPr marL="0" marR="0" algn="l">
                        <a:lnSpc>
                          <a:spcPct val="107000"/>
                        </a:lnSpc>
                        <a:spcBef>
                          <a:spcPts val="0"/>
                        </a:spcBef>
                        <a:spcAft>
                          <a:spcPts val="0"/>
                        </a:spcAft>
                      </a:pPr>
                      <a:r>
                        <a:rPr lang="en-US" sz="1500">
                          <a:effectLst/>
                        </a:rPr>
                        <a:t>UNCTAD</a:t>
                      </a:r>
                      <a:endParaRPr lang="en-US" sz="1300">
                        <a:effectLst/>
                      </a:endParaRPr>
                    </a:p>
                    <a:p>
                      <a:pPr marL="0" marR="0" algn="l">
                        <a:lnSpc>
                          <a:spcPct val="107000"/>
                        </a:lnSpc>
                        <a:spcBef>
                          <a:spcPts val="0"/>
                        </a:spcBef>
                        <a:spcAft>
                          <a:spcPts val="0"/>
                        </a:spcAft>
                      </a:pPr>
                      <a:r>
                        <a:rPr lang="en-US" sz="1500">
                          <a:effectLst/>
                        </a:rPr>
                        <a:t>UNRWA</a:t>
                      </a:r>
                      <a:endParaRPr lang="en-US" sz="1300">
                        <a:effectLst/>
                        <a:latin typeface="Calibri" panose="020F0502020204030204" pitchFamily="34" charset="0"/>
                        <a:ea typeface="Calibri" panose="020F0502020204030204" pitchFamily="34" charset="0"/>
                        <a:cs typeface="Times New Roman" panose="02020603050405020304" pitchFamily="18" charset="0"/>
                      </a:endParaRPr>
                    </a:p>
                  </a:txBody>
                  <a:tcPr marL="75394" marR="75394" marT="0" marB="0"/>
                </a:tc>
                <a:tc>
                  <a:txBody>
                    <a:bodyPr/>
                    <a:lstStyle/>
                    <a:p>
                      <a:pPr marL="0" marR="0" algn="l">
                        <a:lnSpc>
                          <a:spcPct val="107000"/>
                        </a:lnSpc>
                        <a:spcBef>
                          <a:spcPts val="0"/>
                        </a:spcBef>
                        <a:spcAft>
                          <a:spcPts val="0"/>
                        </a:spcAft>
                      </a:pPr>
                      <a:r>
                        <a:rPr lang="en-US" sz="1500">
                          <a:effectLst/>
                        </a:rPr>
                        <a:t>ECE </a:t>
                      </a:r>
                      <a:endParaRPr lang="en-US" sz="1300">
                        <a:effectLst/>
                      </a:endParaRPr>
                    </a:p>
                    <a:p>
                      <a:pPr marL="0" marR="0" algn="l">
                        <a:lnSpc>
                          <a:spcPct val="107000"/>
                        </a:lnSpc>
                        <a:spcBef>
                          <a:spcPts val="0"/>
                        </a:spcBef>
                        <a:spcAft>
                          <a:spcPts val="0"/>
                        </a:spcAft>
                      </a:pPr>
                      <a:r>
                        <a:rPr lang="en-US" sz="1500">
                          <a:effectLst/>
                        </a:rPr>
                        <a:t>ILO*</a:t>
                      </a:r>
                      <a:endParaRPr lang="en-US" sz="1300">
                        <a:effectLst/>
                      </a:endParaRPr>
                    </a:p>
                    <a:p>
                      <a:pPr marL="0" marR="0" algn="l">
                        <a:lnSpc>
                          <a:spcPct val="107000"/>
                        </a:lnSpc>
                        <a:spcBef>
                          <a:spcPts val="0"/>
                        </a:spcBef>
                        <a:spcAft>
                          <a:spcPts val="0"/>
                        </a:spcAft>
                      </a:pPr>
                      <a:r>
                        <a:rPr lang="en-US" sz="1500">
                          <a:effectLst/>
                        </a:rPr>
                        <a:t>GEF</a:t>
                      </a:r>
                      <a:endParaRPr lang="en-US" sz="1300">
                        <a:effectLst/>
                        <a:latin typeface="Calibri" panose="020F0502020204030204" pitchFamily="34" charset="0"/>
                        <a:ea typeface="Calibri" panose="020F0502020204030204" pitchFamily="34" charset="0"/>
                        <a:cs typeface="Times New Roman" panose="02020603050405020304" pitchFamily="18" charset="0"/>
                      </a:endParaRPr>
                    </a:p>
                  </a:txBody>
                  <a:tcPr marL="75394" marR="75394" marT="0" marB="0"/>
                </a:tc>
                <a:tc>
                  <a:txBody>
                    <a:bodyPr/>
                    <a:lstStyle/>
                    <a:p>
                      <a:pPr marL="0" marR="0" algn="l">
                        <a:lnSpc>
                          <a:spcPct val="107000"/>
                        </a:lnSpc>
                        <a:spcBef>
                          <a:spcPts val="0"/>
                        </a:spcBef>
                        <a:spcAft>
                          <a:spcPts val="0"/>
                        </a:spcAft>
                      </a:pPr>
                      <a:r>
                        <a:rPr lang="en-US" sz="1500">
                          <a:effectLst/>
                        </a:rPr>
                        <a:t> </a:t>
                      </a:r>
                      <a:endParaRPr lang="en-US" sz="1300">
                        <a:effectLst/>
                      </a:endParaRPr>
                    </a:p>
                    <a:p>
                      <a:pPr marL="0" marR="0" algn="l">
                        <a:lnSpc>
                          <a:spcPct val="107000"/>
                        </a:lnSpc>
                        <a:spcBef>
                          <a:spcPts val="0"/>
                        </a:spcBef>
                        <a:spcAft>
                          <a:spcPts val="0"/>
                        </a:spcAft>
                      </a:pPr>
                      <a:r>
                        <a:rPr lang="en-US" sz="1500">
                          <a:effectLst/>
                        </a:rPr>
                        <a:t> </a:t>
                      </a:r>
                      <a:endParaRPr lang="en-US" sz="1300">
                        <a:effectLst/>
                      </a:endParaRPr>
                    </a:p>
                    <a:p>
                      <a:pPr marL="0" marR="0" algn="l">
                        <a:lnSpc>
                          <a:spcPct val="107000"/>
                        </a:lnSpc>
                        <a:spcBef>
                          <a:spcPts val="0"/>
                        </a:spcBef>
                        <a:spcAft>
                          <a:spcPts val="0"/>
                        </a:spcAft>
                      </a:pPr>
                      <a:r>
                        <a:rPr lang="en-US" sz="1500">
                          <a:effectLst/>
                        </a:rPr>
                        <a:t> </a:t>
                      </a:r>
                      <a:endParaRPr lang="en-US" sz="1300">
                        <a:effectLst/>
                        <a:latin typeface="Calibri" panose="020F0502020204030204" pitchFamily="34" charset="0"/>
                        <a:ea typeface="Calibri" panose="020F0502020204030204" pitchFamily="34" charset="0"/>
                        <a:cs typeface="Times New Roman" panose="02020603050405020304" pitchFamily="18" charset="0"/>
                      </a:endParaRPr>
                    </a:p>
                  </a:txBody>
                  <a:tcPr marL="75394" marR="75394" marT="0" marB="0"/>
                </a:tc>
                <a:tc>
                  <a:txBody>
                    <a:bodyPr/>
                    <a:lstStyle/>
                    <a:p>
                      <a:pPr marL="0" marR="0" algn="l">
                        <a:lnSpc>
                          <a:spcPct val="107000"/>
                        </a:lnSpc>
                        <a:spcBef>
                          <a:spcPts val="0"/>
                        </a:spcBef>
                        <a:spcAft>
                          <a:spcPts val="0"/>
                        </a:spcAft>
                      </a:pPr>
                      <a:r>
                        <a:rPr lang="en-US" sz="1500" dirty="0">
                          <a:effectLst/>
                        </a:rPr>
                        <a:t>UNEP*</a:t>
                      </a:r>
                      <a:endParaRPr lang="en-US" sz="1300" dirty="0">
                        <a:effectLst/>
                      </a:endParaRPr>
                    </a:p>
                    <a:p>
                      <a:pPr marL="0" marR="0" algn="l">
                        <a:lnSpc>
                          <a:spcPct val="107000"/>
                        </a:lnSpc>
                        <a:spcBef>
                          <a:spcPts val="0"/>
                        </a:spcBef>
                        <a:spcAft>
                          <a:spcPts val="0"/>
                        </a:spcAft>
                      </a:pPr>
                      <a:r>
                        <a:rPr lang="en-US" sz="1500" dirty="0">
                          <a:effectLst/>
                        </a:rPr>
                        <a:t>UNICEF*</a:t>
                      </a:r>
                      <a:endParaRPr lang="en-US" sz="1300" dirty="0">
                        <a:effectLst/>
                      </a:endParaRPr>
                    </a:p>
                    <a:p>
                      <a:pPr marL="0" marR="0" algn="l">
                        <a:lnSpc>
                          <a:spcPct val="107000"/>
                        </a:lnSpc>
                        <a:spcBef>
                          <a:spcPts val="0"/>
                        </a:spcBef>
                        <a:spcAft>
                          <a:spcPts val="0"/>
                        </a:spcAft>
                      </a:pPr>
                      <a:r>
                        <a:rPr lang="en-US" sz="1500" dirty="0">
                          <a:effectLst/>
                        </a:rPr>
                        <a:t>UNIDO^</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75394" marR="75394" marT="0" marB="0"/>
                </a:tc>
                <a:extLst>
                  <a:ext uri="{0D108BD9-81ED-4DB2-BD59-A6C34878D82A}">
                    <a16:rowId xmlns:a16="http://schemas.microsoft.com/office/drawing/2014/main" val="2488844104"/>
                  </a:ext>
                </a:extLst>
              </a:tr>
              <a:tr h="514167">
                <a:tc gridSpan="5">
                  <a:txBody>
                    <a:bodyPr/>
                    <a:lstStyle/>
                    <a:p>
                      <a:pPr marL="0" marR="0" algn="just">
                        <a:lnSpc>
                          <a:spcPct val="107000"/>
                        </a:lnSpc>
                        <a:spcBef>
                          <a:spcPts val="600"/>
                        </a:spcBef>
                        <a:spcAft>
                          <a:spcPts val="0"/>
                        </a:spcAft>
                      </a:pPr>
                      <a:r>
                        <a:rPr lang="en-GB" sz="1200" dirty="0">
                          <a:effectLst/>
                        </a:rPr>
                        <a:t>^Participated in PLE</a:t>
                      </a:r>
                      <a:endParaRPr lang="en-US" sz="1300" dirty="0">
                        <a:effectLst/>
                      </a:endParaRPr>
                    </a:p>
                    <a:p>
                      <a:pPr marL="0" marR="0" algn="just">
                        <a:lnSpc>
                          <a:spcPct val="107000"/>
                        </a:lnSpc>
                        <a:spcBef>
                          <a:spcPts val="0"/>
                        </a:spcBef>
                        <a:spcAft>
                          <a:spcPts val="0"/>
                        </a:spcAft>
                      </a:pPr>
                      <a:r>
                        <a:rPr lang="en-GB" sz="1200" dirty="0">
                          <a:effectLst/>
                        </a:rPr>
                        <a:t>*External Review</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93484" marR="93484" marT="46742" marB="46742">
                    <a:solidFill>
                      <a:srgbClr val="006CB7"/>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911383361"/>
                  </a:ext>
                </a:extLst>
              </a:tr>
            </a:tbl>
          </a:graphicData>
        </a:graphic>
      </p:graphicFrame>
      <p:sp>
        <p:nvSpPr>
          <p:cNvPr id="34" name="Title 1">
            <a:extLst>
              <a:ext uri="{FF2B5EF4-FFF2-40B4-BE49-F238E27FC236}">
                <a16:creationId xmlns:a16="http://schemas.microsoft.com/office/drawing/2014/main" id="{5957E9BB-BEED-48A2-81DB-315836527DFB}"/>
              </a:ext>
            </a:extLst>
          </p:cNvPr>
          <p:cNvSpPr txBox="1">
            <a:spLocks/>
          </p:cNvSpPr>
          <p:nvPr/>
        </p:nvSpPr>
        <p:spPr>
          <a:xfrm>
            <a:off x="2270575" y="139390"/>
            <a:ext cx="8154955" cy="423692"/>
          </a:xfrm>
          <a:prstGeom prst="rect">
            <a:avLst/>
          </a:prstGeom>
          <a:solidFill>
            <a:srgbClr val="006CB7"/>
          </a:solidFill>
        </p:spPr>
        <p:txBody>
          <a:bodyPr vert="horz" lIns="91440" tIns="45720" rIns="91440" bIns="45720" rtlCol="0" anchor="ctr">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b="1" dirty="0">
                <a:solidFill>
                  <a:schemeClr val="bg1"/>
                </a:solidFill>
                <a:latin typeface="+mn-lt"/>
              </a:rPr>
              <a:t>2.1 Key highlights of the 2018 UN SWAP EPI reporting cycle results </a:t>
            </a:r>
          </a:p>
        </p:txBody>
      </p:sp>
    </p:spTree>
    <p:extLst>
      <p:ext uri="{BB962C8B-B14F-4D97-AF65-F5344CB8AC3E}">
        <p14:creationId xmlns:p14="http://schemas.microsoft.com/office/powerpoint/2010/main" val="16542186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584CA0-3FC8-4AE7-894B-B28158DD1C3E}"/>
              </a:ext>
            </a:extLst>
          </p:cNvPr>
          <p:cNvSpPr txBox="1">
            <a:spLocks/>
          </p:cNvSpPr>
          <p:nvPr/>
        </p:nvSpPr>
        <p:spPr>
          <a:xfrm>
            <a:off x="2242583" y="242026"/>
            <a:ext cx="8154955" cy="423692"/>
          </a:xfrm>
          <a:prstGeom prst="rect">
            <a:avLst/>
          </a:prstGeom>
          <a:solidFill>
            <a:srgbClr val="006CB7"/>
          </a:solidFill>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b="1" dirty="0">
                <a:solidFill>
                  <a:schemeClr val="bg1"/>
                </a:solidFill>
                <a:latin typeface="+mn-lt"/>
              </a:rPr>
              <a:t>2.2 Key insights from the 2018 reporting cycle results </a:t>
            </a:r>
          </a:p>
        </p:txBody>
      </p:sp>
      <p:pic>
        <p:nvPicPr>
          <p:cNvPr id="3" name="Picture 2">
            <a:extLst>
              <a:ext uri="{FF2B5EF4-FFF2-40B4-BE49-F238E27FC236}">
                <a16:creationId xmlns:a16="http://schemas.microsoft.com/office/drawing/2014/main" id="{D1C3C422-9752-4276-BEA2-30FE4C768E23}"/>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5756639" y="3927760"/>
            <a:ext cx="800276" cy="789818"/>
          </a:xfrm>
          <a:prstGeom prst="rect">
            <a:avLst/>
          </a:prstGeom>
        </p:spPr>
      </p:pic>
      <p:pic>
        <p:nvPicPr>
          <p:cNvPr id="4" name="Picture 3">
            <a:extLst>
              <a:ext uri="{FF2B5EF4-FFF2-40B4-BE49-F238E27FC236}">
                <a16:creationId xmlns:a16="http://schemas.microsoft.com/office/drawing/2014/main" id="{9B926363-0F99-43C1-91ED-76C9E20EEB59}"/>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2755844" y="1222562"/>
            <a:ext cx="825959" cy="1031368"/>
          </a:xfrm>
          <a:prstGeom prst="rect">
            <a:avLst/>
          </a:prstGeom>
        </p:spPr>
      </p:pic>
      <p:pic>
        <p:nvPicPr>
          <p:cNvPr id="6" name="Picture 5">
            <a:extLst>
              <a:ext uri="{FF2B5EF4-FFF2-40B4-BE49-F238E27FC236}">
                <a16:creationId xmlns:a16="http://schemas.microsoft.com/office/drawing/2014/main" id="{B8891885-E6BF-4474-84CF-4F14D7688A97}"/>
              </a:ext>
            </a:extLst>
          </p:cNvPr>
          <p:cNvPicPr>
            <a:picLocks noChangeAspect="1"/>
          </p:cNvPicPr>
          <p:nvPr/>
        </p:nvPicPr>
        <p:blipFill>
          <a:blip r:embed="rId4" cstate="hqprint">
            <a:extLst>
              <a:ext uri="{BEBA8EAE-BF5A-486C-A8C5-ECC9F3942E4B}">
                <a14:imgProps xmlns:a14="http://schemas.microsoft.com/office/drawing/2010/main">
                  <a14:imgLayer r:embed="rId5">
                    <a14:imgEffect>
                      <a14:artisticMarker/>
                    </a14:imgEffect>
                  </a14:imgLayer>
                </a14:imgProps>
              </a:ext>
              <a:ext uri="{28A0092B-C50C-407E-A947-70E740481C1C}">
                <a14:useLocalDpi xmlns:a14="http://schemas.microsoft.com/office/drawing/2010/main" val="0"/>
              </a:ext>
            </a:extLst>
          </a:blip>
          <a:stretch>
            <a:fillRect/>
          </a:stretch>
        </p:blipFill>
        <p:spPr>
          <a:xfrm>
            <a:off x="9655033" y="3992529"/>
            <a:ext cx="959137" cy="842303"/>
          </a:xfrm>
          <a:prstGeom prst="rect">
            <a:avLst/>
          </a:prstGeom>
        </p:spPr>
      </p:pic>
      <p:cxnSp>
        <p:nvCxnSpPr>
          <p:cNvPr id="7" name="Straight Connector 6">
            <a:extLst>
              <a:ext uri="{FF2B5EF4-FFF2-40B4-BE49-F238E27FC236}">
                <a16:creationId xmlns:a16="http://schemas.microsoft.com/office/drawing/2014/main" id="{F28AC218-FEF0-46DF-84A9-065FA1BC9F87}"/>
              </a:ext>
            </a:extLst>
          </p:cNvPr>
          <p:cNvCxnSpPr>
            <a:cxnSpLocks/>
          </p:cNvCxnSpPr>
          <p:nvPr/>
        </p:nvCxnSpPr>
        <p:spPr>
          <a:xfrm>
            <a:off x="7931643" y="3940162"/>
            <a:ext cx="0" cy="2335413"/>
          </a:xfrm>
          <a:prstGeom prst="line">
            <a:avLst/>
          </a:prstGeom>
          <a:ln>
            <a:solidFill>
              <a:srgbClr val="D31145"/>
            </a:solidFill>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AB69F228-20AD-4B52-AD6A-D8118B3F83CC}"/>
              </a:ext>
            </a:extLst>
          </p:cNvPr>
          <p:cNvSpPr/>
          <p:nvPr/>
        </p:nvSpPr>
        <p:spPr>
          <a:xfrm>
            <a:off x="269574" y="2354879"/>
            <a:ext cx="5626345" cy="954107"/>
          </a:xfrm>
          <a:prstGeom prst="rect">
            <a:avLst/>
          </a:prstGeom>
        </p:spPr>
        <p:txBody>
          <a:bodyPr wrap="square">
            <a:spAutoFit/>
          </a:bodyPr>
          <a:lstStyle/>
          <a:p>
            <a:pPr algn="ctr"/>
            <a:r>
              <a:rPr lang="en-US" sz="1600" dirty="0"/>
              <a:t>The UN-SWAP evaluation performance indicator has remained an </a:t>
            </a:r>
            <a:r>
              <a:rPr lang="en-US" sz="2000" b="1" dirty="0"/>
              <a:t>important vehicle </a:t>
            </a:r>
            <a:r>
              <a:rPr lang="en-US" sz="1600" dirty="0"/>
              <a:t>to reinforce entities efforts </a:t>
            </a:r>
            <a:r>
              <a:rPr lang="en-US" sz="2000" b="1" dirty="0"/>
              <a:t>to integrate gender analysis </a:t>
            </a:r>
            <a:r>
              <a:rPr lang="en-US" sz="1600" dirty="0"/>
              <a:t>in evaluation activities. </a:t>
            </a:r>
          </a:p>
        </p:txBody>
      </p:sp>
      <p:pic>
        <p:nvPicPr>
          <p:cNvPr id="10" name="Picture 9">
            <a:extLst>
              <a:ext uri="{FF2B5EF4-FFF2-40B4-BE49-F238E27FC236}">
                <a16:creationId xmlns:a16="http://schemas.microsoft.com/office/drawing/2014/main" id="{215DA071-DEAD-4E9A-96F8-95CAEB811642}"/>
              </a:ext>
            </a:extLst>
          </p:cNvPr>
          <p:cNvPicPr>
            <a:picLocks noChangeAspect="1"/>
          </p:cNvPicPr>
          <p:nvPr/>
        </p:nvPicPr>
        <p:blipFill>
          <a:blip r:embed="rId6"/>
          <a:stretch>
            <a:fillRect/>
          </a:stretch>
        </p:blipFill>
        <p:spPr>
          <a:xfrm>
            <a:off x="8919488" y="1259996"/>
            <a:ext cx="888600" cy="870277"/>
          </a:xfrm>
          <a:prstGeom prst="rect">
            <a:avLst/>
          </a:prstGeom>
        </p:spPr>
      </p:pic>
      <p:cxnSp>
        <p:nvCxnSpPr>
          <p:cNvPr id="11" name="Straight Connector 10">
            <a:extLst>
              <a:ext uri="{FF2B5EF4-FFF2-40B4-BE49-F238E27FC236}">
                <a16:creationId xmlns:a16="http://schemas.microsoft.com/office/drawing/2014/main" id="{D9FFEB9F-65E8-45A1-BF4C-2BF47CE6116C}"/>
              </a:ext>
            </a:extLst>
          </p:cNvPr>
          <p:cNvCxnSpPr>
            <a:cxnSpLocks/>
          </p:cNvCxnSpPr>
          <p:nvPr/>
        </p:nvCxnSpPr>
        <p:spPr>
          <a:xfrm>
            <a:off x="5960192" y="1123295"/>
            <a:ext cx="0" cy="2335413"/>
          </a:xfrm>
          <a:prstGeom prst="line">
            <a:avLst/>
          </a:prstGeom>
          <a:ln>
            <a:solidFill>
              <a:srgbClr val="D31145"/>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F9D21D17-6A14-4A10-A49B-AE5C2C672B4F}"/>
              </a:ext>
            </a:extLst>
          </p:cNvPr>
          <p:cNvCxnSpPr>
            <a:cxnSpLocks/>
          </p:cNvCxnSpPr>
          <p:nvPr/>
        </p:nvCxnSpPr>
        <p:spPr>
          <a:xfrm>
            <a:off x="4185777" y="3909284"/>
            <a:ext cx="0" cy="2335413"/>
          </a:xfrm>
          <a:prstGeom prst="line">
            <a:avLst/>
          </a:prstGeom>
          <a:ln>
            <a:solidFill>
              <a:srgbClr val="D31145"/>
            </a:solidFill>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8F484BE8-29E9-4F44-A544-329496D22DD1}"/>
              </a:ext>
            </a:extLst>
          </p:cNvPr>
          <p:cNvSpPr/>
          <p:nvPr/>
        </p:nvSpPr>
        <p:spPr>
          <a:xfrm>
            <a:off x="147237" y="4851226"/>
            <a:ext cx="3820321" cy="1508105"/>
          </a:xfrm>
          <a:prstGeom prst="rect">
            <a:avLst/>
          </a:prstGeom>
        </p:spPr>
        <p:txBody>
          <a:bodyPr wrap="square">
            <a:spAutoFit/>
          </a:bodyPr>
          <a:lstStyle/>
          <a:p>
            <a:pPr algn="ctr"/>
            <a:r>
              <a:rPr lang="en-US" sz="1600" dirty="0"/>
              <a:t>JIU review on UN SWAP 1.0  acknowledged </a:t>
            </a:r>
            <a:r>
              <a:rPr lang="en-US" sz="2000" b="1" dirty="0"/>
              <a:t>UNEG’s role in advancing the integration gender equality concerns in evaluations </a:t>
            </a:r>
            <a:r>
              <a:rPr lang="en-US" sz="1600" dirty="0"/>
              <a:t>and commitment to UN SWAP EPI. </a:t>
            </a:r>
          </a:p>
        </p:txBody>
      </p:sp>
      <p:cxnSp>
        <p:nvCxnSpPr>
          <p:cNvPr id="17" name="Straight Connector 16">
            <a:extLst>
              <a:ext uri="{FF2B5EF4-FFF2-40B4-BE49-F238E27FC236}">
                <a16:creationId xmlns:a16="http://schemas.microsoft.com/office/drawing/2014/main" id="{98E29BEE-2E7C-4899-BBDF-A183A8B2D112}"/>
              </a:ext>
            </a:extLst>
          </p:cNvPr>
          <p:cNvCxnSpPr>
            <a:cxnSpLocks/>
          </p:cNvCxnSpPr>
          <p:nvPr/>
        </p:nvCxnSpPr>
        <p:spPr>
          <a:xfrm>
            <a:off x="1971639" y="3616444"/>
            <a:ext cx="8370277" cy="20096"/>
          </a:xfrm>
          <a:prstGeom prst="line">
            <a:avLst/>
          </a:prstGeom>
          <a:ln>
            <a:solidFill>
              <a:srgbClr val="D31145"/>
            </a:solidFill>
          </a:ln>
        </p:spPr>
        <p:style>
          <a:lnRef idx="1">
            <a:schemeClr val="accent1"/>
          </a:lnRef>
          <a:fillRef idx="0">
            <a:schemeClr val="accent1"/>
          </a:fillRef>
          <a:effectRef idx="0">
            <a:schemeClr val="accent1"/>
          </a:effectRef>
          <a:fontRef idx="minor">
            <a:schemeClr val="tx1"/>
          </a:fontRef>
        </p:style>
      </p:cxnSp>
      <p:sp>
        <p:nvSpPr>
          <p:cNvPr id="18" name="Rectangle 17">
            <a:extLst>
              <a:ext uri="{FF2B5EF4-FFF2-40B4-BE49-F238E27FC236}">
                <a16:creationId xmlns:a16="http://schemas.microsoft.com/office/drawing/2014/main" id="{820AB203-86D3-4EAC-A4C9-1E5DE99231B1}"/>
              </a:ext>
            </a:extLst>
          </p:cNvPr>
          <p:cNvSpPr/>
          <p:nvPr/>
        </p:nvSpPr>
        <p:spPr>
          <a:xfrm>
            <a:off x="6421557" y="2402911"/>
            <a:ext cx="5626345" cy="954107"/>
          </a:xfrm>
          <a:prstGeom prst="rect">
            <a:avLst/>
          </a:prstGeom>
        </p:spPr>
        <p:txBody>
          <a:bodyPr wrap="square">
            <a:spAutoFit/>
          </a:bodyPr>
          <a:lstStyle/>
          <a:p>
            <a:pPr algn="ctr"/>
            <a:r>
              <a:rPr lang="en-US" sz="2000" b="1" dirty="0"/>
              <a:t>Number of entities </a:t>
            </a:r>
            <a:r>
              <a:rPr lang="en-US" sz="1600" dirty="0"/>
              <a:t>that have conducted or planning to carryout evaluation of the implementation of their corporate gender polices and related action plan </a:t>
            </a:r>
            <a:r>
              <a:rPr lang="en-US" sz="2000" b="1" dirty="0"/>
              <a:t>is increasing. </a:t>
            </a:r>
          </a:p>
        </p:txBody>
      </p:sp>
      <p:sp>
        <p:nvSpPr>
          <p:cNvPr id="19" name="Rectangle 18">
            <a:extLst>
              <a:ext uri="{FF2B5EF4-FFF2-40B4-BE49-F238E27FC236}">
                <a16:creationId xmlns:a16="http://schemas.microsoft.com/office/drawing/2014/main" id="{2C06F295-C45D-4878-A6B2-02FFCCBD874A}"/>
              </a:ext>
            </a:extLst>
          </p:cNvPr>
          <p:cNvSpPr/>
          <p:nvPr/>
        </p:nvSpPr>
        <p:spPr>
          <a:xfrm>
            <a:off x="4111322" y="4834832"/>
            <a:ext cx="3820321" cy="1446550"/>
          </a:xfrm>
          <a:prstGeom prst="rect">
            <a:avLst/>
          </a:prstGeom>
        </p:spPr>
        <p:txBody>
          <a:bodyPr wrap="square">
            <a:spAutoFit/>
          </a:bodyPr>
          <a:lstStyle/>
          <a:p>
            <a:pPr algn="ctr"/>
            <a:r>
              <a:rPr lang="en-US" sz="2000" b="1" dirty="0"/>
              <a:t>Internal steps and remedial actions </a:t>
            </a:r>
            <a:r>
              <a:rPr lang="en-US" sz="1600" dirty="0"/>
              <a:t>taken by entities helped to further incorporate the gender-related UNEG norms and  standards within their evaluation practices.</a:t>
            </a:r>
          </a:p>
        </p:txBody>
      </p:sp>
      <p:sp>
        <p:nvSpPr>
          <p:cNvPr id="20" name="Rectangle 19">
            <a:extLst>
              <a:ext uri="{FF2B5EF4-FFF2-40B4-BE49-F238E27FC236}">
                <a16:creationId xmlns:a16="http://schemas.microsoft.com/office/drawing/2014/main" id="{21974E41-6D38-469F-B7CD-BBC53B0EC0D2}"/>
              </a:ext>
            </a:extLst>
          </p:cNvPr>
          <p:cNvSpPr/>
          <p:nvPr/>
        </p:nvSpPr>
        <p:spPr>
          <a:xfrm>
            <a:off x="8224442" y="4904171"/>
            <a:ext cx="3820321" cy="1138773"/>
          </a:xfrm>
          <a:prstGeom prst="rect">
            <a:avLst/>
          </a:prstGeom>
        </p:spPr>
        <p:txBody>
          <a:bodyPr wrap="square">
            <a:spAutoFit/>
          </a:bodyPr>
          <a:lstStyle/>
          <a:p>
            <a:pPr algn="ctr"/>
            <a:r>
              <a:rPr lang="en-US" sz="2000" b="1" dirty="0"/>
              <a:t>Reporting practices vary</a:t>
            </a:r>
            <a:r>
              <a:rPr lang="en-US" sz="2000" dirty="0"/>
              <a:t>, </a:t>
            </a:r>
            <a:r>
              <a:rPr lang="en-US" sz="1600" dirty="0"/>
              <a:t>limiting the ability to generalize results across entities or to compare with previous reporting cycles.</a:t>
            </a:r>
          </a:p>
        </p:txBody>
      </p:sp>
      <p:pic>
        <p:nvPicPr>
          <p:cNvPr id="22" name="Picture 21">
            <a:extLst>
              <a:ext uri="{FF2B5EF4-FFF2-40B4-BE49-F238E27FC236}">
                <a16:creationId xmlns:a16="http://schemas.microsoft.com/office/drawing/2014/main" id="{D5E860A7-1826-4B98-91D5-2383F27F9FF9}"/>
              </a:ext>
            </a:extLst>
          </p:cNvPr>
          <p:cNvPicPr>
            <a:picLocks noChangeAspect="1"/>
          </p:cNvPicPr>
          <p:nvPr/>
        </p:nvPicPr>
        <p:blipFill>
          <a:blip r:embed="rId7" cstate="hqprint">
            <a:extLst>
              <a:ext uri="{28A0092B-C50C-407E-A947-70E740481C1C}">
                <a14:useLocalDpi xmlns:a14="http://schemas.microsoft.com/office/drawing/2010/main" val="0"/>
              </a:ext>
            </a:extLst>
          </a:blip>
          <a:stretch>
            <a:fillRect/>
          </a:stretch>
        </p:blipFill>
        <p:spPr>
          <a:xfrm>
            <a:off x="1842712" y="3839689"/>
            <a:ext cx="464227" cy="967305"/>
          </a:xfrm>
          <a:prstGeom prst="rect">
            <a:avLst/>
          </a:prstGeom>
        </p:spPr>
      </p:pic>
    </p:spTree>
    <p:extLst>
      <p:ext uri="{BB962C8B-B14F-4D97-AF65-F5344CB8AC3E}">
        <p14:creationId xmlns:p14="http://schemas.microsoft.com/office/powerpoint/2010/main" val="35704271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BE58A3-6B39-4727-B07C-319AD5164FFF}"/>
              </a:ext>
            </a:extLst>
          </p:cNvPr>
          <p:cNvSpPr txBox="1">
            <a:spLocks/>
          </p:cNvSpPr>
          <p:nvPr/>
        </p:nvSpPr>
        <p:spPr>
          <a:xfrm>
            <a:off x="1486928" y="0"/>
            <a:ext cx="9112898" cy="693287"/>
          </a:xfrm>
          <a:prstGeom prst="rect">
            <a:avLst/>
          </a:prstGeom>
          <a:noFill/>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50000"/>
              </a:lnSpc>
            </a:pPr>
            <a:r>
              <a:rPr lang="en-US" sz="2400" b="1" dirty="0">
                <a:solidFill>
                  <a:srgbClr val="006CB7"/>
                </a:solidFill>
                <a:latin typeface="+mn-lt"/>
              </a:rPr>
              <a:t>3. UNDAF META-SYNTHESIS WITH A GENDER LENS</a:t>
            </a:r>
          </a:p>
        </p:txBody>
      </p:sp>
      <p:sp>
        <p:nvSpPr>
          <p:cNvPr id="3" name="Title 1">
            <a:extLst>
              <a:ext uri="{FF2B5EF4-FFF2-40B4-BE49-F238E27FC236}">
                <a16:creationId xmlns:a16="http://schemas.microsoft.com/office/drawing/2014/main" id="{CEC722F9-3E9E-49A2-BA8B-8C85C0B70923}"/>
              </a:ext>
            </a:extLst>
          </p:cNvPr>
          <p:cNvSpPr txBox="1">
            <a:spLocks/>
          </p:cNvSpPr>
          <p:nvPr/>
        </p:nvSpPr>
        <p:spPr>
          <a:xfrm>
            <a:off x="4009304" y="787548"/>
            <a:ext cx="4173391" cy="423692"/>
          </a:xfrm>
          <a:prstGeom prst="rect">
            <a:avLst/>
          </a:prstGeom>
          <a:solidFill>
            <a:srgbClr val="D31145"/>
          </a:solidFill>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AU" sz="2400" dirty="0">
                <a:solidFill>
                  <a:schemeClr val="bg1"/>
                </a:solidFill>
                <a:latin typeface="+mn-lt"/>
              </a:rPr>
              <a:t>Two dual objectives: </a:t>
            </a:r>
            <a:endParaRPr lang="en-US" sz="2400" dirty="0">
              <a:solidFill>
                <a:schemeClr val="bg1"/>
              </a:solidFill>
              <a:latin typeface="+mn-lt"/>
            </a:endParaRPr>
          </a:p>
        </p:txBody>
      </p:sp>
      <p:sp>
        <p:nvSpPr>
          <p:cNvPr id="10" name="Rectangle 2">
            <a:extLst>
              <a:ext uri="{FF2B5EF4-FFF2-40B4-BE49-F238E27FC236}">
                <a16:creationId xmlns:a16="http://schemas.microsoft.com/office/drawing/2014/main" id="{43A55EE1-A76D-4092-86E1-ADAE8EEEFDE1}"/>
              </a:ext>
            </a:extLst>
          </p:cNvPr>
          <p:cNvSpPr txBox="1">
            <a:spLocks noChangeArrowheads="1"/>
          </p:cNvSpPr>
          <p:nvPr/>
        </p:nvSpPr>
        <p:spPr>
          <a:xfrm>
            <a:off x="242597" y="1369689"/>
            <a:ext cx="11859208" cy="2059311"/>
          </a:xfrm>
          <a:prstGeom prst="rect">
            <a:avLst/>
          </a:prstGeom>
          <a:noFill/>
          <a:ln>
            <a:noFill/>
          </a:ln>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Aft>
                <a:spcPts val="1800"/>
              </a:spcAft>
              <a:buClr>
                <a:schemeClr val="accent1">
                  <a:lumMod val="75000"/>
                </a:schemeClr>
              </a:buClr>
              <a:buBlip>
                <a:blip r:embed="rId3"/>
              </a:buBlip>
              <a:tabLst>
                <a:tab pos="428625" algn="l"/>
                <a:tab pos="471488" algn="l"/>
                <a:tab pos="642938" algn="l"/>
              </a:tabLst>
            </a:pPr>
            <a:r>
              <a:rPr lang="en-US" sz="1800" b="1" dirty="0">
                <a:solidFill>
                  <a:schemeClr val="tx1">
                    <a:lumMod val="75000"/>
                    <a:lumOff val="25000"/>
                  </a:schemeClr>
                </a:solidFill>
              </a:rPr>
              <a:t>Assess the gender and human rights responsiveness </a:t>
            </a:r>
            <a:r>
              <a:rPr lang="en-US" sz="1800" dirty="0">
                <a:solidFill>
                  <a:schemeClr val="tx1">
                    <a:lumMod val="75000"/>
                    <a:lumOff val="25000"/>
                  </a:schemeClr>
                </a:solidFill>
              </a:rPr>
              <a:t>of a pool of UNDAF evaluations including the </a:t>
            </a:r>
            <a:r>
              <a:rPr lang="en-US" sz="1800" b="1" dirty="0">
                <a:solidFill>
                  <a:schemeClr val="tx1">
                    <a:lumMod val="75000"/>
                    <a:lumOff val="25000"/>
                  </a:schemeClr>
                </a:solidFill>
              </a:rPr>
              <a:t>integration of the “leaving no one behind” principle. </a:t>
            </a:r>
            <a:endParaRPr lang="en-US" sz="1800" dirty="0">
              <a:solidFill>
                <a:schemeClr val="tx1">
                  <a:lumMod val="75000"/>
                  <a:lumOff val="25000"/>
                </a:schemeClr>
              </a:solidFill>
            </a:endParaRPr>
          </a:p>
          <a:p>
            <a:pPr>
              <a:lnSpc>
                <a:spcPct val="100000"/>
              </a:lnSpc>
              <a:spcAft>
                <a:spcPts val="1800"/>
              </a:spcAft>
              <a:buClr>
                <a:schemeClr val="accent1">
                  <a:lumMod val="75000"/>
                </a:schemeClr>
              </a:buClr>
              <a:buBlip>
                <a:blip r:embed="rId3"/>
              </a:buBlip>
              <a:tabLst>
                <a:tab pos="428625" algn="l"/>
                <a:tab pos="471488" algn="l"/>
                <a:tab pos="642938" algn="l"/>
              </a:tabLst>
            </a:pPr>
            <a:r>
              <a:rPr lang="en-US" sz="1800" dirty="0">
                <a:solidFill>
                  <a:schemeClr val="tx1">
                    <a:lumMod val="75000"/>
                    <a:lumOff val="25000"/>
                  </a:schemeClr>
                </a:solidFill>
              </a:rPr>
              <a:t>Analyzing the UNDAF evaluations on </a:t>
            </a:r>
            <a:r>
              <a:rPr lang="en-US" sz="1800" b="1" dirty="0">
                <a:solidFill>
                  <a:schemeClr val="tx1">
                    <a:lumMod val="75000"/>
                    <a:lumOff val="25000"/>
                  </a:schemeClr>
                </a:solidFill>
              </a:rPr>
              <a:t>gender equality results </a:t>
            </a:r>
            <a:r>
              <a:rPr lang="en-US" sz="1800" dirty="0">
                <a:solidFill>
                  <a:schemeClr val="tx1">
                    <a:lumMod val="75000"/>
                    <a:lumOff val="25000"/>
                  </a:schemeClr>
                </a:solidFill>
              </a:rPr>
              <a:t>with key findings and recommendations.</a:t>
            </a:r>
          </a:p>
        </p:txBody>
      </p:sp>
      <p:sp>
        <p:nvSpPr>
          <p:cNvPr id="11" name="Title 1">
            <a:extLst>
              <a:ext uri="{FF2B5EF4-FFF2-40B4-BE49-F238E27FC236}">
                <a16:creationId xmlns:a16="http://schemas.microsoft.com/office/drawing/2014/main" id="{711E80E2-B303-448E-8B4E-04C4DFD80CB4}"/>
              </a:ext>
            </a:extLst>
          </p:cNvPr>
          <p:cNvSpPr txBox="1">
            <a:spLocks/>
          </p:cNvSpPr>
          <p:nvPr/>
        </p:nvSpPr>
        <p:spPr>
          <a:xfrm>
            <a:off x="4009304" y="2971097"/>
            <a:ext cx="4173391" cy="423692"/>
          </a:xfrm>
          <a:prstGeom prst="rect">
            <a:avLst/>
          </a:prstGeom>
          <a:solidFill>
            <a:srgbClr val="D31145"/>
          </a:solidFill>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AU" sz="2400" dirty="0">
                <a:solidFill>
                  <a:schemeClr val="bg1"/>
                </a:solidFill>
                <a:latin typeface="+mn-lt"/>
              </a:rPr>
              <a:t>Sample </a:t>
            </a:r>
            <a:endParaRPr lang="en-US" sz="2400" dirty="0">
              <a:solidFill>
                <a:schemeClr val="bg1"/>
              </a:solidFill>
              <a:latin typeface="+mn-lt"/>
            </a:endParaRPr>
          </a:p>
        </p:txBody>
      </p:sp>
      <p:cxnSp>
        <p:nvCxnSpPr>
          <p:cNvPr id="12" name="Straight Connector 11">
            <a:extLst>
              <a:ext uri="{FF2B5EF4-FFF2-40B4-BE49-F238E27FC236}">
                <a16:creationId xmlns:a16="http://schemas.microsoft.com/office/drawing/2014/main" id="{9CF736F4-3AC6-4D5F-AE6A-68D661716D94}"/>
              </a:ext>
            </a:extLst>
          </p:cNvPr>
          <p:cNvCxnSpPr>
            <a:cxnSpLocks/>
          </p:cNvCxnSpPr>
          <p:nvPr/>
        </p:nvCxnSpPr>
        <p:spPr>
          <a:xfrm>
            <a:off x="7987627" y="3769974"/>
            <a:ext cx="0" cy="2335413"/>
          </a:xfrm>
          <a:prstGeom prst="line">
            <a:avLst/>
          </a:prstGeom>
          <a:ln>
            <a:solidFill>
              <a:srgbClr val="D31145"/>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684E0AA2-04EE-4E01-8ABC-EC961CBD349F}"/>
              </a:ext>
            </a:extLst>
          </p:cNvPr>
          <p:cNvCxnSpPr>
            <a:cxnSpLocks/>
          </p:cNvCxnSpPr>
          <p:nvPr/>
        </p:nvCxnSpPr>
        <p:spPr>
          <a:xfrm>
            <a:off x="3589331" y="3732439"/>
            <a:ext cx="0" cy="2335413"/>
          </a:xfrm>
          <a:prstGeom prst="line">
            <a:avLst/>
          </a:prstGeom>
          <a:ln>
            <a:solidFill>
              <a:srgbClr val="D31145"/>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DFC14C19-E4A1-4504-83D6-E8A1F5F80143}"/>
              </a:ext>
            </a:extLst>
          </p:cNvPr>
          <p:cNvSpPr/>
          <p:nvPr/>
        </p:nvSpPr>
        <p:spPr>
          <a:xfrm>
            <a:off x="4497030" y="3844383"/>
            <a:ext cx="1976823" cy="584775"/>
          </a:xfrm>
          <a:prstGeom prst="rect">
            <a:avLst/>
          </a:prstGeom>
        </p:spPr>
        <p:txBody>
          <a:bodyPr wrap="none">
            <a:spAutoFit/>
          </a:bodyPr>
          <a:lstStyle/>
          <a:p>
            <a:r>
              <a:rPr lang="en-US" sz="3200" b="1" dirty="0">
                <a:solidFill>
                  <a:schemeClr val="tx1">
                    <a:lumMod val="65000"/>
                    <a:lumOff val="35000"/>
                  </a:schemeClr>
                </a:solidFill>
              </a:rPr>
              <a:t>2015-2019</a:t>
            </a:r>
            <a:endParaRPr lang="en-US" sz="1600" dirty="0">
              <a:solidFill>
                <a:schemeClr val="tx1">
                  <a:lumMod val="65000"/>
                  <a:lumOff val="35000"/>
                </a:schemeClr>
              </a:solidFill>
            </a:endParaRPr>
          </a:p>
        </p:txBody>
      </p:sp>
      <p:sp>
        <p:nvSpPr>
          <p:cNvPr id="16" name="Rectangle 15">
            <a:extLst>
              <a:ext uri="{FF2B5EF4-FFF2-40B4-BE49-F238E27FC236}">
                <a16:creationId xmlns:a16="http://schemas.microsoft.com/office/drawing/2014/main" id="{7D0CBABE-ECE8-422A-97E9-3387035D14E4}"/>
              </a:ext>
            </a:extLst>
          </p:cNvPr>
          <p:cNvSpPr/>
          <p:nvPr/>
        </p:nvSpPr>
        <p:spPr>
          <a:xfrm>
            <a:off x="8954145" y="3816195"/>
            <a:ext cx="1733360" cy="584775"/>
          </a:xfrm>
          <a:prstGeom prst="rect">
            <a:avLst/>
          </a:prstGeom>
        </p:spPr>
        <p:txBody>
          <a:bodyPr wrap="none">
            <a:spAutoFit/>
          </a:bodyPr>
          <a:lstStyle/>
          <a:p>
            <a:r>
              <a:rPr lang="en-US" sz="3200" b="1" dirty="0">
                <a:solidFill>
                  <a:schemeClr val="tx1">
                    <a:lumMod val="65000"/>
                    <a:lumOff val="35000"/>
                  </a:schemeClr>
                </a:solidFill>
              </a:rPr>
              <a:t>5 regions</a:t>
            </a:r>
            <a:endParaRPr lang="en-US" sz="1600" dirty="0">
              <a:solidFill>
                <a:schemeClr val="tx1">
                  <a:lumMod val="65000"/>
                  <a:lumOff val="35000"/>
                </a:schemeClr>
              </a:solidFill>
            </a:endParaRPr>
          </a:p>
        </p:txBody>
      </p:sp>
      <p:sp>
        <p:nvSpPr>
          <p:cNvPr id="17" name="Rectangle 16">
            <a:extLst>
              <a:ext uri="{FF2B5EF4-FFF2-40B4-BE49-F238E27FC236}">
                <a16:creationId xmlns:a16="http://schemas.microsoft.com/office/drawing/2014/main" id="{DA6F351F-ED98-43CF-B8D4-37AFF97FF140}"/>
              </a:ext>
            </a:extLst>
          </p:cNvPr>
          <p:cNvSpPr/>
          <p:nvPr/>
        </p:nvSpPr>
        <p:spPr>
          <a:xfrm>
            <a:off x="786683" y="3769974"/>
            <a:ext cx="854422" cy="830997"/>
          </a:xfrm>
          <a:prstGeom prst="rect">
            <a:avLst/>
          </a:prstGeom>
        </p:spPr>
        <p:txBody>
          <a:bodyPr wrap="square">
            <a:spAutoFit/>
          </a:bodyPr>
          <a:lstStyle/>
          <a:p>
            <a:r>
              <a:rPr lang="en-US" sz="4800" b="1" dirty="0">
                <a:solidFill>
                  <a:schemeClr val="tx1">
                    <a:lumMod val="65000"/>
                    <a:lumOff val="35000"/>
                  </a:schemeClr>
                </a:solidFill>
              </a:rPr>
              <a:t>48</a:t>
            </a:r>
            <a:endParaRPr lang="en-US" sz="2800" dirty="0">
              <a:solidFill>
                <a:schemeClr val="tx1">
                  <a:lumMod val="65000"/>
                  <a:lumOff val="35000"/>
                </a:schemeClr>
              </a:solidFill>
            </a:endParaRPr>
          </a:p>
        </p:txBody>
      </p:sp>
      <p:pic>
        <p:nvPicPr>
          <p:cNvPr id="18" name="Picture 17">
            <a:extLst>
              <a:ext uri="{FF2B5EF4-FFF2-40B4-BE49-F238E27FC236}">
                <a16:creationId xmlns:a16="http://schemas.microsoft.com/office/drawing/2014/main" id="{498C7253-2AD6-406C-A408-21B8854B99C3}"/>
              </a:ext>
            </a:extLst>
          </p:cNvPr>
          <p:cNvPicPr>
            <a:picLocks noChangeAspect="1"/>
          </p:cNvPicPr>
          <p:nvPr/>
        </p:nvPicPr>
        <p:blipFill>
          <a:blip r:embed="rId4" cstate="hqprint">
            <a:extLst>
              <a:ext uri="{BEBA8EAE-BF5A-486C-A8C5-ECC9F3942E4B}">
                <a14:imgProps xmlns:a14="http://schemas.microsoft.com/office/drawing/2010/main">
                  <a14:imgLayer r:embed="rId5">
                    <a14:imgEffect>
                      <a14:artisticMarker/>
                    </a14:imgEffect>
                  </a14:imgLayer>
                </a14:imgProps>
              </a:ext>
              <a:ext uri="{28A0092B-C50C-407E-A947-70E740481C1C}">
                <a14:useLocalDpi xmlns:a14="http://schemas.microsoft.com/office/drawing/2010/main" val="0"/>
              </a:ext>
            </a:extLst>
          </a:blip>
          <a:stretch>
            <a:fillRect/>
          </a:stretch>
        </p:blipFill>
        <p:spPr>
          <a:xfrm>
            <a:off x="1862172" y="3758668"/>
            <a:ext cx="959137" cy="842303"/>
          </a:xfrm>
          <a:prstGeom prst="rect">
            <a:avLst/>
          </a:prstGeom>
        </p:spPr>
      </p:pic>
      <p:sp>
        <p:nvSpPr>
          <p:cNvPr id="19" name="Rectangle 18">
            <a:extLst>
              <a:ext uri="{FF2B5EF4-FFF2-40B4-BE49-F238E27FC236}">
                <a16:creationId xmlns:a16="http://schemas.microsoft.com/office/drawing/2014/main" id="{7D502FD4-E33F-4F32-8FFC-314D3DAA7440}"/>
              </a:ext>
            </a:extLst>
          </p:cNvPr>
          <p:cNvSpPr/>
          <p:nvPr/>
        </p:nvSpPr>
        <p:spPr>
          <a:xfrm>
            <a:off x="140674" y="4619087"/>
            <a:ext cx="3442996" cy="1323439"/>
          </a:xfrm>
          <a:prstGeom prst="rect">
            <a:avLst/>
          </a:prstGeom>
        </p:spPr>
        <p:txBody>
          <a:bodyPr wrap="square">
            <a:spAutoFit/>
          </a:bodyPr>
          <a:lstStyle/>
          <a:p>
            <a:pPr algn="ctr"/>
            <a:r>
              <a:rPr lang="en-US" sz="1600" dirty="0"/>
              <a:t>Out of a universe of 67 reports, 48 reports were selected representing UNDAF terminal evaluations </a:t>
            </a:r>
          </a:p>
          <a:p>
            <a:pPr algn="ctr"/>
            <a:r>
              <a:rPr lang="en-US" sz="1600" i="1" dirty="0">
                <a:latin typeface="+mj-lt"/>
              </a:rPr>
              <a:t>(All mid term reports were removed from the original list).</a:t>
            </a:r>
          </a:p>
        </p:txBody>
      </p:sp>
      <p:sp>
        <p:nvSpPr>
          <p:cNvPr id="20" name="Rectangle 19">
            <a:extLst>
              <a:ext uri="{FF2B5EF4-FFF2-40B4-BE49-F238E27FC236}">
                <a16:creationId xmlns:a16="http://schemas.microsoft.com/office/drawing/2014/main" id="{73D61319-F3E2-4D85-9129-E9B3C174C752}"/>
              </a:ext>
            </a:extLst>
          </p:cNvPr>
          <p:cNvSpPr/>
          <p:nvPr/>
        </p:nvSpPr>
        <p:spPr>
          <a:xfrm>
            <a:off x="3714849" y="4619087"/>
            <a:ext cx="3442996" cy="1323439"/>
          </a:xfrm>
          <a:prstGeom prst="rect">
            <a:avLst/>
          </a:prstGeom>
        </p:spPr>
        <p:txBody>
          <a:bodyPr wrap="square">
            <a:spAutoFit/>
          </a:bodyPr>
          <a:lstStyle/>
          <a:p>
            <a:pPr marL="285750" indent="-285750">
              <a:buFont typeface="Arial" panose="020B0604020202020204" pitchFamily="34" charset="0"/>
              <a:buChar char="•"/>
            </a:pPr>
            <a:r>
              <a:rPr lang="en-US" sz="1600" b="1" dirty="0"/>
              <a:t>2015</a:t>
            </a:r>
            <a:r>
              <a:rPr lang="en-US" sz="1600" dirty="0"/>
              <a:t>: 9 evaluations</a:t>
            </a:r>
          </a:p>
          <a:p>
            <a:pPr marL="285750" indent="-285750">
              <a:buFont typeface="Arial" panose="020B0604020202020204" pitchFamily="34" charset="0"/>
              <a:buChar char="•"/>
            </a:pPr>
            <a:r>
              <a:rPr lang="en-US" sz="1600" b="1" dirty="0"/>
              <a:t>2016: </a:t>
            </a:r>
            <a:r>
              <a:rPr lang="en-US" sz="1600" dirty="0"/>
              <a:t>15 evaluations</a:t>
            </a:r>
          </a:p>
          <a:p>
            <a:pPr marL="285750" indent="-285750">
              <a:buFont typeface="Arial" panose="020B0604020202020204" pitchFamily="34" charset="0"/>
              <a:buChar char="•"/>
            </a:pPr>
            <a:r>
              <a:rPr lang="en-US" sz="1600" b="1" dirty="0"/>
              <a:t>2017</a:t>
            </a:r>
            <a:r>
              <a:rPr lang="en-US" sz="1600" dirty="0"/>
              <a:t>: 13 evaluations</a:t>
            </a:r>
          </a:p>
          <a:p>
            <a:pPr marL="285750" indent="-285750">
              <a:buFont typeface="Arial" panose="020B0604020202020204" pitchFamily="34" charset="0"/>
              <a:buChar char="•"/>
            </a:pPr>
            <a:r>
              <a:rPr lang="en-US" sz="1600" b="1" dirty="0"/>
              <a:t>2018</a:t>
            </a:r>
            <a:r>
              <a:rPr lang="en-US" sz="1600" dirty="0"/>
              <a:t>: 10 evaluations</a:t>
            </a:r>
          </a:p>
          <a:p>
            <a:pPr marL="285750" indent="-285750">
              <a:buFont typeface="Arial" panose="020B0604020202020204" pitchFamily="34" charset="0"/>
              <a:buChar char="•"/>
            </a:pPr>
            <a:r>
              <a:rPr lang="en-US" sz="1600" b="1" dirty="0"/>
              <a:t>2019</a:t>
            </a:r>
            <a:r>
              <a:rPr lang="en-US" sz="1600" dirty="0"/>
              <a:t>: 1 evaluation</a:t>
            </a:r>
            <a:endParaRPr lang="en-US" sz="1600" i="1" dirty="0">
              <a:latin typeface="+mj-lt"/>
            </a:endParaRPr>
          </a:p>
        </p:txBody>
      </p:sp>
      <p:sp>
        <p:nvSpPr>
          <p:cNvPr id="21" name="Rectangle 20">
            <a:extLst>
              <a:ext uri="{FF2B5EF4-FFF2-40B4-BE49-F238E27FC236}">
                <a16:creationId xmlns:a16="http://schemas.microsoft.com/office/drawing/2014/main" id="{AF7ADDAF-A24F-463C-AD10-7B0C63228DF4}"/>
              </a:ext>
            </a:extLst>
          </p:cNvPr>
          <p:cNvSpPr/>
          <p:nvPr/>
        </p:nvSpPr>
        <p:spPr>
          <a:xfrm>
            <a:off x="6473853" y="4619087"/>
            <a:ext cx="1917463" cy="1323439"/>
          </a:xfrm>
          <a:prstGeom prst="rect">
            <a:avLst/>
          </a:prstGeom>
        </p:spPr>
        <p:txBody>
          <a:bodyPr wrap="square">
            <a:spAutoFit/>
          </a:bodyPr>
          <a:lstStyle/>
          <a:p>
            <a:pPr marL="285750" indent="-285750">
              <a:buBlip>
                <a:blip r:embed="rId3"/>
              </a:buBlip>
            </a:pPr>
            <a:r>
              <a:rPr lang="en-US" sz="1600" dirty="0"/>
              <a:t>19%</a:t>
            </a:r>
          </a:p>
          <a:p>
            <a:pPr marL="285750" indent="-285750">
              <a:buBlip>
                <a:blip r:embed="rId3"/>
              </a:buBlip>
            </a:pPr>
            <a:r>
              <a:rPr lang="en-US" sz="1600" dirty="0"/>
              <a:t>31%</a:t>
            </a:r>
          </a:p>
          <a:p>
            <a:pPr marL="285750" indent="-285750">
              <a:buBlip>
                <a:blip r:embed="rId3"/>
              </a:buBlip>
            </a:pPr>
            <a:r>
              <a:rPr lang="en-US" sz="1600" dirty="0"/>
              <a:t>27%</a:t>
            </a:r>
          </a:p>
          <a:p>
            <a:pPr marL="285750" indent="-285750">
              <a:buBlip>
                <a:blip r:embed="rId3"/>
              </a:buBlip>
            </a:pPr>
            <a:r>
              <a:rPr lang="en-US" sz="1600" dirty="0"/>
              <a:t>21%</a:t>
            </a:r>
          </a:p>
          <a:p>
            <a:pPr marL="285750" indent="-285750">
              <a:buBlip>
                <a:blip r:embed="rId3"/>
              </a:buBlip>
            </a:pPr>
            <a:r>
              <a:rPr lang="en-US" sz="1600" dirty="0"/>
              <a:t>2%</a:t>
            </a:r>
          </a:p>
        </p:txBody>
      </p:sp>
      <p:sp>
        <p:nvSpPr>
          <p:cNvPr id="22" name="Rectangle 21">
            <a:extLst>
              <a:ext uri="{FF2B5EF4-FFF2-40B4-BE49-F238E27FC236}">
                <a16:creationId xmlns:a16="http://schemas.microsoft.com/office/drawing/2014/main" id="{799D592A-8D83-45E7-AEB0-DCDFAD9F3864}"/>
              </a:ext>
            </a:extLst>
          </p:cNvPr>
          <p:cNvSpPr/>
          <p:nvPr/>
        </p:nvSpPr>
        <p:spPr>
          <a:xfrm>
            <a:off x="8182695" y="4619087"/>
            <a:ext cx="3442996" cy="1323439"/>
          </a:xfrm>
          <a:prstGeom prst="rect">
            <a:avLst/>
          </a:prstGeom>
        </p:spPr>
        <p:txBody>
          <a:bodyPr wrap="square">
            <a:spAutoFit/>
          </a:bodyPr>
          <a:lstStyle/>
          <a:p>
            <a:pPr marL="285750" indent="-285750">
              <a:buFont typeface="Arial" panose="020B0604020202020204" pitchFamily="34" charset="0"/>
              <a:buChar char="•"/>
            </a:pPr>
            <a:r>
              <a:rPr lang="en-US" sz="1600" b="1" dirty="0"/>
              <a:t>LAC</a:t>
            </a:r>
            <a:r>
              <a:rPr lang="en-US" sz="1600" dirty="0"/>
              <a:t>: 9 evaluations</a:t>
            </a:r>
          </a:p>
          <a:p>
            <a:pPr marL="285750" indent="-285750">
              <a:buFont typeface="Arial" panose="020B0604020202020204" pitchFamily="34" charset="0"/>
              <a:buChar char="•"/>
            </a:pPr>
            <a:r>
              <a:rPr lang="en-US" sz="1600" b="1" dirty="0"/>
              <a:t>ECA: 6</a:t>
            </a:r>
            <a:r>
              <a:rPr lang="en-US" sz="1600" dirty="0"/>
              <a:t> evaluations</a:t>
            </a:r>
          </a:p>
          <a:p>
            <a:pPr marL="285750" indent="-285750">
              <a:buFont typeface="Arial" panose="020B0604020202020204" pitchFamily="34" charset="0"/>
              <a:buChar char="•"/>
            </a:pPr>
            <a:r>
              <a:rPr lang="en-US" sz="1600" b="1" dirty="0"/>
              <a:t>Africa</a:t>
            </a:r>
            <a:r>
              <a:rPr lang="en-US" sz="1600" dirty="0"/>
              <a:t>: 23 evaluations</a:t>
            </a:r>
          </a:p>
          <a:p>
            <a:pPr marL="285750" indent="-285750">
              <a:buFont typeface="Arial" panose="020B0604020202020204" pitchFamily="34" charset="0"/>
              <a:buChar char="•"/>
            </a:pPr>
            <a:r>
              <a:rPr lang="en-US" sz="1600" b="1" dirty="0"/>
              <a:t>ASPAC</a:t>
            </a:r>
            <a:r>
              <a:rPr lang="en-US" sz="1600" dirty="0"/>
              <a:t>: 6 evaluations</a:t>
            </a:r>
          </a:p>
          <a:p>
            <a:pPr marL="285750" indent="-285750">
              <a:buFont typeface="Arial" panose="020B0604020202020204" pitchFamily="34" charset="0"/>
              <a:buChar char="•"/>
            </a:pPr>
            <a:r>
              <a:rPr lang="en-US" sz="1600" b="1" dirty="0"/>
              <a:t>Arab States</a:t>
            </a:r>
            <a:r>
              <a:rPr lang="en-US" sz="1600" dirty="0"/>
              <a:t>: 4 evaluations</a:t>
            </a:r>
            <a:endParaRPr lang="en-US" sz="1600" i="1" dirty="0">
              <a:latin typeface="+mj-lt"/>
            </a:endParaRPr>
          </a:p>
        </p:txBody>
      </p:sp>
      <p:sp>
        <p:nvSpPr>
          <p:cNvPr id="23" name="Rectangle 22">
            <a:extLst>
              <a:ext uri="{FF2B5EF4-FFF2-40B4-BE49-F238E27FC236}">
                <a16:creationId xmlns:a16="http://schemas.microsoft.com/office/drawing/2014/main" id="{D759EC86-E4CA-459E-A68C-D193E7719C95}"/>
              </a:ext>
            </a:extLst>
          </p:cNvPr>
          <p:cNvSpPr/>
          <p:nvPr/>
        </p:nvSpPr>
        <p:spPr>
          <a:xfrm>
            <a:off x="11076784" y="4619087"/>
            <a:ext cx="1917463" cy="1323439"/>
          </a:xfrm>
          <a:prstGeom prst="rect">
            <a:avLst/>
          </a:prstGeom>
        </p:spPr>
        <p:txBody>
          <a:bodyPr wrap="square">
            <a:spAutoFit/>
          </a:bodyPr>
          <a:lstStyle/>
          <a:p>
            <a:pPr marL="285750" indent="-285750">
              <a:buBlip>
                <a:blip r:embed="rId3"/>
              </a:buBlip>
            </a:pPr>
            <a:r>
              <a:rPr lang="en-US" sz="1600" dirty="0"/>
              <a:t>19%</a:t>
            </a:r>
          </a:p>
          <a:p>
            <a:pPr marL="285750" indent="-285750">
              <a:buBlip>
                <a:blip r:embed="rId3"/>
              </a:buBlip>
            </a:pPr>
            <a:r>
              <a:rPr lang="en-US" sz="1600" dirty="0"/>
              <a:t>12%</a:t>
            </a:r>
          </a:p>
          <a:p>
            <a:pPr marL="285750" indent="-285750">
              <a:buBlip>
                <a:blip r:embed="rId3"/>
              </a:buBlip>
            </a:pPr>
            <a:r>
              <a:rPr lang="en-US" sz="1600" dirty="0"/>
              <a:t>48%</a:t>
            </a:r>
          </a:p>
          <a:p>
            <a:pPr marL="285750" indent="-285750">
              <a:buBlip>
                <a:blip r:embed="rId3"/>
              </a:buBlip>
            </a:pPr>
            <a:r>
              <a:rPr lang="en-US" sz="1600" dirty="0"/>
              <a:t>13%</a:t>
            </a:r>
          </a:p>
          <a:p>
            <a:pPr marL="285750" indent="-285750">
              <a:buBlip>
                <a:blip r:embed="rId3"/>
              </a:buBlip>
            </a:pPr>
            <a:r>
              <a:rPr lang="en-US" sz="1600" dirty="0"/>
              <a:t>8%</a:t>
            </a:r>
          </a:p>
        </p:txBody>
      </p:sp>
      <p:pic>
        <p:nvPicPr>
          <p:cNvPr id="24" name="Picture 23">
            <a:extLst>
              <a:ext uri="{FF2B5EF4-FFF2-40B4-BE49-F238E27FC236}">
                <a16:creationId xmlns:a16="http://schemas.microsoft.com/office/drawing/2014/main" id="{0EABC80A-D446-425D-BBA2-348E221EF39B}"/>
              </a:ext>
            </a:extLst>
          </p:cNvPr>
          <p:cNvPicPr>
            <a:picLocks noChangeAspect="1"/>
          </p:cNvPicPr>
          <p:nvPr/>
        </p:nvPicPr>
        <p:blipFill>
          <a:blip r:embed="rId6" cstate="hqprint">
            <a:extLst>
              <a:ext uri="{BEBA8EAE-BF5A-486C-A8C5-ECC9F3942E4B}">
                <a14:imgProps xmlns:a14="http://schemas.microsoft.com/office/drawing/2010/main">
                  <a14:imgLayer r:embed="rId7">
                    <a14:imgEffect>
                      <a14:artisticMarker/>
                    </a14:imgEffect>
                  </a14:imgLayer>
                </a14:imgProps>
              </a:ext>
              <a:ext uri="{28A0092B-C50C-407E-A947-70E740481C1C}">
                <a14:useLocalDpi xmlns:a14="http://schemas.microsoft.com/office/drawing/2010/main" val="0"/>
              </a:ext>
            </a:extLst>
          </a:blip>
          <a:stretch>
            <a:fillRect/>
          </a:stretch>
        </p:blipFill>
        <p:spPr>
          <a:xfrm>
            <a:off x="10979488" y="3797363"/>
            <a:ext cx="678814" cy="678814"/>
          </a:xfrm>
          <a:prstGeom prst="rect">
            <a:avLst/>
          </a:prstGeom>
        </p:spPr>
      </p:pic>
      <p:pic>
        <p:nvPicPr>
          <p:cNvPr id="26" name="Picture 25" descr="A close up of a clock&#10;&#10;Description automatically generated">
            <a:extLst>
              <a:ext uri="{FF2B5EF4-FFF2-40B4-BE49-F238E27FC236}">
                <a16:creationId xmlns:a16="http://schemas.microsoft.com/office/drawing/2014/main" id="{6370A7C1-6885-4869-A1C7-EA0A9DA9E168}"/>
              </a:ext>
            </a:extLst>
          </p:cNvPr>
          <p:cNvPicPr>
            <a:picLocks noChangeAspect="1"/>
          </p:cNvPicPr>
          <p:nvPr/>
        </p:nvPicPr>
        <p:blipFill>
          <a:blip r:embed="rId8" cstate="hqprint">
            <a:alphaModFix amt="50000"/>
            <a:extLst>
              <a:ext uri="{28A0092B-C50C-407E-A947-70E740481C1C}">
                <a14:useLocalDpi xmlns:a14="http://schemas.microsoft.com/office/drawing/2010/main" val="0"/>
              </a:ext>
            </a:extLst>
          </a:blip>
          <a:stretch>
            <a:fillRect/>
          </a:stretch>
        </p:blipFill>
        <p:spPr>
          <a:xfrm>
            <a:off x="6590609" y="3758373"/>
            <a:ext cx="713026" cy="713026"/>
          </a:xfrm>
          <a:prstGeom prst="rect">
            <a:avLst/>
          </a:prstGeom>
        </p:spPr>
      </p:pic>
    </p:spTree>
    <p:extLst>
      <p:ext uri="{BB962C8B-B14F-4D97-AF65-F5344CB8AC3E}">
        <p14:creationId xmlns:p14="http://schemas.microsoft.com/office/powerpoint/2010/main" val="32502831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8CE3C6-5559-4841-BB30-A93D18D3C284}"/>
              </a:ext>
            </a:extLst>
          </p:cNvPr>
          <p:cNvSpPr txBox="1">
            <a:spLocks/>
          </p:cNvSpPr>
          <p:nvPr/>
        </p:nvSpPr>
        <p:spPr>
          <a:xfrm>
            <a:off x="2198757" y="169872"/>
            <a:ext cx="8154955" cy="423692"/>
          </a:xfrm>
          <a:prstGeom prst="rect">
            <a:avLst/>
          </a:prstGeom>
          <a:solidFill>
            <a:srgbClr val="006CB7"/>
          </a:solidFill>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b="1" dirty="0">
                <a:solidFill>
                  <a:schemeClr val="bg1"/>
                </a:solidFill>
                <a:latin typeface="+mn-lt"/>
              </a:rPr>
              <a:t>3.1 METHODOLOGY - UNDAF meta-synthesis with a gender lens</a:t>
            </a:r>
          </a:p>
        </p:txBody>
      </p:sp>
      <p:pic>
        <p:nvPicPr>
          <p:cNvPr id="4" name="Picture 3">
            <a:extLst>
              <a:ext uri="{FF2B5EF4-FFF2-40B4-BE49-F238E27FC236}">
                <a16:creationId xmlns:a16="http://schemas.microsoft.com/office/drawing/2014/main" id="{A501D359-7A68-46E5-8AA8-669B2481071A}"/>
              </a:ext>
            </a:extLst>
          </p:cNvPr>
          <p:cNvPicPr>
            <a:picLocks noChangeAspect="1"/>
          </p:cNvPicPr>
          <p:nvPr/>
        </p:nvPicPr>
        <p:blipFill rotWithShape="1">
          <a:blip r:embed="rId2" cstate="hqprint">
            <a:extLst>
              <a:ext uri="{28A0092B-C50C-407E-A947-70E740481C1C}">
                <a14:useLocalDpi xmlns:a14="http://schemas.microsoft.com/office/drawing/2010/main" val="0"/>
              </a:ext>
            </a:extLst>
          </a:blip>
          <a:srcRect t="-1" r="22527" b="-4649"/>
          <a:stretch/>
        </p:blipFill>
        <p:spPr>
          <a:xfrm>
            <a:off x="874698" y="2437527"/>
            <a:ext cx="1415904" cy="365120"/>
          </a:xfrm>
          <a:prstGeom prst="rect">
            <a:avLst/>
          </a:prstGeom>
        </p:spPr>
      </p:pic>
      <p:sp>
        <p:nvSpPr>
          <p:cNvPr id="6" name="Rectangle 5">
            <a:extLst>
              <a:ext uri="{FF2B5EF4-FFF2-40B4-BE49-F238E27FC236}">
                <a16:creationId xmlns:a16="http://schemas.microsoft.com/office/drawing/2014/main" id="{ECC9C87B-3FD7-4669-A7B6-BB5FD631FAD0}"/>
              </a:ext>
            </a:extLst>
          </p:cNvPr>
          <p:cNvSpPr/>
          <p:nvPr/>
        </p:nvSpPr>
        <p:spPr>
          <a:xfrm>
            <a:off x="231398" y="1486804"/>
            <a:ext cx="2608692" cy="707886"/>
          </a:xfrm>
          <a:prstGeom prst="rect">
            <a:avLst/>
          </a:prstGeom>
        </p:spPr>
        <p:txBody>
          <a:bodyPr wrap="square">
            <a:spAutoFit/>
          </a:bodyPr>
          <a:lstStyle/>
          <a:p>
            <a:pPr algn="ctr"/>
            <a:r>
              <a:rPr lang="en-US" sz="2000" b="1" spc="300" dirty="0"/>
              <a:t>3- FULLY INTEGRATED</a:t>
            </a:r>
          </a:p>
        </p:txBody>
      </p:sp>
      <p:pic>
        <p:nvPicPr>
          <p:cNvPr id="8" name="Picture 7">
            <a:extLst>
              <a:ext uri="{FF2B5EF4-FFF2-40B4-BE49-F238E27FC236}">
                <a16:creationId xmlns:a16="http://schemas.microsoft.com/office/drawing/2014/main" id="{087FB3F2-865E-4E1A-B05B-7EA137615A08}"/>
              </a:ext>
            </a:extLst>
          </p:cNvPr>
          <p:cNvPicPr>
            <a:picLocks noChangeAspect="1"/>
          </p:cNvPicPr>
          <p:nvPr/>
        </p:nvPicPr>
        <p:blipFill rotWithShape="1">
          <a:blip r:embed="rId3" cstate="hqprint">
            <a:extLst>
              <a:ext uri="{28A0092B-C50C-407E-A947-70E740481C1C}">
                <a14:useLocalDpi xmlns:a14="http://schemas.microsoft.com/office/drawing/2010/main" val="0"/>
              </a:ext>
            </a:extLst>
          </a:blip>
          <a:srcRect t="1" r="22956" b="-4986"/>
          <a:stretch/>
        </p:blipFill>
        <p:spPr>
          <a:xfrm>
            <a:off x="4012814" y="2428424"/>
            <a:ext cx="1415904" cy="383327"/>
          </a:xfrm>
          <a:prstGeom prst="rect">
            <a:avLst/>
          </a:prstGeom>
        </p:spPr>
      </p:pic>
      <p:sp>
        <p:nvSpPr>
          <p:cNvPr id="9" name="Rectangle 8">
            <a:extLst>
              <a:ext uri="{FF2B5EF4-FFF2-40B4-BE49-F238E27FC236}">
                <a16:creationId xmlns:a16="http://schemas.microsoft.com/office/drawing/2014/main" id="{B9E92CAE-10E1-4948-AAB0-BBA6F03FC6AA}"/>
              </a:ext>
            </a:extLst>
          </p:cNvPr>
          <p:cNvSpPr/>
          <p:nvPr/>
        </p:nvSpPr>
        <p:spPr>
          <a:xfrm>
            <a:off x="3192697" y="1486804"/>
            <a:ext cx="2774574" cy="707886"/>
          </a:xfrm>
          <a:prstGeom prst="rect">
            <a:avLst/>
          </a:prstGeom>
        </p:spPr>
        <p:txBody>
          <a:bodyPr wrap="square">
            <a:spAutoFit/>
          </a:bodyPr>
          <a:lstStyle/>
          <a:p>
            <a:pPr algn="ctr"/>
            <a:r>
              <a:rPr lang="en-US" sz="2000" b="1" spc="300" dirty="0"/>
              <a:t>2- SATISFACTORILY INTEGRATED</a:t>
            </a:r>
          </a:p>
        </p:txBody>
      </p:sp>
      <p:pic>
        <p:nvPicPr>
          <p:cNvPr id="12" name="Picture 11">
            <a:extLst>
              <a:ext uri="{FF2B5EF4-FFF2-40B4-BE49-F238E27FC236}">
                <a16:creationId xmlns:a16="http://schemas.microsoft.com/office/drawing/2014/main" id="{27C744F6-AC8B-4310-B102-09F308DE71F2}"/>
              </a:ext>
            </a:extLst>
          </p:cNvPr>
          <p:cNvPicPr>
            <a:picLocks noChangeAspect="1"/>
          </p:cNvPicPr>
          <p:nvPr/>
        </p:nvPicPr>
        <p:blipFill rotWithShape="1">
          <a:blip r:embed="rId4" cstate="hqprint">
            <a:extLst>
              <a:ext uri="{28A0092B-C50C-407E-A947-70E740481C1C}">
                <a14:useLocalDpi xmlns:a14="http://schemas.microsoft.com/office/drawing/2010/main" val="0"/>
              </a:ext>
            </a:extLst>
          </a:blip>
          <a:srcRect t="1" r="22956" b="-4986"/>
          <a:stretch/>
        </p:blipFill>
        <p:spPr>
          <a:xfrm>
            <a:off x="7042369" y="2409979"/>
            <a:ext cx="1415904" cy="383327"/>
          </a:xfrm>
          <a:prstGeom prst="rect">
            <a:avLst/>
          </a:prstGeom>
        </p:spPr>
      </p:pic>
      <p:sp>
        <p:nvSpPr>
          <p:cNvPr id="13" name="Rectangle 12">
            <a:extLst>
              <a:ext uri="{FF2B5EF4-FFF2-40B4-BE49-F238E27FC236}">
                <a16:creationId xmlns:a16="http://schemas.microsoft.com/office/drawing/2014/main" id="{96FEE321-E9D7-40FD-9A96-D13E6BDEF64B}"/>
              </a:ext>
            </a:extLst>
          </p:cNvPr>
          <p:cNvSpPr/>
          <p:nvPr/>
        </p:nvSpPr>
        <p:spPr>
          <a:xfrm>
            <a:off x="6276235" y="1486804"/>
            <a:ext cx="2731051" cy="707886"/>
          </a:xfrm>
          <a:prstGeom prst="rect">
            <a:avLst/>
          </a:prstGeom>
        </p:spPr>
        <p:txBody>
          <a:bodyPr wrap="square">
            <a:spAutoFit/>
          </a:bodyPr>
          <a:lstStyle/>
          <a:p>
            <a:pPr algn="ctr"/>
            <a:r>
              <a:rPr lang="en-US" sz="2000" b="1" spc="300" dirty="0"/>
              <a:t>1- PARTIALLY INTEGRATED</a:t>
            </a:r>
          </a:p>
        </p:txBody>
      </p:sp>
      <p:pic>
        <p:nvPicPr>
          <p:cNvPr id="16" name="Picture 15">
            <a:extLst>
              <a:ext uri="{FF2B5EF4-FFF2-40B4-BE49-F238E27FC236}">
                <a16:creationId xmlns:a16="http://schemas.microsoft.com/office/drawing/2014/main" id="{993DDC41-57A1-402C-AA82-883A17950970}"/>
              </a:ext>
            </a:extLst>
          </p:cNvPr>
          <p:cNvPicPr>
            <a:picLocks noChangeAspect="1"/>
          </p:cNvPicPr>
          <p:nvPr/>
        </p:nvPicPr>
        <p:blipFill rotWithShape="1">
          <a:blip r:embed="rId5" cstate="hqprint">
            <a:extLst>
              <a:ext uri="{28A0092B-C50C-407E-A947-70E740481C1C}">
                <a14:useLocalDpi xmlns:a14="http://schemas.microsoft.com/office/drawing/2010/main" val="0"/>
              </a:ext>
            </a:extLst>
          </a:blip>
          <a:srcRect t="-1" r="22956" b="-3879"/>
          <a:stretch/>
        </p:blipFill>
        <p:spPr>
          <a:xfrm>
            <a:off x="10081538" y="2423361"/>
            <a:ext cx="1415904" cy="379286"/>
          </a:xfrm>
          <a:prstGeom prst="rect">
            <a:avLst/>
          </a:prstGeom>
        </p:spPr>
      </p:pic>
      <p:sp>
        <p:nvSpPr>
          <p:cNvPr id="18" name="Rectangle 17">
            <a:extLst>
              <a:ext uri="{FF2B5EF4-FFF2-40B4-BE49-F238E27FC236}">
                <a16:creationId xmlns:a16="http://schemas.microsoft.com/office/drawing/2014/main" id="{475189F2-F1CB-49F3-99F3-E1A8CA5B9797}"/>
              </a:ext>
            </a:extLst>
          </p:cNvPr>
          <p:cNvSpPr/>
          <p:nvPr/>
        </p:nvSpPr>
        <p:spPr>
          <a:xfrm>
            <a:off x="9398150" y="1486804"/>
            <a:ext cx="2608692" cy="707886"/>
          </a:xfrm>
          <a:prstGeom prst="rect">
            <a:avLst/>
          </a:prstGeom>
        </p:spPr>
        <p:txBody>
          <a:bodyPr wrap="square">
            <a:spAutoFit/>
          </a:bodyPr>
          <a:lstStyle/>
          <a:p>
            <a:pPr algn="ctr"/>
            <a:r>
              <a:rPr lang="en-US" sz="2000" b="1" spc="300" dirty="0"/>
              <a:t>0- NOT AT ALL INTEGRATED</a:t>
            </a:r>
          </a:p>
        </p:txBody>
      </p:sp>
      <p:sp>
        <p:nvSpPr>
          <p:cNvPr id="19" name="Title 1">
            <a:extLst>
              <a:ext uri="{FF2B5EF4-FFF2-40B4-BE49-F238E27FC236}">
                <a16:creationId xmlns:a16="http://schemas.microsoft.com/office/drawing/2014/main" id="{4C108F91-17E5-4A86-BCDB-76B73B4218BC}"/>
              </a:ext>
            </a:extLst>
          </p:cNvPr>
          <p:cNvSpPr txBox="1">
            <a:spLocks/>
          </p:cNvSpPr>
          <p:nvPr/>
        </p:nvSpPr>
        <p:spPr>
          <a:xfrm>
            <a:off x="4075345" y="893835"/>
            <a:ext cx="4173391" cy="423692"/>
          </a:xfrm>
          <a:prstGeom prst="rect">
            <a:avLst/>
          </a:prstGeom>
          <a:noFill/>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AU" sz="2400" dirty="0">
                <a:solidFill>
                  <a:srgbClr val="D31145"/>
                </a:solidFill>
                <a:latin typeface="+mn-lt"/>
              </a:rPr>
              <a:t>UN SWAP EPI Criteria </a:t>
            </a:r>
            <a:endParaRPr lang="en-US" sz="2400" dirty="0">
              <a:solidFill>
                <a:srgbClr val="D31145"/>
              </a:solidFill>
              <a:latin typeface="+mn-lt"/>
            </a:endParaRPr>
          </a:p>
        </p:txBody>
      </p:sp>
      <p:sp>
        <p:nvSpPr>
          <p:cNvPr id="20" name="Rectangle 19">
            <a:extLst>
              <a:ext uri="{FF2B5EF4-FFF2-40B4-BE49-F238E27FC236}">
                <a16:creationId xmlns:a16="http://schemas.microsoft.com/office/drawing/2014/main" id="{CEC357E0-9748-4B08-A327-4BF373577172}"/>
              </a:ext>
            </a:extLst>
          </p:cNvPr>
          <p:cNvSpPr/>
          <p:nvPr/>
        </p:nvSpPr>
        <p:spPr>
          <a:xfrm>
            <a:off x="317241" y="811764"/>
            <a:ext cx="11689601" cy="2258008"/>
          </a:xfrm>
          <a:prstGeom prst="rect">
            <a:avLst/>
          </a:prstGeom>
          <a:noFill/>
          <a:ln>
            <a:solidFill>
              <a:srgbClr val="D3114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 name="Straight Connector 20">
            <a:extLst>
              <a:ext uri="{FF2B5EF4-FFF2-40B4-BE49-F238E27FC236}">
                <a16:creationId xmlns:a16="http://schemas.microsoft.com/office/drawing/2014/main" id="{D594789E-82E3-4E00-B5E6-FE5F12F9BFD9}"/>
              </a:ext>
            </a:extLst>
          </p:cNvPr>
          <p:cNvCxnSpPr>
            <a:cxnSpLocks/>
          </p:cNvCxnSpPr>
          <p:nvPr/>
        </p:nvCxnSpPr>
        <p:spPr>
          <a:xfrm>
            <a:off x="5967271" y="3713777"/>
            <a:ext cx="0" cy="2335413"/>
          </a:xfrm>
          <a:prstGeom prst="line">
            <a:avLst/>
          </a:prstGeom>
          <a:ln>
            <a:solidFill>
              <a:srgbClr val="D31145"/>
            </a:solidFill>
          </a:ln>
        </p:spPr>
        <p:style>
          <a:lnRef idx="1">
            <a:schemeClr val="accent1"/>
          </a:lnRef>
          <a:fillRef idx="0">
            <a:schemeClr val="accent1"/>
          </a:fillRef>
          <a:effectRef idx="0">
            <a:schemeClr val="accent1"/>
          </a:effectRef>
          <a:fontRef idx="minor">
            <a:schemeClr val="tx1"/>
          </a:fontRef>
        </p:style>
      </p:cxnSp>
      <p:sp>
        <p:nvSpPr>
          <p:cNvPr id="22" name="Rectangle 21">
            <a:extLst>
              <a:ext uri="{FF2B5EF4-FFF2-40B4-BE49-F238E27FC236}">
                <a16:creationId xmlns:a16="http://schemas.microsoft.com/office/drawing/2014/main" id="{8B04E7F1-0F79-46F2-ADD6-50ABC21A9599}"/>
              </a:ext>
            </a:extLst>
          </p:cNvPr>
          <p:cNvSpPr/>
          <p:nvPr/>
        </p:nvSpPr>
        <p:spPr>
          <a:xfrm>
            <a:off x="317241" y="3623318"/>
            <a:ext cx="5411750" cy="2516330"/>
          </a:xfrm>
          <a:prstGeom prst="rect">
            <a:avLst/>
          </a:prstGeom>
        </p:spPr>
        <p:txBody>
          <a:bodyPr wrap="square">
            <a:spAutoFit/>
          </a:bodyPr>
          <a:lstStyle/>
          <a:p>
            <a:r>
              <a:rPr lang="en-US" sz="1600" b="1" dirty="0"/>
              <a:t>The three criteria look at: </a:t>
            </a:r>
          </a:p>
          <a:p>
            <a:pPr>
              <a:lnSpc>
                <a:spcPct val="150000"/>
              </a:lnSpc>
            </a:pPr>
            <a:endParaRPr lang="en-US" sz="1600" b="1" dirty="0"/>
          </a:p>
          <a:p>
            <a:pPr marL="285750" indent="-285750">
              <a:lnSpc>
                <a:spcPct val="150000"/>
              </a:lnSpc>
              <a:buFont typeface="Arial" panose="020B0604020202020204" pitchFamily="34" charset="0"/>
              <a:buChar char="•"/>
            </a:pPr>
            <a:r>
              <a:rPr lang="en-US" sz="1600" dirty="0"/>
              <a:t>The scope and to what extent it integrates GEEW evaluation questions</a:t>
            </a:r>
          </a:p>
          <a:p>
            <a:pPr marL="285750" indent="-285750">
              <a:lnSpc>
                <a:spcPct val="150000"/>
              </a:lnSpc>
              <a:buFont typeface="Arial" panose="020B0604020202020204" pitchFamily="34" charset="0"/>
              <a:buChar char="•"/>
            </a:pPr>
            <a:r>
              <a:rPr lang="en-US" sz="1600" dirty="0"/>
              <a:t>The extent to which the methodology is gender responsive</a:t>
            </a:r>
          </a:p>
          <a:p>
            <a:pPr marL="285750" indent="-285750">
              <a:lnSpc>
                <a:spcPct val="150000"/>
              </a:lnSpc>
              <a:buFont typeface="Arial" panose="020B0604020202020204" pitchFamily="34" charset="0"/>
              <a:buChar char="•"/>
            </a:pPr>
            <a:r>
              <a:rPr lang="en-US" sz="1600" dirty="0"/>
              <a:t>Whether the findings, conclusions, lessons learned and recommendations take gender considerations on board</a:t>
            </a:r>
          </a:p>
        </p:txBody>
      </p:sp>
      <p:sp>
        <p:nvSpPr>
          <p:cNvPr id="23" name="Rectangle 22">
            <a:extLst>
              <a:ext uri="{FF2B5EF4-FFF2-40B4-BE49-F238E27FC236}">
                <a16:creationId xmlns:a16="http://schemas.microsoft.com/office/drawing/2014/main" id="{14C73083-FB79-4DA9-AA5A-273A09389697}"/>
              </a:ext>
            </a:extLst>
          </p:cNvPr>
          <p:cNvSpPr/>
          <p:nvPr/>
        </p:nvSpPr>
        <p:spPr>
          <a:xfrm>
            <a:off x="6394580" y="3869539"/>
            <a:ext cx="5411750" cy="2270109"/>
          </a:xfrm>
          <a:prstGeom prst="rect">
            <a:avLst/>
          </a:prstGeom>
        </p:spPr>
        <p:txBody>
          <a:bodyPr wrap="square">
            <a:spAutoFit/>
          </a:bodyPr>
          <a:lstStyle/>
          <a:p>
            <a:pPr>
              <a:lnSpc>
                <a:spcPct val="150000"/>
              </a:lnSpc>
            </a:pPr>
            <a:endParaRPr lang="en-US" sz="1600" b="1" dirty="0"/>
          </a:p>
          <a:p>
            <a:pPr marL="285750" indent="-285750">
              <a:lnSpc>
                <a:spcPct val="150000"/>
              </a:lnSpc>
              <a:buBlip>
                <a:blip r:embed="rId6"/>
              </a:buBlip>
            </a:pPr>
            <a:r>
              <a:rPr lang="en-US" sz="1600" dirty="0"/>
              <a:t>A maximum </a:t>
            </a:r>
            <a:r>
              <a:rPr lang="en-US" sz="1600" b="1" dirty="0"/>
              <a:t>score of nine (9) </a:t>
            </a:r>
            <a:r>
              <a:rPr lang="en-US" sz="1600" dirty="0"/>
              <a:t>could be achieved. </a:t>
            </a:r>
          </a:p>
          <a:p>
            <a:pPr>
              <a:lnSpc>
                <a:spcPct val="150000"/>
              </a:lnSpc>
            </a:pPr>
            <a:endParaRPr lang="en-US" sz="1600" dirty="0"/>
          </a:p>
          <a:p>
            <a:pPr marL="285750" indent="-285750">
              <a:lnSpc>
                <a:spcPct val="150000"/>
              </a:lnSpc>
              <a:buBlip>
                <a:blip r:embed="rId6"/>
              </a:buBlip>
            </a:pPr>
            <a:r>
              <a:rPr lang="en-US" sz="1600" dirty="0"/>
              <a:t> Summaries of each score for each of the three criteria was provided in an excel sheet with each individual score and overall score for each report. </a:t>
            </a:r>
          </a:p>
        </p:txBody>
      </p:sp>
    </p:spTree>
    <p:extLst>
      <p:ext uri="{BB962C8B-B14F-4D97-AF65-F5344CB8AC3E}">
        <p14:creationId xmlns:p14="http://schemas.microsoft.com/office/powerpoint/2010/main" val="115604348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704</TotalTime>
  <Words>2247</Words>
  <Application>Microsoft Office PowerPoint</Application>
  <PresentationFormat>Widescreen</PresentationFormat>
  <Paragraphs>288</Paragraphs>
  <Slides>15</Slides>
  <Notes>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Arial</vt:lpstr>
      <vt:lpstr>Calibri</vt:lpstr>
      <vt:lpstr>Calibri Light</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Yamrote Alemu Haileselassie</dc:creator>
  <cp:lastModifiedBy>Messay TASSEW</cp:lastModifiedBy>
  <cp:revision>23</cp:revision>
  <dcterms:created xsi:type="dcterms:W3CDTF">2019-05-09T13:49:31Z</dcterms:created>
  <dcterms:modified xsi:type="dcterms:W3CDTF">2019-05-10T19:41:16Z</dcterms:modified>
</cp:coreProperties>
</file>