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88" r:id="rId3"/>
    <p:sldId id="289" r:id="rId4"/>
    <p:sldId id="292" r:id="rId5"/>
    <p:sldId id="290" r:id="rId6"/>
    <p:sldId id="291" r:id="rId7"/>
    <p:sldId id="29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image" Target="../media/image4.pn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image" Target="../media/image4.pn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image" Target="../media/image4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c:style val="2"/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2000" b="1" i="0" u="none" strike="noStrike" kern="1200" baseline="0">
                <a:solidFill>
                  <a:srgbClr val="404040"/>
                </a:solidFill>
                <a:latin typeface="Calibri"/>
              </a:defRPr>
            </a:pPr>
            <a:r>
              <a:rPr lang="en-US" sz="2000" b="1" i="0" u="none" strike="noStrike" kern="1200" cap="none" spc="0" baseline="0">
                <a:solidFill>
                  <a:srgbClr val="404040"/>
                </a:solidFill>
                <a:uFillTx/>
                <a:latin typeface="Calibri"/>
              </a:rPr>
              <a:t>Total Number of SDG-Evaluation Initiatives Reported, by Type of Initiative 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>
        <c:manualLayout>
          <c:xMode val="edge"/>
          <c:yMode val="edge"/>
          <c:x val="0.12923328524084898"/>
          <c:y val="0.18469034517092872"/>
          <c:w val="0.41063441081839408"/>
          <c:h val="0.75709804265908109"/>
        </c:manualLayout>
      </c:layout>
      <c:pieChart>
        <c:varyColors val="1"/>
        <c:ser>
          <c:idx val="0"/>
          <c:order val="0"/>
          <c:tx>
            <c:v>Total </c:v>
          </c:tx>
          <c:dPt>
            <c:idx val="0"/>
            <c:bubble3D val="0"/>
            <c:spPr>
              <a:solidFill>
                <a:srgbClr val="315493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7EC3-4622-9BD8-D9928B10D4D1}"/>
              </c:ext>
            </c:extLst>
          </c:dPt>
          <c:dPt>
            <c:idx val="1"/>
            <c:bubble3D val="0"/>
            <c:spPr>
              <a:solidFill>
                <a:srgbClr val="3B64AD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C3-4622-9BD8-D9928B10D4D1}"/>
              </c:ext>
            </c:extLst>
          </c:dPt>
          <c:dPt>
            <c:idx val="2"/>
            <c:bubble3D val="0"/>
            <c:spPr>
              <a:solidFill>
                <a:srgbClr val="4472C4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EC3-4622-9BD8-D9928B10D4D1}"/>
              </c:ext>
            </c:extLst>
          </c:dPt>
          <c:dPt>
            <c:idx val="3"/>
            <c:bubble3D val="0"/>
            <c:spPr>
              <a:solidFill>
                <a:srgbClr val="8FA2D4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C3-4622-9BD8-D9928B10D4D1}"/>
              </c:ext>
            </c:extLst>
          </c:dPt>
          <c:dPt>
            <c:idx val="4"/>
            <c:bubble3D val="0"/>
            <c:spPr>
              <a:solidFill>
                <a:srgbClr val="BAC4E2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7EC3-4622-9BD8-D9928B10D4D1}"/>
              </c:ext>
            </c:extLst>
          </c:dPt>
          <c:dLbls>
            <c:spPr>
              <a:blipFill>
                <a:blip xmlns:r="http://schemas.openxmlformats.org/officeDocument/2006/relationships" r:embed="rId1"/>
                <a:tile/>
              </a:blipFill>
              <a:ln>
                <a:noFill/>
              </a:ln>
              <a:effectLst>
                <a:outerShdw dist="38096" dir="2700000" algn="tl">
                  <a:srgbClr val="000000">
                    <a:alpha val="40000"/>
                  </a:srgbClr>
                </a:outerShdw>
              </a:effectLst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2000" b="1" i="0" u="none" strike="noStrike" kern="1200" baseline="0">
                    <a:solidFill>
                      <a:srgbClr val="FFFFFF"/>
                    </a:solidFill>
                    <a:latin typeface="Calibri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</c:ext>
            </c:extLst>
          </c:dLbls>
          <c:cat>
            <c:strLit>
              <c:ptCount val="5"/>
              <c:pt idx="0">
                <c:v>1. SDG-Oriented Evaluation Tools &amp; Instruments</c:v>
              </c:pt>
              <c:pt idx="1">
                <c:v>2. SDG-oriented Evaluation Guidelines</c:v>
              </c:pt>
              <c:pt idx="2">
                <c:v>3. SDG-oriented Training Initiatives</c:v>
              </c:pt>
              <c:pt idx="3">
                <c:v>4. Active Agency On-line Platforms &amp; Forums</c:v>
              </c:pt>
              <c:pt idx="4">
                <c:v>5. Other</c:v>
              </c:pt>
            </c:strLit>
          </c:cat>
          <c:val>
            <c:numLit>
              <c:formatCode>General</c:formatCode>
              <c:ptCount val="5"/>
              <c:pt idx="0">
                <c:v>16</c:v>
              </c:pt>
              <c:pt idx="1">
                <c:v>13</c:v>
              </c:pt>
              <c:pt idx="2">
                <c:v>11</c:v>
              </c:pt>
              <c:pt idx="3">
                <c:v>5</c:v>
              </c:pt>
              <c:pt idx="4">
                <c:v>6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61388667302708244"/>
          <c:y val="0.26919068919814448"/>
          <c:w val="0.38611332697291761"/>
          <c:h val="0.68735503644797891"/>
        </c:manualLayout>
      </c:layout>
      <c:overlay val="0"/>
      <c:spPr>
        <a:solidFill>
          <a:srgbClr val="F2F2F2">
            <a:alpha val="39000"/>
          </a:srgbClr>
        </a:solidFill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2000" b="0" i="0" u="none" strike="noStrike" kern="1200" baseline="0">
              <a:solidFill>
                <a:srgbClr val="404040"/>
              </a:solidFill>
              <a:latin typeface="Calibri"/>
            </a:defRPr>
          </a:pPr>
          <a:endParaRPr lang="en-US"/>
        </a:p>
      </c:txPr>
    </c:legend>
    <c:plotVisOnly val="1"/>
    <c:dispBlanksAs val="gap"/>
    <c:showDLblsOverMax val="0"/>
  </c:chart>
  <c:spPr>
    <a:gradFill>
      <a:gsLst>
        <a:gs pos="0">
          <a:srgbClr val="FFFFFF"/>
        </a:gs>
        <a:gs pos="100000">
          <a:srgbClr val="FFFFFF"/>
        </a:gs>
      </a:gsLst>
      <a:path path="circle">
        <a:fillToRect l="50000" t="-80000" r="50000" b="180000"/>
      </a:path>
    </a:gradFill>
    <a:ln w="9528" cap="flat">
      <a:solidFill>
        <a:srgbClr val="BFBFBF"/>
      </a:solidFill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US" sz="900" b="0" i="0" u="none" strike="noStrike" kern="1200" baseline="0">
          <a:solidFill>
            <a:srgbClr val="000000"/>
          </a:solidFill>
          <a:latin typeface="Calibri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c:style val="2"/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800" b="1" i="0" u="none" strike="noStrike" kern="1200" baseline="0">
                <a:solidFill>
                  <a:srgbClr val="404040"/>
                </a:solidFill>
                <a:latin typeface="Calibri"/>
              </a:defRPr>
            </a:pPr>
            <a:r>
              <a:rPr lang="en-US" sz="1800" b="1" i="0" u="none" strike="noStrike" kern="1200" cap="none" spc="0" baseline="0">
                <a:solidFill>
                  <a:srgbClr val="404040"/>
                </a:solidFill>
                <a:uFillTx/>
                <a:latin typeface="Calibri"/>
              </a:rPr>
              <a:t>Target Audience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/>
      <c:pieChart>
        <c:varyColors val="1"/>
        <c:ser>
          <c:idx val="0"/>
          <c:order val="0"/>
          <c:tx>
            <c:v>Series1</c:v>
          </c:tx>
          <c:dPt>
            <c:idx val="0"/>
            <c:bubble3D val="0"/>
            <c:spPr>
              <a:solidFill>
                <a:srgbClr val="335899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F9F7-4119-BD54-C570EC23B35C}"/>
              </c:ext>
            </c:extLst>
          </c:dPt>
          <c:dPt>
            <c:idx val="1"/>
            <c:bubble3D val="0"/>
            <c:spPr>
              <a:solidFill>
                <a:srgbClr val="3F6AB7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9F7-4119-BD54-C570EC23B35C}"/>
              </c:ext>
            </c:extLst>
          </c:dPt>
          <c:dPt>
            <c:idx val="2"/>
            <c:bubble3D val="0"/>
            <c:spPr>
              <a:solidFill>
                <a:srgbClr val="7991CE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9F7-4119-BD54-C570EC23B35C}"/>
              </c:ext>
            </c:extLst>
          </c:dPt>
          <c:dPt>
            <c:idx val="3"/>
            <c:bubble3D val="0"/>
            <c:spPr>
              <a:solidFill>
                <a:srgbClr val="B3BEDF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9F7-4119-BD54-C570EC23B35C}"/>
              </c:ext>
            </c:extLst>
          </c:dPt>
          <c:dLbls>
            <c:spPr>
              <a:blipFill>
                <a:blip xmlns:r="http://schemas.openxmlformats.org/officeDocument/2006/relationships" r:embed="rId1"/>
                <a:tile/>
              </a:blipFill>
              <a:ln>
                <a:noFill/>
              </a:ln>
              <a:effectLst>
                <a:outerShdw dist="38096" dir="2700000" algn="tl">
                  <a:srgbClr val="000000">
                    <a:alpha val="40000"/>
                  </a:srgbClr>
                </a:outerShdw>
              </a:effectLst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2000" b="1" i="0" u="none" strike="noStrike" kern="1200" baseline="0">
                    <a:solidFill>
                      <a:srgbClr val="FFFFFF"/>
                    </a:solidFill>
                    <a:latin typeface="Calibri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</c:ext>
            </c:extLst>
          </c:dLbls>
          <c:cat>
            <c:strLit>
              <c:ptCount val="4"/>
              <c:pt idx="0">
                <c:v>UN Agency Officials</c:v>
              </c:pt>
              <c:pt idx="1">
                <c:v>National Stakeholders</c:v>
              </c:pt>
              <c:pt idx="2">
                <c:v>Both </c:v>
              </c:pt>
              <c:pt idx="3">
                <c:v>Nil Reported</c:v>
              </c:pt>
            </c:strLit>
          </c:cat>
          <c:val>
            <c:numLit>
              <c:formatCode>General</c:formatCode>
              <c:ptCount val="4"/>
              <c:pt idx="0">
                <c:v>17</c:v>
              </c:pt>
              <c:pt idx="1">
                <c:v>8</c:v>
              </c:pt>
              <c:pt idx="2">
                <c:v>22</c:v>
              </c:pt>
              <c:pt idx="3">
                <c:v>11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70684381888982795"/>
          <c:y val="0.26854394714030516"/>
        </c:manualLayout>
      </c:layout>
      <c:overlay val="0"/>
      <c:spPr>
        <a:solidFill>
          <a:srgbClr val="F2F2F2">
            <a:alpha val="39000"/>
          </a:srgbClr>
        </a:solidFill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1600" b="0" i="0" u="none" strike="noStrike" kern="1200" baseline="0">
              <a:solidFill>
                <a:srgbClr val="404040"/>
              </a:solidFill>
              <a:latin typeface="Calibri"/>
            </a:defRPr>
          </a:pPr>
          <a:endParaRPr lang="en-US"/>
        </a:p>
      </c:txPr>
    </c:legend>
    <c:plotVisOnly val="1"/>
    <c:dispBlanksAs val="gap"/>
    <c:showDLblsOverMax val="0"/>
  </c:chart>
  <c:spPr>
    <a:gradFill>
      <a:gsLst>
        <a:gs pos="0">
          <a:srgbClr val="FFFFFF"/>
        </a:gs>
        <a:gs pos="100000">
          <a:srgbClr val="FFFFFF"/>
        </a:gs>
      </a:gsLst>
      <a:path path="circle">
        <a:fillToRect l="50000" t="-80000" r="50000" b="180000"/>
      </a:path>
    </a:gradFill>
    <a:ln w="9528" cap="flat">
      <a:solidFill>
        <a:srgbClr val="BFBFBF"/>
      </a:solidFill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US" sz="900" b="0" i="0" u="none" strike="noStrike" kern="1200" baseline="0">
          <a:solidFill>
            <a:srgbClr val="000000"/>
          </a:solidFill>
          <a:latin typeface="Calibri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c:style val="2"/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800" b="1" i="0" u="none" strike="noStrike" kern="1200" baseline="0">
                <a:solidFill>
                  <a:srgbClr val="404040"/>
                </a:solidFill>
                <a:latin typeface="Calibri"/>
              </a:defRPr>
            </a:pPr>
            <a:r>
              <a:rPr lang="en-US" sz="1800" b="1" i="0" u="none" strike="noStrike" kern="1200" cap="none" spc="0" baseline="0">
                <a:solidFill>
                  <a:srgbClr val="404040"/>
                </a:solidFill>
                <a:uFillTx/>
                <a:latin typeface="Calibri"/>
              </a:rPr>
              <a:t>Developed or used with…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plotArea>
      <c:layout/>
      <c:pieChart>
        <c:varyColors val="1"/>
        <c:ser>
          <c:idx val="0"/>
          <c:order val="0"/>
          <c:tx>
            <c:v>Series1</c:v>
          </c:tx>
          <c:dPt>
            <c:idx val="0"/>
            <c:bubble3D val="0"/>
            <c:spPr>
              <a:solidFill>
                <a:srgbClr val="335899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F396-4A1A-B612-99052E5C0CAF}"/>
              </c:ext>
            </c:extLst>
          </c:dPt>
          <c:dPt>
            <c:idx val="1"/>
            <c:bubble3D val="0"/>
            <c:spPr>
              <a:solidFill>
                <a:srgbClr val="3F6AB7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396-4A1A-B612-99052E5C0CAF}"/>
              </c:ext>
            </c:extLst>
          </c:dPt>
          <c:dPt>
            <c:idx val="2"/>
            <c:bubble3D val="0"/>
            <c:spPr>
              <a:solidFill>
                <a:srgbClr val="7991CE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396-4A1A-B612-99052E5C0CAF}"/>
              </c:ext>
            </c:extLst>
          </c:dPt>
          <c:dPt>
            <c:idx val="3"/>
            <c:bubble3D val="0"/>
            <c:spPr>
              <a:solidFill>
                <a:srgbClr val="B3BEDF"/>
              </a:solidFill>
              <a:ln>
                <a:noFill/>
              </a:ln>
              <a:effectLst>
                <a:outerShdw dir="16200000" algn="tl">
                  <a:srgbClr val="000000">
                    <a:alpha val="2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396-4A1A-B612-99052E5C0CAF}"/>
              </c:ext>
            </c:extLst>
          </c:dPt>
          <c:dLbls>
            <c:spPr>
              <a:blipFill>
                <a:blip xmlns:r="http://schemas.openxmlformats.org/officeDocument/2006/relationships" r:embed="rId1"/>
                <a:tile/>
              </a:blipFill>
              <a:ln>
                <a:noFill/>
              </a:ln>
              <a:effectLst>
                <a:outerShdw dist="38096" dir="2700000" algn="tl">
                  <a:srgbClr val="000000">
                    <a:alpha val="40000"/>
                  </a:srgbClr>
                </a:outerShdw>
              </a:effectLst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2000" b="1" i="0" u="none" strike="noStrike" kern="1200" baseline="0">
                    <a:solidFill>
                      <a:srgbClr val="FFFFFF"/>
                    </a:solidFill>
                    <a:latin typeface="Calibri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</c:ext>
            </c:extLst>
          </c:dLbls>
          <c:cat>
            <c:strLit>
              <c:ptCount val="4"/>
              <c:pt idx="0">
                <c:v>Another UN agency</c:v>
              </c:pt>
              <c:pt idx="1">
                <c:v>A non-UN institution</c:v>
              </c:pt>
              <c:pt idx="2">
                <c:v>Both</c:v>
              </c:pt>
              <c:pt idx="3">
                <c:v>No/ Nil Response</c:v>
              </c:pt>
            </c:strLit>
          </c:cat>
          <c:val>
            <c:numLit>
              <c:formatCode>General</c:formatCode>
              <c:ptCount val="4"/>
              <c:pt idx="0">
                <c:v>7</c:v>
              </c:pt>
              <c:pt idx="1">
                <c:v>14</c:v>
              </c:pt>
              <c:pt idx="2">
                <c:v>9</c:v>
              </c:pt>
              <c:pt idx="3">
                <c:v>28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7209789119736344"/>
          <c:y val="0.26488529848379266"/>
        </c:manualLayout>
      </c:layout>
      <c:overlay val="0"/>
      <c:spPr>
        <a:solidFill>
          <a:srgbClr val="F2F2F2">
            <a:alpha val="39000"/>
          </a:srgbClr>
        </a:solidFill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1600" b="0" i="0" u="none" strike="noStrike" kern="1200" baseline="0">
              <a:solidFill>
                <a:srgbClr val="404040"/>
              </a:solidFill>
              <a:latin typeface="Calibri"/>
            </a:defRPr>
          </a:pPr>
          <a:endParaRPr lang="en-US"/>
        </a:p>
      </c:txPr>
    </c:legend>
    <c:plotVisOnly val="1"/>
    <c:dispBlanksAs val="gap"/>
    <c:showDLblsOverMax val="0"/>
  </c:chart>
  <c:spPr>
    <a:gradFill>
      <a:gsLst>
        <a:gs pos="0">
          <a:srgbClr val="FFFFFF"/>
        </a:gs>
        <a:gs pos="100000">
          <a:srgbClr val="FFFFFF"/>
        </a:gs>
      </a:gsLst>
      <a:path path="circle">
        <a:fillToRect l="50000" t="-80000" r="50000" b="180000"/>
      </a:path>
    </a:gradFill>
    <a:ln w="9528" cap="flat">
      <a:solidFill>
        <a:srgbClr val="BFBFBF"/>
      </a:solidFill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US" sz="900" b="0" i="0" u="none" strike="noStrike" kern="1200" baseline="0">
          <a:solidFill>
            <a:srgbClr val="000000"/>
          </a:solidFill>
          <a:latin typeface="Calibri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47BF8A42-AA7E-4214-9677-6403B0C2DB64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62B6A59-7BC6-47A6-9161-E8A648B3BB15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5DEB9E1-ABCF-4F2A-A1DA-4C7BA4F581C8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05FEF7F5-2BEB-416D-A9A7-0B22437881E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EFB6A1D3-69B0-487E-A79D-79D6438DBBC8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47031F0-1F3C-456E-BAE0-608CA9E15E01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3A308F-DB7D-4711-ACC6-756978DD4F6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4F7B582-4A2F-4B24-A4CB-3CB8F3F0BB4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29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85E51A2B-F957-413A-A0F9-6FA45CE511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20F454A9-7E6F-4D2C-AFFE-8F8AE84D89C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6032CF8-8EB2-4F63-91E6-0579ADE7B7C9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E42D9B-FA4D-409F-AB12-B207B1AB6CFD}" type="slidenum">
              <a:t>1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2159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4F7B582-4A2F-4B24-A4CB-3CB8F3F0BB4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93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02114B-CEB7-4F4D-AF52-EB15C5B80DFB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329B7E3-0644-4DEE-BB95-D8D9270DA10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C33EE42-6D9D-4CC9-ACC4-4AC700F29D1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EB045D3-AD4C-493A-8EC7-542226AF8228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E2E428F-DF79-474B-8B57-29F8D44DA4D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3EAF10A-92AC-4AD0-910C-291B8C8E1B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EEFF8D-0A78-4846-A995-2E3A57A3C51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1494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9A7115-670F-4A97-AA1B-8E264AB0DC7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2C60746-CBBB-4CB4-9CFE-D4B197A6AE6F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45E6D45-2CBF-4B2A-A72D-3E72B677A2C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7AFBB6-9F19-412E-BABA-D2549B307E2D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5B5C884-58E9-473E-A564-4BF28A8EA2F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3F85CE6-22BD-4206-9530-C1546122734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B24A7F7-5D52-4ECE-B4C8-F1EBB2A0081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24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28A47AD-F155-4394-924D-90AB4ACE4997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93C5995-E20A-40E4-8AAC-9592CCF73E19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856AD93-48D3-4530-A5DA-1184ED578E5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92F8F73-814E-4C54-A0A6-873704C8DAF0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FA1DACD-FF75-471D-95FD-8448B1F989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CDD368A-9553-4169-B854-DD8FCC37FB5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76655B-B14B-4E6B-8BE1-508E2C34B6C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7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345D9C-BC0E-4B1A-8DCE-DAB87FE4A2D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ECF47C4-F98C-467D-905F-EEB5D3A4D467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C3C3754-C864-499E-AB29-D1C976CE160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478098-6B2C-46B7-BF6B-FEC8122936C5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72F4B61-DC5B-410E-9330-8DF13DDB2BA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FA6AD10-99BA-4CBA-B91F-D78527C8EA4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4B1229-BD3C-4740-A8C2-CBF02EC1F7D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1887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BC0DEA-F066-468C-A7D5-1BF674E24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5D26AB4-053B-46A2-97FA-49CFBC228A8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9DE707B-A717-43E0-A30A-E744508278A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C1C4737-08D3-4FE5-AFDF-4BB263708A4D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B75D33F-EE93-4BF3-B1A3-43FAEC9F245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65F951D-A16A-4184-B174-3A55462A33F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EDCDF3F-F6FE-46A7-9B2B-6FF6B86F77D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5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701621-C6A8-4452-9000-15E779DDA3D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D6B5616-EF70-4551-BE6F-A969E36E3D1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01288E4-496C-4A4D-AB53-E84EA4A52DC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8876A21-B99E-4D3A-B987-EFD085A681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2657BC-F7DC-4532-B79E-CD5A919A52D4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AF17EFD-9D6D-4742-A5FF-11BFB2CD51B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58FB99A-D2FD-4A92-A37B-D40E2FD6510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6D2FA8-FD60-44EC-BD4E-59CD5A9F4B2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72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CA3235-7673-4563-B6CE-BD8179AA67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564F78F-A813-4F8D-B1CA-B101FC3C6BB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8FA1152-C10D-4FAB-8E50-5F5A02917D65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5DF7BC9-89F8-4FA4-838D-DEAD40DC2D43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8654EA-E92D-46DC-8B84-C1D6D8EBBE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34BD927-D8A4-48BD-B189-EA776767F99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74D5868-3905-4721-8D09-6926468ED9CD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0226881-61CC-4A5B-A7B4-07981B85FFC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A1E2B0B-DFB3-468A-95FD-4047B6FA013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90F6FD-0A03-4F5E-9795-EFDFFDBF2A3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998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42D34A-E583-4ECB-9A84-96958D75D03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E623D4F-4368-40A3-AAEB-6C796041E00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C789CC-1B50-4151-9C04-D44601F01068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317F5E9-1CEF-4A7A-B766-3CCCE6C6D95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DC4E53E-521B-4DA1-B6C4-C93F8AB937A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6F9E3E-261F-4BF0-86EC-26DD580D210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30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44FB78D-2224-47BC-AE88-117FC7C2576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54BAE8-5622-48BC-AEC0-FA7734B0FAEC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9D7914F-DB56-4333-8EF6-4DD9D0CCD28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A4B8989-983B-4D79-AA94-1D088F2700D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0FD7D0-365D-4F23-B70F-5713B25F54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526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512B29-4FDA-4772-B479-FCE071C8B7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1DFA780-BF3E-47FC-A77E-B6C6B5DBAF1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4670FD1-BDC6-4BCB-909E-D905421F24FD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7478E4C-4122-412E-86F7-DE60D3836A8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E5B92B7-4CD8-4172-A9FA-90F750079C11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40978AF-8EE0-4C51-9C54-9A6F8A0A673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4F8A3C6-BEE4-4DA8-A59D-29651824289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6135E7-F02E-437D-852A-2DC4EED8C82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7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4AEFB5-ADA0-49DD-8A0F-064DEEB77A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2CCA5FF-C705-4859-827B-53F097442471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BEEB250-7010-451A-A9C5-091836320ED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FBBA41F-39D9-4CAF-A2E8-29FE3C67E3E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DF2FBA-3CAE-4783-B15F-6E9D1B271B52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09C5476-871E-4D63-885A-B436A0DB649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A6B081F-C012-49F3-8579-B6D32E7E125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FCC653-DA94-48F9-A2F8-657181B79CD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56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BFA41CA-D27E-4A5F-A7D0-C16F0535B64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7F59A77-927E-4864-834E-93AAABD257A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E14B828-E617-4F17-9288-F58B65FAD70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2D5286A-EEFA-4188-94D3-D8573E20B9ED}" type="datetime1">
              <a:rPr lang="en-US"/>
              <a:pPr lvl="0"/>
              <a:t>5/16/2019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5EF1AEB-A6DB-4BFD-A053-D056FDD76196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B4EA468-F857-45EE-B0F4-DC5D7E8B4C8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FDF11897-02BA-41FE-9A3E-FC21B5535073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9BBC8F-D333-4BE6-AA6F-51AA3EBEC16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160059" y="2083023"/>
            <a:ext cx="10742301" cy="3307977"/>
          </a:xfrm>
        </p:spPr>
        <p:txBody>
          <a:bodyPr>
            <a:normAutofit fontScale="90000"/>
          </a:bodyPr>
          <a:lstStyle/>
          <a:p>
            <a:pPr lvl="0"/>
            <a:r>
              <a:rPr lang="en-US" sz="4900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UNEG Inventory of SDG/Evaluation-related Instruments, Tools, Training and Other </a:t>
            </a:r>
            <a:r>
              <a:rPr lang="en-US" sz="4900" dirty="0" smtClean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Initiatives</a:t>
            </a:r>
            <a:br>
              <a:rPr lang="en-US" sz="4900" dirty="0" smtClean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</a:br>
            <a:r>
              <a:rPr lang="en-US" sz="1300" dirty="0" smtClean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/>
            </a:r>
            <a:br>
              <a:rPr lang="en-US" sz="1300" dirty="0" smtClean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</a:br>
            <a:r>
              <a:rPr lang="en-US" sz="4900" dirty="0" smtClean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Co-conveners ILO/UNDP</a:t>
            </a:r>
            <a:r>
              <a:rPr lang="en-US" sz="4900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/>
            </a:r>
            <a:br>
              <a:rPr lang="en-US" sz="4900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</a:br>
            <a:r>
              <a:rPr lang="en-US" sz="2000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/>
            </a:r>
            <a:br>
              <a:rPr lang="en-US" sz="2000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</a:br>
            <a:r>
              <a:rPr lang="en-US" sz="4000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Survey results </a:t>
            </a:r>
            <a:endParaRPr lang="en-GB" sz="4000" dirty="0">
              <a:solidFill>
                <a:srgbClr val="0070C0"/>
              </a:solidFill>
              <a:latin typeface="Times New Roman" pitchFamily="18"/>
              <a:cs typeface="Times New Roman" pitchFamily="18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1AB4789B-EF76-4381-9BF5-BCFAAB805C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059" y="24360"/>
            <a:ext cx="1304181" cy="168739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6AE0E142-AA49-46A7-9125-390A72D635B3}"/>
              </a:ext>
            </a:extLst>
          </p:cNvPr>
          <p:cNvSpPr/>
          <p:nvPr/>
        </p:nvSpPr>
        <p:spPr>
          <a:xfrm>
            <a:off x="4775201" y="5635173"/>
            <a:ext cx="3654591" cy="36933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UNEG AGM Meeting, 17</a:t>
            </a:r>
            <a:r>
              <a:rPr lang="en-US" sz="1800" b="1" i="0" u="none" strike="noStrike" kern="1200" cap="none" spc="0" baseline="30000" dirty="0">
                <a:solidFill>
                  <a:srgbClr val="000000"/>
                </a:solidFill>
                <a:uFillTx/>
                <a:latin typeface="Calibri"/>
              </a:rPr>
              <a:t>TH</a:t>
            </a: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May 2017</a:t>
            </a: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xmlns="" id="{2F303903-0FB0-4300-B915-B879FCB36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4246" y="219812"/>
            <a:ext cx="4857749" cy="124777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177" y="-2"/>
            <a:ext cx="1019175" cy="685800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86661" y="6006441"/>
            <a:ext cx="5734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dirty="0"/>
              <a:t>Working Group on Sustainable Development Goals (SDGs)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917B32-35DE-4E06-A5E6-3872173C6A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46636" y="100675"/>
            <a:ext cx="8902982" cy="1325559"/>
          </a:xfrm>
        </p:spPr>
        <p:txBody>
          <a:bodyPr/>
          <a:lstStyle/>
          <a:p>
            <a:pPr lvl="0"/>
            <a:r>
              <a:rPr lang="en-GB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Background</a:t>
            </a:r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xmlns="" id="{9097DE77-F620-43A8-8EC2-ABA49BA90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059" y="45263"/>
            <a:ext cx="1130783" cy="146304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4CDC57B1-B627-49AF-8BB1-5AFF567F10F3}"/>
              </a:ext>
            </a:extLst>
          </p:cNvPr>
          <p:cNvSpPr/>
          <p:nvPr/>
        </p:nvSpPr>
        <p:spPr>
          <a:xfrm>
            <a:off x="1638690" y="1475875"/>
            <a:ext cx="9927613" cy="4401208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SDG Working Group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4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Work plan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4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UNEG Inventory of SDG/Evaluation-related Instruments, Tools, Training and Other Initiatives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177" y="-2"/>
            <a:ext cx="1019175" cy="6858002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xmlns="" id="{2F303903-0FB0-4300-B915-B879FCB36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836" y="6218003"/>
            <a:ext cx="2491599" cy="63999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FB3A02-F3A2-4358-85B2-78B02D905CF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20769" y="68740"/>
            <a:ext cx="8902982" cy="1325559"/>
          </a:xfrm>
        </p:spPr>
        <p:txBody>
          <a:bodyPr/>
          <a:lstStyle/>
          <a:p>
            <a:pPr lvl="0"/>
            <a:r>
              <a:rPr lang="en-GB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Main highlights</a:t>
            </a:r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xmlns="" id="{87F29D9E-77D2-4100-B104-EED792D95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059" y="0"/>
            <a:ext cx="1130783" cy="1463040"/>
          </a:xfrm>
          <a:prstGeom prst="rect">
            <a:avLst/>
          </a:prstGeom>
          <a:noFill/>
          <a:ln cap="flat">
            <a:noFill/>
          </a:ln>
        </p:spPr>
      </p:pic>
      <p:graphicFrame>
        <p:nvGraphicFramePr>
          <p:cNvPr id="6" name="Chart 8">
            <a:extLst>
              <a:ext uri="{FF2B5EF4-FFF2-40B4-BE49-F238E27FC236}">
                <a16:creationId xmlns:a16="http://schemas.microsoft.com/office/drawing/2014/main" xmlns="" id="{421D286A-6559-49A4-BF45-EE862D9763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7664657"/>
              </p:ext>
            </p:extLst>
          </p:nvPr>
        </p:nvGraphicFramePr>
        <p:xfrm>
          <a:off x="1645920" y="1300477"/>
          <a:ext cx="8902982" cy="4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177" y="-2"/>
            <a:ext cx="1019175" cy="6858002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xmlns="" id="{2F303903-0FB0-4300-B915-B879FCB36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0836" y="6218003"/>
            <a:ext cx="2491599" cy="63999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044406-5771-4A86-A141-33EA9E43C4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01423" y="0"/>
            <a:ext cx="8902982" cy="1325559"/>
          </a:xfrm>
        </p:spPr>
        <p:txBody>
          <a:bodyPr/>
          <a:lstStyle/>
          <a:p>
            <a:pPr lvl="0"/>
            <a:r>
              <a:rPr lang="en-GB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SDG initiatives</a:t>
            </a:r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xmlns="" id="{CFA42C96-60B9-4162-A8F1-54D91DD68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819" y="16826"/>
            <a:ext cx="1130783" cy="14630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F861DDC0-0397-44E3-87A5-9AF646AF5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601" y="944876"/>
            <a:ext cx="7366004" cy="530418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177" y="-2"/>
            <a:ext cx="1019175" cy="6858002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xmlns="" id="{2F303903-0FB0-4300-B915-B879FCB36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0836" y="6218003"/>
            <a:ext cx="2491599" cy="63999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9B9440-02CA-4098-BAB6-5C3574D8DC5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46635" y="137481"/>
            <a:ext cx="8902982" cy="1325559"/>
          </a:xfrm>
        </p:spPr>
        <p:txBody>
          <a:bodyPr/>
          <a:lstStyle/>
          <a:p>
            <a:pPr lvl="0"/>
            <a:r>
              <a:rPr lang="en-GB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Target groups and synergies</a:t>
            </a:r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xmlns="" id="{F6A82948-E87C-41F8-AB32-2236EE931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084" y="68740"/>
            <a:ext cx="1130783" cy="1463040"/>
          </a:xfrm>
          <a:prstGeom prst="rect">
            <a:avLst/>
          </a:prstGeom>
          <a:noFill/>
          <a:ln cap="flat">
            <a:noFill/>
          </a:ln>
        </p:spPr>
      </p:pic>
      <p:graphicFrame>
        <p:nvGraphicFramePr>
          <p:cNvPr id="6" name="Chart 8">
            <a:extLst>
              <a:ext uri="{FF2B5EF4-FFF2-40B4-BE49-F238E27FC236}">
                <a16:creationId xmlns:a16="http://schemas.microsoft.com/office/drawing/2014/main" xmlns="" id="{BE53F024-3D8B-46CC-85C9-DB4037C00D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9281578"/>
              </p:ext>
            </p:extLst>
          </p:nvPr>
        </p:nvGraphicFramePr>
        <p:xfrm>
          <a:off x="1392071" y="1711058"/>
          <a:ext cx="4854455" cy="3471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9">
            <a:extLst>
              <a:ext uri="{FF2B5EF4-FFF2-40B4-BE49-F238E27FC236}">
                <a16:creationId xmlns:a16="http://schemas.microsoft.com/office/drawing/2014/main" xmlns="" id="{7A269D10-ADB0-4F7D-A1CC-AE262F64EE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9511885"/>
              </p:ext>
            </p:extLst>
          </p:nvPr>
        </p:nvGraphicFramePr>
        <p:xfrm>
          <a:off x="6354407" y="1711058"/>
          <a:ext cx="5343936" cy="3471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177" y="-2"/>
            <a:ext cx="1019175" cy="6858002"/>
          </a:xfrm>
          <a:prstGeom prst="rect">
            <a:avLst/>
          </a:prstGeom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xmlns="" id="{2F303903-0FB0-4300-B915-B879FCB363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00836" y="6218003"/>
            <a:ext cx="2491599" cy="63999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D8833E-BBAC-42ED-BD6B-67F935B62C6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90842" y="68735"/>
            <a:ext cx="11074280" cy="1325559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Summary</a:t>
            </a:r>
            <a:endParaRPr lang="en-GB" dirty="0">
              <a:solidFill>
                <a:srgbClr val="0070C0"/>
              </a:solidFill>
              <a:latin typeface="Times New Roman" pitchFamily="18"/>
              <a:cs typeface="Times New Roman" pitchFamily="18"/>
            </a:endParaRPr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xmlns="" id="{13FAA553-C9C2-439C-BD87-5CD3236CD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059" y="0"/>
            <a:ext cx="1130783" cy="146304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42531B9A-4283-499E-91AC-7670824F25B0}"/>
              </a:ext>
            </a:extLst>
          </p:cNvPr>
          <p:cNvSpPr/>
          <p:nvPr/>
        </p:nvSpPr>
        <p:spPr>
          <a:xfrm>
            <a:off x="1524389" y="1531775"/>
            <a:ext cx="9927613" cy="563231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Initiatives under development or in the draft stage, </a:t>
            </a:r>
            <a:r>
              <a:rPr lang="en-GB" sz="4000" b="0" i="0" u="none" strike="noStrike" kern="1200" cap="none" spc="0" baseline="0" dirty="0">
                <a:uFillTx/>
                <a:latin typeface="Calibri"/>
              </a:rPr>
              <a:t>with </a:t>
            </a:r>
            <a:r>
              <a:rPr lang="en-GB" sz="4000" b="0" i="0" u="none" strike="noStrike" kern="1200" cap="none" spc="0" baseline="0" dirty="0" smtClean="0">
                <a:uFillTx/>
                <a:latin typeface="Calibri"/>
              </a:rPr>
              <a:t>few that </a:t>
            </a:r>
            <a:r>
              <a:rPr lang="en-GB" sz="40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have operational </a:t>
            </a:r>
            <a:r>
              <a:rPr lang="en-GB" sz="4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follow-through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4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indent="-28575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dirty="0">
                <a:solidFill>
                  <a:srgbClr val="000000"/>
                </a:solidFill>
              </a:rPr>
              <a:t>Internal work</a:t>
            </a:r>
          </a:p>
          <a:p>
            <a:pPr marR="0" lvl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4000" b="0" i="0" u="none" strike="noStrike" kern="1200" cap="none" spc="0" baseline="0" dirty="0" smtClean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Scarce </a:t>
            </a:r>
            <a:r>
              <a:rPr lang="en-US" sz="4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collaboration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4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4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177" y="-2"/>
            <a:ext cx="1019175" cy="6858002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xmlns="" id="{2F303903-0FB0-4300-B915-B879FCB36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836" y="6218003"/>
            <a:ext cx="2491599" cy="63999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9F282D-409F-4C90-9582-136AC865B6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90842" y="123326"/>
            <a:ext cx="11074280" cy="1325559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Next steps</a:t>
            </a:r>
            <a:endParaRPr lang="en-GB" dirty="0">
              <a:solidFill>
                <a:srgbClr val="0070C0"/>
              </a:solidFill>
              <a:latin typeface="Times New Roman" pitchFamily="18"/>
              <a:cs typeface="Times New Roman" pitchFamily="18"/>
            </a:endParaRPr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xmlns="" id="{A494ABC0-8E01-4CE8-BCAD-B505394A6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059" y="54591"/>
            <a:ext cx="1130783" cy="146304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204E3C6A-94DF-44B2-92AC-88C92886356D}"/>
              </a:ext>
            </a:extLst>
          </p:cNvPr>
          <p:cNvSpPr/>
          <p:nvPr/>
        </p:nvSpPr>
        <p:spPr>
          <a:xfrm>
            <a:off x="1452647" y="1339703"/>
            <a:ext cx="10739353" cy="563231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Strengthening the role of evaluation in the review processes of progress on </a:t>
            </a:r>
            <a:r>
              <a:rPr lang="en-US" sz="30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SDGs:</a:t>
            </a:r>
            <a:r>
              <a:rPr lang="en-US" sz="3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	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3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UNEG compendium of existing capacity building resources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SDG-relevant UNEG Guidelines and Tools on </a:t>
            </a:r>
            <a:r>
              <a:rPr lang="en-GB" sz="3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evaluability</a:t>
            </a:r>
            <a:r>
              <a:rPr lang="en-GB" sz="3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and capacity development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Outreach – Partnerships to advocate and promote evaluation of SDGs 	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Support evaluations of SDGs 	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Support knowledge dissemination on SDG and evaluation 	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177" y="-2"/>
            <a:ext cx="1019175" cy="6858002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xmlns="" id="{2F303903-0FB0-4300-B915-B879FCB36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836" y="6218003"/>
            <a:ext cx="2491599" cy="63999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110</Words>
  <Application>Microsoft Office PowerPoint</Application>
  <PresentationFormat>Widescreen</PresentationFormat>
  <Paragraphs>31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UNEG Inventory of SDG/Evaluation-related Instruments, Tools, Training and Other Initiatives  Co-conveners ILO/UNDP  Survey results </vt:lpstr>
      <vt:lpstr>Background</vt:lpstr>
      <vt:lpstr>Main highlights</vt:lpstr>
      <vt:lpstr>SDG initiatives</vt:lpstr>
      <vt:lpstr>Target groups and synergies</vt:lpstr>
      <vt:lpstr>Summary</vt:lpstr>
      <vt:lpstr>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UNEG Inventory of  SDG/Evaluation-related Instruments, Tools, Training and Other Initiatives  Survey results</dc:title>
  <dc:creator>PV</dc:creator>
  <cp:lastModifiedBy>LocUser</cp:lastModifiedBy>
  <cp:revision>16</cp:revision>
  <dcterms:created xsi:type="dcterms:W3CDTF">2019-05-11T14:12:16Z</dcterms:created>
  <dcterms:modified xsi:type="dcterms:W3CDTF">2019-05-16T07:48:52Z</dcterms:modified>
</cp:coreProperties>
</file>