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85" r:id="rId3"/>
    <p:sldId id="258" r:id="rId4"/>
    <p:sldId id="286" r:id="rId5"/>
    <p:sldId id="276" r:id="rId6"/>
    <p:sldId id="277" r:id="rId7"/>
    <p:sldId id="281" r:id="rId8"/>
    <p:sldId id="280" r:id="rId9"/>
    <p:sldId id="283" r:id="rId10"/>
    <p:sldId id="282" r:id="rId11"/>
    <p:sldId id="294" r:id="rId12"/>
    <p:sldId id="295" r:id="rId13"/>
    <p:sldId id="272" r:id="rId14"/>
    <p:sldId id="271" r:id="rId15"/>
    <p:sldId id="289" r:id="rId16"/>
    <p:sldId id="293" r:id="rId17"/>
    <p:sldId id="273" r:id="rId18"/>
    <p:sldId id="290" r:id="rId19"/>
    <p:sldId id="274" r:id="rId20"/>
    <p:sldId id="284" r:id="rId21"/>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8" autoAdjust="0"/>
    <p:restoredTop sz="86404" autoAdjust="0"/>
  </p:normalViewPr>
  <p:slideViewPr>
    <p:cSldViewPr snapToGrid="0">
      <p:cViewPr varScale="1">
        <p:scale>
          <a:sx n="82" d="100"/>
          <a:sy n="82" d="100"/>
        </p:scale>
        <p:origin x="192" y="160"/>
      </p:cViewPr>
      <p:guideLst/>
    </p:cSldViewPr>
  </p:slideViewPr>
  <p:outlineViewPr>
    <p:cViewPr>
      <p:scale>
        <a:sx n="33" d="100"/>
        <a:sy n="33" d="100"/>
      </p:scale>
      <p:origin x="0" y="-6427"/>
    </p:cViewPr>
  </p:outlineViewPr>
  <p:notesTextViewPr>
    <p:cViewPr>
      <p:scale>
        <a:sx n="1" d="1"/>
        <a:sy n="1" d="1"/>
      </p:scale>
      <p:origin x="0" y="0"/>
    </p:cViewPr>
  </p:notesText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4450" y="0"/>
            <a:ext cx="2949575" cy="498475"/>
          </a:xfrm>
          <a:prstGeom prst="rect">
            <a:avLst/>
          </a:prstGeom>
        </p:spPr>
        <p:txBody>
          <a:bodyPr vert="horz" lIns="91440" tIns="45720" rIns="91440" bIns="45720" rtlCol="0"/>
          <a:lstStyle>
            <a:lvl1pPr algn="r">
              <a:defRPr sz="1200"/>
            </a:lvl1pPr>
          </a:lstStyle>
          <a:p>
            <a:fld id="{0449CFEA-02FD-4451-83E0-BC37E6E08E07}" type="datetimeFigureOut">
              <a:rPr lang="en-GB" smtClean="0"/>
              <a:t>14/05/2019</a:t>
            </a:fld>
            <a:endParaRPr lang="en-GB"/>
          </a:p>
        </p:txBody>
      </p:sp>
      <p:sp>
        <p:nvSpPr>
          <p:cNvPr id="4" name="Footer Placeholder 3"/>
          <p:cNvSpPr>
            <a:spLocks noGrp="1"/>
          </p:cNvSpPr>
          <p:nvPr>
            <p:ph type="ftr" sz="quarter" idx="2"/>
          </p:nvPr>
        </p:nvSpPr>
        <p:spPr>
          <a:xfrm>
            <a:off x="0" y="9445625"/>
            <a:ext cx="2949575"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4450" y="9445625"/>
            <a:ext cx="2949575" cy="498475"/>
          </a:xfrm>
          <a:prstGeom prst="rect">
            <a:avLst/>
          </a:prstGeom>
        </p:spPr>
        <p:txBody>
          <a:bodyPr vert="horz" lIns="91440" tIns="45720" rIns="91440" bIns="45720" rtlCol="0" anchor="b"/>
          <a:lstStyle>
            <a:lvl1pPr algn="r">
              <a:defRPr sz="1200"/>
            </a:lvl1pPr>
          </a:lstStyle>
          <a:p>
            <a:fld id="{7908B856-246A-4468-965C-68A9ECAE41BD}" type="slidenum">
              <a:rPr lang="en-GB" smtClean="0"/>
              <a:t>‹#›</a:t>
            </a:fld>
            <a:endParaRPr lang="en-GB"/>
          </a:p>
        </p:txBody>
      </p:sp>
    </p:spTree>
    <p:extLst>
      <p:ext uri="{BB962C8B-B14F-4D97-AF65-F5344CB8AC3E}">
        <p14:creationId xmlns:p14="http://schemas.microsoft.com/office/powerpoint/2010/main" val="4027354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93616F9E-BA03-4D86-BEF8-7451E9DF02F1}" type="datetimeFigureOut">
              <a:rPr lang="en-GB" smtClean="0"/>
              <a:t>14/05/2019</a:t>
            </a:fld>
            <a:endParaRPr lang="en-GB"/>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D4F0174A-999C-4131-ADC5-430BAC4915CB}" type="slidenum">
              <a:rPr lang="en-GB" smtClean="0"/>
              <a:t>‹#›</a:t>
            </a:fld>
            <a:endParaRPr lang="en-GB"/>
          </a:p>
        </p:txBody>
      </p:sp>
    </p:spTree>
    <p:extLst>
      <p:ext uri="{BB962C8B-B14F-4D97-AF65-F5344CB8AC3E}">
        <p14:creationId xmlns:p14="http://schemas.microsoft.com/office/powerpoint/2010/main" val="3491053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F0174A-999C-4131-ADC5-430BAC4915CB}" type="slidenum">
              <a:rPr lang="en-GB" smtClean="0"/>
              <a:t>5</a:t>
            </a:fld>
            <a:endParaRPr lang="en-GB"/>
          </a:p>
        </p:txBody>
      </p:sp>
    </p:spTree>
    <p:extLst>
      <p:ext uri="{BB962C8B-B14F-4D97-AF65-F5344CB8AC3E}">
        <p14:creationId xmlns:p14="http://schemas.microsoft.com/office/powerpoint/2010/main" val="4188285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F0174A-999C-4131-ADC5-430BAC4915CB}" type="slidenum">
              <a:rPr lang="en-GB" smtClean="0"/>
              <a:t>6</a:t>
            </a:fld>
            <a:endParaRPr lang="en-GB"/>
          </a:p>
        </p:txBody>
      </p:sp>
    </p:spTree>
    <p:extLst>
      <p:ext uri="{BB962C8B-B14F-4D97-AF65-F5344CB8AC3E}">
        <p14:creationId xmlns:p14="http://schemas.microsoft.com/office/powerpoint/2010/main" val="1720321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F0174A-999C-4131-ADC5-430BAC4915CB}" type="slidenum">
              <a:rPr lang="en-GB" smtClean="0"/>
              <a:t>8</a:t>
            </a:fld>
            <a:endParaRPr lang="en-GB"/>
          </a:p>
        </p:txBody>
      </p:sp>
    </p:spTree>
    <p:extLst>
      <p:ext uri="{BB962C8B-B14F-4D97-AF65-F5344CB8AC3E}">
        <p14:creationId xmlns:p14="http://schemas.microsoft.com/office/powerpoint/2010/main" val="1906278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F0174A-999C-4131-ADC5-430BAC4915CB}" type="slidenum">
              <a:rPr lang="en-GB" smtClean="0"/>
              <a:t>9</a:t>
            </a:fld>
            <a:endParaRPr lang="en-GB"/>
          </a:p>
        </p:txBody>
      </p:sp>
    </p:spTree>
    <p:extLst>
      <p:ext uri="{BB962C8B-B14F-4D97-AF65-F5344CB8AC3E}">
        <p14:creationId xmlns:p14="http://schemas.microsoft.com/office/powerpoint/2010/main" val="2079579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F0174A-999C-4131-ADC5-430BAC4915CB}" type="slidenum">
              <a:rPr lang="en-GB" smtClean="0"/>
              <a:t>10</a:t>
            </a:fld>
            <a:endParaRPr lang="en-GB"/>
          </a:p>
        </p:txBody>
      </p:sp>
    </p:spTree>
    <p:extLst>
      <p:ext uri="{BB962C8B-B14F-4D97-AF65-F5344CB8AC3E}">
        <p14:creationId xmlns:p14="http://schemas.microsoft.com/office/powerpoint/2010/main" val="1444365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F0174A-999C-4131-ADC5-430BAC4915CB}" type="slidenum">
              <a:rPr lang="en-GB" smtClean="0"/>
              <a:t>11</a:t>
            </a:fld>
            <a:endParaRPr lang="en-GB"/>
          </a:p>
        </p:txBody>
      </p:sp>
    </p:spTree>
    <p:extLst>
      <p:ext uri="{BB962C8B-B14F-4D97-AF65-F5344CB8AC3E}">
        <p14:creationId xmlns:p14="http://schemas.microsoft.com/office/powerpoint/2010/main" val="3169293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F0174A-999C-4131-ADC5-430BAC4915CB}" type="slidenum">
              <a:rPr lang="en-GB" smtClean="0"/>
              <a:t>13</a:t>
            </a:fld>
            <a:endParaRPr lang="en-GB"/>
          </a:p>
        </p:txBody>
      </p:sp>
    </p:spTree>
    <p:extLst>
      <p:ext uri="{BB962C8B-B14F-4D97-AF65-F5344CB8AC3E}">
        <p14:creationId xmlns:p14="http://schemas.microsoft.com/office/powerpoint/2010/main" val="3965574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r>
              <a:rPr lang="en-US"/>
              <a:t>5/10/2019</a:t>
            </a:r>
          </a:p>
        </p:txBody>
      </p:sp>
    </p:spTree>
    <p:extLst>
      <p:ext uri="{BB962C8B-B14F-4D97-AF65-F5344CB8AC3E}">
        <p14:creationId xmlns:p14="http://schemas.microsoft.com/office/powerpoint/2010/main" val="2927340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F0174A-999C-4131-ADC5-430BAC4915CB}" type="slidenum">
              <a:rPr lang="en-GB" smtClean="0"/>
              <a:t>19</a:t>
            </a:fld>
            <a:endParaRPr lang="en-GB"/>
          </a:p>
        </p:txBody>
      </p:sp>
    </p:spTree>
    <p:extLst>
      <p:ext uri="{BB962C8B-B14F-4D97-AF65-F5344CB8AC3E}">
        <p14:creationId xmlns:p14="http://schemas.microsoft.com/office/powerpoint/2010/main" val="4197140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7683A0E-5F7B-455E-B1DC-05ED80E79947}" type="datetimeFigureOut">
              <a:rPr lang="en-GB" smtClean="0"/>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7B1518-EC2A-42DE-BC56-2B73050F6DDC}" type="slidenum">
              <a:rPr lang="en-GB" smtClean="0"/>
              <a:t>‹#›</a:t>
            </a:fld>
            <a:endParaRPr lang="en-GB"/>
          </a:p>
        </p:txBody>
      </p:sp>
    </p:spTree>
    <p:extLst>
      <p:ext uri="{BB962C8B-B14F-4D97-AF65-F5344CB8AC3E}">
        <p14:creationId xmlns:p14="http://schemas.microsoft.com/office/powerpoint/2010/main" val="2201269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683A0E-5F7B-455E-B1DC-05ED80E79947}" type="datetimeFigureOut">
              <a:rPr lang="en-GB" smtClean="0"/>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7B1518-EC2A-42DE-BC56-2B73050F6DDC}" type="slidenum">
              <a:rPr lang="en-GB" smtClean="0"/>
              <a:t>‹#›</a:t>
            </a:fld>
            <a:endParaRPr lang="en-GB"/>
          </a:p>
        </p:txBody>
      </p:sp>
    </p:spTree>
    <p:extLst>
      <p:ext uri="{BB962C8B-B14F-4D97-AF65-F5344CB8AC3E}">
        <p14:creationId xmlns:p14="http://schemas.microsoft.com/office/powerpoint/2010/main" val="3217422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683A0E-5F7B-455E-B1DC-05ED80E79947}" type="datetimeFigureOut">
              <a:rPr lang="en-GB" smtClean="0"/>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7B1518-EC2A-42DE-BC56-2B73050F6DDC}" type="slidenum">
              <a:rPr lang="en-GB" smtClean="0"/>
              <a:t>‹#›</a:t>
            </a:fld>
            <a:endParaRPr lang="en-GB"/>
          </a:p>
        </p:txBody>
      </p:sp>
    </p:spTree>
    <p:extLst>
      <p:ext uri="{BB962C8B-B14F-4D97-AF65-F5344CB8AC3E}">
        <p14:creationId xmlns:p14="http://schemas.microsoft.com/office/powerpoint/2010/main" val="27575610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ENERAL MASTER SLIDE Content Slide 1">
    <p:spTree>
      <p:nvGrpSpPr>
        <p:cNvPr id="1" name=""/>
        <p:cNvGrpSpPr/>
        <p:nvPr/>
      </p:nvGrpSpPr>
      <p:grpSpPr>
        <a:xfrm>
          <a:off x="0" y="0"/>
          <a:ext cx="0" cy="0"/>
          <a:chOff x="0" y="0"/>
          <a:chExt cx="0" cy="0"/>
        </a:xfrm>
      </p:grpSpPr>
      <p:sp>
        <p:nvSpPr>
          <p:cNvPr id="6" name="Rectangle 5"/>
          <p:cNvSpPr/>
          <p:nvPr userDrawn="1"/>
        </p:nvSpPr>
        <p:spPr>
          <a:xfrm>
            <a:off x="-1065" y="1"/>
            <a:ext cx="12191997" cy="692210"/>
          </a:xfrm>
          <a:prstGeom prst="rect">
            <a:avLst/>
          </a:prstGeom>
          <a:gradFill flip="none" rotWithShape="1">
            <a:gsLst>
              <a:gs pos="100000">
                <a:srgbClr val="004983"/>
              </a:gs>
              <a:gs pos="0">
                <a:srgbClr val="0077D4"/>
              </a:gs>
            </a:gsLst>
            <a:lin ang="0" scaled="1"/>
            <a:tileRect/>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baseline="-25000" dirty="0">
              <a:ln>
                <a:solidFill>
                  <a:srgbClr val="363636"/>
                </a:solidFill>
              </a:ln>
              <a:solidFill>
                <a:schemeClr val="tx1"/>
              </a:solidFill>
            </a:endParaRPr>
          </a:p>
        </p:txBody>
      </p:sp>
      <p:sp>
        <p:nvSpPr>
          <p:cNvPr id="25" name="TextBox 24"/>
          <p:cNvSpPr txBox="1"/>
          <p:nvPr userDrawn="1"/>
        </p:nvSpPr>
        <p:spPr>
          <a:xfrm>
            <a:off x="11602576" y="6552000"/>
            <a:ext cx="287024" cy="300724"/>
          </a:xfrm>
          <a:prstGeom prst="rect">
            <a:avLst/>
          </a:prstGeom>
          <a:noFill/>
        </p:spPr>
        <p:txBody>
          <a:bodyPr wrap="square" lIns="0" tIns="0" rIns="0" bIns="0" rtlCol="0" anchor="ctr" anchorCtr="0">
            <a:noAutofit/>
          </a:bodyPr>
          <a:lstStyle/>
          <a:p>
            <a:pPr algn="r"/>
            <a:endParaRPr lang="en-US" sz="900" dirty="0">
              <a:solidFill>
                <a:srgbClr val="C5192D"/>
              </a:solidFill>
            </a:endParaRPr>
          </a:p>
        </p:txBody>
      </p:sp>
      <p:sp>
        <p:nvSpPr>
          <p:cNvPr id="8" name="Title 1"/>
          <p:cNvSpPr>
            <a:spLocks noGrp="1"/>
          </p:cNvSpPr>
          <p:nvPr>
            <p:ph type="ctrTitle" hasCustomPrompt="1"/>
          </p:nvPr>
        </p:nvSpPr>
        <p:spPr>
          <a:xfrm>
            <a:off x="478368" y="127999"/>
            <a:ext cx="11111337" cy="425733"/>
          </a:xfrm>
          <a:prstGeom prst="rect">
            <a:avLst/>
          </a:prstGeom>
        </p:spPr>
        <p:txBody>
          <a:bodyPr lIns="0" tIns="0" rIns="0" bIns="0"/>
          <a:lstStyle>
            <a:lvl1pPr algn="l">
              <a:lnSpc>
                <a:spcPts val="3700"/>
              </a:lnSpc>
              <a:defRPr sz="3200" baseline="0">
                <a:solidFill>
                  <a:schemeClr val="bg1"/>
                </a:solidFill>
              </a:defRPr>
            </a:lvl1pPr>
          </a:lstStyle>
          <a:p>
            <a:r>
              <a:rPr lang="en-GB" dirty="0"/>
              <a:t>Insert title</a:t>
            </a:r>
            <a:endParaRPr lang="en-US" dirty="0"/>
          </a:p>
        </p:txBody>
      </p:sp>
      <p:sp>
        <p:nvSpPr>
          <p:cNvPr id="7" name="Text Placeholder 2"/>
          <p:cNvSpPr>
            <a:spLocks noGrp="1"/>
          </p:cNvSpPr>
          <p:nvPr>
            <p:ph type="body" sz="quarter" idx="17"/>
          </p:nvPr>
        </p:nvSpPr>
        <p:spPr>
          <a:xfrm>
            <a:off x="478367" y="978011"/>
            <a:ext cx="11124208" cy="5084653"/>
          </a:xfrm>
          <a:prstGeom prst="rect">
            <a:avLst/>
          </a:prstGeom>
          <a:effectLst>
            <a:outerShdw blurRad="50800" dist="50800" dir="5400000" algn="ctr" rotWithShape="0">
              <a:schemeClr val="bg1"/>
            </a:outerShdw>
          </a:effectLst>
        </p:spPr>
        <p:txBody>
          <a:bodyPr/>
          <a:lstStyle>
            <a:lvl1pPr marL="0" indent="0" algn="l">
              <a:buClr>
                <a:srgbClr val="024A84"/>
              </a:buClr>
              <a:buFont typeface="Arial" panose="020B0604020202020204" pitchFamily="34" charset="0"/>
              <a:buNone/>
              <a:defRPr sz="1800" b="1">
                <a:solidFill>
                  <a:srgbClr val="024A84"/>
                </a:solidFill>
              </a:defRPr>
            </a:lvl1pPr>
            <a:lvl2pPr marL="0" indent="0" algn="l">
              <a:buClr>
                <a:srgbClr val="024A84"/>
              </a:buClr>
              <a:buFont typeface="Arial" panose="020B0604020202020204" pitchFamily="34" charset="0"/>
              <a:buNone/>
              <a:defRPr sz="1400" b="1">
                <a:solidFill>
                  <a:schemeClr val="tx1">
                    <a:lumMod val="95000"/>
                    <a:lumOff val="5000"/>
                  </a:schemeClr>
                </a:solidFill>
              </a:defRPr>
            </a:lvl2pPr>
            <a:lvl3pPr marL="0" indent="0" algn="l">
              <a:buClr>
                <a:srgbClr val="024A84"/>
              </a:buClr>
              <a:buFont typeface="Arial" panose="020B0604020202020204" pitchFamily="34" charset="0"/>
              <a:buNone/>
              <a:defRPr sz="1200"/>
            </a:lvl3pPr>
            <a:lvl4pPr marL="1600200" indent="-228600" algn="just">
              <a:buClr>
                <a:srgbClr val="024A84"/>
              </a:buClr>
              <a:buFont typeface="Arial" panose="020B0604020202020204" pitchFamily="34" charset="0"/>
              <a:buChar char="•"/>
              <a:defRPr sz="1100"/>
            </a:lvl4pPr>
            <a:lvl5pPr marL="2057400" indent="-228600" algn="just">
              <a:buClr>
                <a:srgbClr val="024A84"/>
              </a:buClr>
              <a:buFont typeface="Arial" panose="020B0604020202020204" pitchFamily="34" charset="0"/>
              <a:buChar char="•"/>
              <a:defRPr sz="1000"/>
            </a:lvl5pPr>
          </a:lstStyle>
          <a:p>
            <a:pPr lvl="0"/>
            <a:r>
              <a:rPr lang="en-US" dirty="0"/>
              <a:t>Edit Master text styles</a:t>
            </a:r>
          </a:p>
          <a:p>
            <a:pPr lvl="1"/>
            <a:r>
              <a:rPr lang="en-US" dirty="0"/>
              <a:t>Second level</a:t>
            </a:r>
          </a:p>
          <a:p>
            <a:pPr lvl="2"/>
            <a:r>
              <a:rPr lang="en-US" dirty="0"/>
              <a:t>Third level</a:t>
            </a:r>
          </a:p>
          <a:p>
            <a:pPr lvl="2"/>
            <a:endParaRPr lang="en-US" dirty="0"/>
          </a:p>
        </p:txBody>
      </p:sp>
    </p:spTree>
    <p:extLst>
      <p:ext uri="{BB962C8B-B14F-4D97-AF65-F5344CB8AC3E}">
        <p14:creationId xmlns:p14="http://schemas.microsoft.com/office/powerpoint/2010/main" val="1336690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683A0E-5F7B-455E-B1DC-05ED80E79947}" type="datetimeFigureOut">
              <a:rPr lang="en-GB" smtClean="0"/>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7B1518-EC2A-42DE-BC56-2B73050F6DDC}" type="slidenum">
              <a:rPr lang="en-GB" smtClean="0"/>
              <a:t>‹#›</a:t>
            </a:fld>
            <a:endParaRPr lang="en-GB"/>
          </a:p>
        </p:txBody>
      </p:sp>
    </p:spTree>
    <p:extLst>
      <p:ext uri="{BB962C8B-B14F-4D97-AF65-F5344CB8AC3E}">
        <p14:creationId xmlns:p14="http://schemas.microsoft.com/office/powerpoint/2010/main" val="507017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7683A0E-5F7B-455E-B1DC-05ED80E79947}" type="datetimeFigureOut">
              <a:rPr lang="en-GB" smtClean="0"/>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7B1518-EC2A-42DE-BC56-2B73050F6DDC}" type="slidenum">
              <a:rPr lang="en-GB" smtClean="0"/>
              <a:t>‹#›</a:t>
            </a:fld>
            <a:endParaRPr lang="en-GB"/>
          </a:p>
        </p:txBody>
      </p:sp>
    </p:spTree>
    <p:extLst>
      <p:ext uri="{BB962C8B-B14F-4D97-AF65-F5344CB8AC3E}">
        <p14:creationId xmlns:p14="http://schemas.microsoft.com/office/powerpoint/2010/main" val="2216838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7683A0E-5F7B-455E-B1DC-05ED80E79947}" type="datetimeFigureOut">
              <a:rPr lang="en-GB" smtClean="0"/>
              <a:t>14/05/2019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7B1518-EC2A-42DE-BC56-2B73050F6DDC}" type="slidenum">
              <a:rPr lang="en-GB" smtClean="0"/>
              <a:t>‹#›</a:t>
            </a:fld>
            <a:endParaRPr lang="en-GB"/>
          </a:p>
        </p:txBody>
      </p:sp>
    </p:spTree>
    <p:extLst>
      <p:ext uri="{BB962C8B-B14F-4D97-AF65-F5344CB8AC3E}">
        <p14:creationId xmlns:p14="http://schemas.microsoft.com/office/powerpoint/2010/main" val="25862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7683A0E-5F7B-455E-B1DC-05ED80E79947}" type="datetimeFigureOut">
              <a:rPr lang="en-GB" smtClean="0"/>
              <a:t>14/05/2019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7B1518-EC2A-42DE-BC56-2B73050F6DDC}" type="slidenum">
              <a:rPr lang="en-GB" smtClean="0"/>
              <a:t>‹#›</a:t>
            </a:fld>
            <a:endParaRPr lang="en-GB"/>
          </a:p>
        </p:txBody>
      </p:sp>
    </p:spTree>
    <p:extLst>
      <p:ext uri="{BB962C8B-B14F-4D97-AF65-F5344CB8AC3E}">
        <p14:creationId xmlns:p14="http://schemas.microsoft.com/office/powerpoint/2010/main" val="1293260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7683A0E-5F7B-455E-B1DC-05ED80E79947}" type="datetimeFigureOut">
              <a:rPr lang="en-GB" smtClean="0"/>
              <a:t>14/05/2019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7B1518-EC2A-42DE-BC56-2B73050F6DDC}" type="slidenum">
              <a:rPr lang="en-GB" smtClean="0"/>
              <a:t>‹#›</a:t>
            </a:fld>
            <a:endParaRPr lang="en-GB"/>
          </a:p>
        </p:txBody>
      </p:sp>
    </p:spTree>
    <p:extLst>
      <p:ext uri="{BB962C8B-B14F-4D97-AF65-F5344CB8AC3E}">
        <p14:creationId xmlns:p14="http://schemas.microsoft.com/office/powerpoint/2010/main" val="1394226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683A0E-5F7B-455E-B1DC-05ED80E79947}" type="datetimeFigureOut">
              <a:rPr lang="en-GB" smtClean="0"/>
              <a:t>14/05/2019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7B1518-EC2A-42DE-BC56-2B73050F6DDC}" type="slidenum">
              <a:rPr lang="en-GB" smtClean="0"/>
              <a:t>‹#›</a:t>
            </a:fld>
            <a:endParaRPr lang="en-GB"/>
          </a:p>
        </p:txBody>
      </p:sp>
    </p:spTree>
    <p:extLst>
      <p:ext uri="{BB962C8B-B14F-4D97-AF65-F5344CB8AC3E}">
        <p14:creationId xmlns:p14="http://schemas.microsoft.com/office/powerpoint/2010/main" val="3610702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7683A0E-5F7B-455E-B1DC-05ED80E79947}" type="datetimeFigureOut">
              <a:rPr lang="en-GB" smtClean="0"/>
              <a:t>14/05/2019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7B1518-EC2A-42DE-BC56-2B73050F6DDC}" type="slidenum">
              <a:rPr lang="en-GB" smtClean="0"/>
              <a:t>‹#›</a:t>
            </a:fld>
            <a:endParaRPr lang="en-GB"/>
          </a:p>
        </p:txBody>
      </p:sp>
    </p:spTree>
    <p:extLst>
      <p:ext uri="{BB962C8B-B14F-4D97-AF65-F5344CB8AC3E}">
        <p14:creationId xmlns:p14="http://schemas.microsoft.com/office/powerpoint/2010/main" val="455080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7683A0E-5F7B-455E-B1DC-05ED80E79947}" type="datetimeFigureOut">
              <a:rPr lang="en-GB" smtClean="0"/>
              <a:t>14/05/2019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7B1518-EC2A-42DE-BC56-2B73050F6DDC}" type="slidenum">
              <a:rPr lang="en-GB" smtClean="0"/>
              <a:t>‹#›</a:t>
            </a:fld>
            <a:endParaRPr lang="en-GB"/>
          </a:p>
        </p:txBody>
      </p:sp>
    </p:spTree>
    <p:extLst>
      <p:ext uri="{BB962C8B-B14F-4D97-AF65-F5344CB8AC3E}">
        <p14:creationId xmlns:p14="http://schemas.microsoft.com/office/powerpoint/2010/main" val="4019348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683A0E-5F7B-455E-B1DC-05ED80E79947}" type="datetimeFigureOut">
              <a:rPr lang="en-GB" smtClean="0"/>
              <a:t>14/05/2019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7B1518-EC2A-42DE-BC56-2B73050F6DDC}" type="slidenum">
              <a:rPr lang="en-GB" smtClean="0"/>
              <a:t>‹#›</a:t>
            </a:fld>
            <a:endParaRPr lang="en-GB"/>
          </a:p>
        </p:txBody>
      </p:sp>
    </p:spTree>
    <p:extLst>
      <p:ext uri="{BB962C8B-B14F-4D97-AF65-F5344CB8AC3E}">
        <p14:creationId xmlns:p14="http://schemas.microsoft.com/office/powerpoint/2010/main" val="15543177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unstats.un.org/sdgs/files/Tier%20Classification%20of%20SDG%20Indicators_4%20April%202019_web.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s://www.un.org/ecosoc/sites/www.un.org.ecosoc/files/files/en/qcpr/sg-report-dalberg_unds-outline-of-functions-and-capacities-june-2017.pdf"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1485106"/>
            <a:ext cx="9144000" cy="2387600"/>
          </a:xfrm>
        </p:spPr>
        <p:txBody>
          <a:bodyPr>
            <a:normAutofit fontScale="90000"/>
          </a:bodyPr>
          <a:lstStyle/>
          <a:p>
            <a:r>
              <a:rPr lang="en-GB" b="1" dirty="0"/>
              <a:t>UN Reform &amp; the Opportunities for UNEG and its membership</a:t>
            </a:r>
          </a:p>
        </p:txBody>
      </p:sp>
      <p:sp>
        <p:nvSpPr>
          <p:cNvPr id="3" name="Subtitle 2"/>
          <p:cNvSpPr>
            <a:spLocks noGrp="1"/>
          </p:cNvSpPr>
          <p:nvPr>
            <p:ph type="subTitle" idx="1"/>
          </p:nvPr>
        </p:nvSpPr>
        <p:spPr>
          <a:xfrm>
            <a:off x="1188097" y="3993923"/>
            <a:ext cx="9346163" cy="2500182"/>
          </a:xfrm>
        </p:spPr>
        <p:txBody>
          <a:bodyPr>
            <a:normAutofit/>
          </a:bodyPr>
          <a:lstStyle/>
          <a:p>
            <a:endParaRPr lang="en-GB" dirty="0"/>
          </a:p>
          <a:p>
            <a:r>
              <a:rPr lang="en-US" dirty="0"/>
              <a:t> </a:t>
            </a:r>
            <a:r>
              <a:rPr lang="en-US" b="1" dirty="0"/>
              <a:t>Evaluation as a Lever for Change </a:t>
            </a:r>
            <a:endParaRPr lang="en-US" dirty="0"/>
          </a:p>
          <a:p>
            <a:r>
              <a:rPr lang="en-GB" dirty="0"/>
              <a:t>Nairobi, 16 May 2019</a:t>
            </a:r>
          </a:p>
          <a:p>
            <a:r>
              <a:rPr lang="en-GB" dirty="0"/>
              <a:t>Susanne Frueh</a:t>
            </a:r>
          </a:p>
          <a:p>
            <a:r>
              <a:rPr lang="en-GB" dirty="0"/>
              <a:t>UNEG Chair</a:t>
            </a:r>
          </a:p>
          <a:p>
            <a:endParaRPr lang="en-GB" dirty="0"/>
          </a:p>
          <a:p>
            <a:pPr algn="l"/>
            <a:endParaRPr lang="en-GB" dirty="0"/>
          </a:p>
          <a:p>
            <a:pPr algn="l"/>
            <a:endParaRPr lang="en-GB" dirty="0"/>
          </a:p>
        </p:txBody>
      </p:sp>
      <p:pic>
        <p:nvPicPr>
          <p:cNvPr id="4" name="Picture 3"/>
          <p:cNvPicPr>
            <a:picLocks noChangeAspect="1"/>
          </p:cNvPicPr>
          <p:nvPr/>
        </p:nvPicPr>
        <p:blipFill>
          <a:blip r:embed="rId2"/>
          <a:stretch>
            <a:fillRect/>
          </a:stretch>
        </p:blipFill>
        <p:spPr>
          <a:xfrm>
            <a:off x="778582" y="759619"/>
            <a:ext cx="3468925" cy="725487"/>
          </a:xfrm>
          <a:prstGeom prst="rect">
            <a:avLst/>
          </a:prstGeom>
        </p:spPr>
      </p:pic>
    </p:spTree>
    <p:extLst>
      <p:ext uri="{BB962C8B-B14F-4D97-AF65-F5344CB8AC3E}">
        <p14:creationId xmlns:p14="http://schemas.microsoft.com/office/powerpoint/2010/main" val="799839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600" y="1197053"/>
            <a:ext cx="10515600" cy="987347"/>
          </a:xfrm>
        </p:spPr>
        <p:txBody>
          <a:bodyPr>
            <a:normAutofit/>
          </a:bodyPr>
          <a:lstStyle/>
          <a:p>
            <a:pPr algn="ctr"/>
            <a:r>
              <a:rPr lang="en-GB" dirty="0">
                <a:solidFill>
                  <a:schemeClr val="accent6">
                    <a:lumMod val="50000"/>
                  </a:schemeClr>
                </a:solidFill>
              </a:rPr>
              <a:t>Objectives for system-wide evaluation</a:t>
            </a:r>
          </a:p>
        </p:txBody>
      </p:sp>
      <p:sp>
        <p:nvSpPr>
          <p:cNvPr id="3" name="Content Placeholder 2"/>
          <p:cNvSpPr>
            <a:spLocks noGrp="1"/>
          </p:cNvSpPr>
          <p:nvPr>
            <p:ph idx="1"/>
          </p:nvPr>
        </p:nvSpPr>
        <p:spPr>
          <a:xfrm>
            <a:off x="968828" y="2402255"/>
            <a:ext cx="10515600" cy="4351338"/>
          </a:xfrm>
        </p:spPr>
        <p:txBody>
          <a:bodyPr>
            <a:normAutofit/>
          </a:bodyPr>
          <a:lstStyle/>
          <a:p>
            <a:r>
              <a:rPr lang="en-GB" dirty="0">
                <a:solidFill>
                  <a:schemeClr val="accent6"/>
                </a:solidFill>
              </a:rPr>
              <a:t>2019 Funding compact </a:t>
            </a:r>
          </a:p>
          <a:p>
            <a:pPr lvl="1"/>
            <a:r>
              <a:rPr lang="en-GB" dirty="0"/>
              <a:t>Takes the form of mutual commitments between UN Development System  and member states</a:t>
            </a:r>
          </a:p>
          <a:p>
            <a:pPr lvl="1"/>
            <a:r>
              <a:rPr lang="en-US" dirty="0"/>
              <a:t>Addresses need for a more stable basis for UN to meet the ambitious goals and timelines set out in the 2030 Agenda</a:t>
            </a:r>
            <a:r>
              <a:rPr lang="en-GB" dirty="0"/>
              <a:t> </a:t>
            </a:r>
          </a:p>
          <a:p>
            <a:r>
              <a:rPr lang="en-GB" dirty="0">
                <a:solidFill>
                  <a:schemeClr val="accent6"/>
                </a:solidFill>
              </a:rPr>
              <a:t>Evaluation-related commitments</a:t>
            </a:r>
          </a:p>
          <a:p>
            <a:pPr lvl="1"/>
            <a:r>
              <a:rPr lang="en-US" dirty="0"/>
              <a:t>Commit to engage in joint-evaluation or system-wide evaluation</a:t>
            </a:r>
          </a:p>
          <a:p>
            <a:pPr lvl="1"/>
            <a:r>
              <a:rPr lang="en-US" dirty="0"/>
              <a:t>Improve the quality and utility of UNDAF evaluations </a:t>
            </a:r>
          </a:p>
          <a:p>
            <a:pPr lvl="1"/>
            <a:r>
              <a:rPr lang="en-US" dirty="0"/>
              <a:t>Greater transparency through publication of evaluation reports on UNEG’s website organized by SDG </a:t>
            </a:r>
            <a:endParaRPr lang="en-GB" dirty="0"/>
          </a:p>
          <a:p>
            <a:endParaRPr lang="en-US" dirty="0"/>
          </a:p>
          <a:p>
            <a:endParaRPr lang="en-GB" dirty="0"/>
          </a:p>
          <a:p>
            <a:pPr lvl="1">
              <a:lnSpc>
                <a:spcPct val="100000"/>
              </a:lnSpc>
            </a:pPr>
            <a:endParaRPr lang="en-GB" dirty="0"/>
          </a:p>
        </p:txBody>
      </p:sp>
      <p:pic>
        <p:nvPicPr>
          <p:cNvPr id="4" name="Picture 3"/>
          <p:cNvPicPr>
            <a:picLocks noChangeAspect="1"/>
          </p:cNvPicPr>
          <p:nvPr/>
        </p:nvPicPr>
        <p:blipFill>
          <a:blip r:embed="rId3"/>
          <a:stretch>
            <a:fillRect/>
          </a:stretch>
        </p:blipFill>
        <p:spPr>
          <a:xfrm>
            <a:off x="838200" y="533224"/>
            <a:ext cx="3468925" cy="725487"/>
          </a:xfrm>
          <a:prstGeom prst="rect">
            <a:avLst/>
          </a:prstGeom>
        </p:spPr>
      </p:pic>
    </p:spTree>
    <p:extLst>
      <p:ext uri="{BB962C8B-B14F-4D97-AF65-F5344CB8AC3E}">
        <p14:creationId xmlns:p14="http://schemas.microsoft.com/office/powerpoint/2010/main" val="2752254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04875"/>
          </a:xfrm>
        </p:spPr>
        <p:txBody>
          <a:bodyPr/>
          <a:lstStyle/>
          <a:p>
            <a:pPr algn="ctr"/>
            <a:r>
              <a:rPr lang="en-US" dirty="0"/>
              <a:t>UN Funding </a:t>
            </a:r>
            <a:r>
              <a:rPr lang="en-US" dirty="0">
                <a:solidFill>
                  <a:schemeClr val="accent6">
                    <a:lumMod val="50000"/>
                  </a:schemeClr>
                </a:solidFill>
              </a:rPr>
              <a:t>Compact</a:t>
            </a:r>
            <a:r>
              <a:rPr lang="en-US" dirty="0"/>
              <a:t> </a:t>
            </a:r>
            <a:r>
              <a:rPr lang="en-US" dirty="0">
                <a:solidFill>
                  <a:schemeClr val="accent6">
                    <a:lumMod val="50000"/>
                  </a:schemeClr>
                </a:solidFill>
              </a:rPr>
              <a:t>Commitments (1)</a:t>
            </a:r>
          </a:p>
        </p:txBody>
      </p:sp>
      <p:sp>
        <p:nvSpPr>
          <p:cNvPr id="3" name="Content Placeholder 2"/>
          <p:cNvSpPr>
            <a:spLocks noGrp="1"/>
          </p:cNvSpPr>
          <p:nvPr>
            <p:ph idx="1"/>
          </p:nvPr>
        </p:nvSpPr>
        <p:spPr>
          <a:xfrm>
            <a:off x="838200" y="1825624"/>
            <a:ext cx="10515600" cy="4707255"/>
          </a:xfrm>
        </p:spPr>
        <p:txBody>
          <a:bodyPr>
            <a:normAutofit fontScale="77500" lnSpcReduction="20000"/>
          </a:bodyPr>
          <a:lstStyle/>
          <a:p>
            <a:pPr marL="342900" lvl="0" indent="-342900" algn="justLow">
              <a:spcBef>
                <a:spcPts val="0"/>
              </a:spcBef>
              <a:spcAft>
                <a:spcPts val="0"/>
              </a:spcAft>
              <a:buFont typeface="+mj-lt"/>
              <a:buAutoNum type="arabicPeriod"/>
            </a:pPr>
            <a:r>
              <a:rPr lang="en-US" b="1" dirty="0">
                <a:solidFill>
                  <a:srgbClr val="000000"/>
                </a:solidFill>
                <a:latin typeface="Cambria" panose="02040503050406030204" pitchFamily="18" charset="0"/>
                <a:ea typeface="Times New Roman" panose="02020603050405020304" pitchFamily="18" charset="0"/>
                <a:cs typeface="Times New Roman" panose="02020603050405020304" pitchFamily="18" charset="0"/>
              </a:rPr>
              <a:t>To increase collaboration on joint and independent system-wide evaluation (ISWE) products to improve UN support on the ground</a:t>
            </a:r>
            <a:endParaRPr lang="en-US" dirty="0">
              <a:solidFill>
                <a:srgbClr val="000000"/>
              </a:solidFill>
            </a:endParaRPr>
          </a:p>
          <a:p>
            <a:pPr marR="0" indent="0" algn="justLow">
              <a:spcBef>
                <a:spcPts val="0"/>
              </a:spcBef>
              <a:spcAft>
                <a:spcPts val="0"/>
              </a:spcAft>
              <a:buNone/>
            </a:pPr>
            <a:r>
              <a:rPr lang="en-US" dirty="0">
                <a:solidFill>
                  <a:srgbClr val="000000"/>
                </a:solidFill>
                <a:latin typeface="Cambria" panose="02040503050406030204" pitchFamily="18" charset="0"/>
                <a:ea typeface="Times New Roman" panose="02020603050405020304" pitchFamily="18" charset="0"/>
                <a:cs typeface="Times New Roman" panose="02020603050405020304" pitchFamily="18" charset="0"/>
              </a:rPr>
              <a:t> </a:t>
            </a:r>
            <a:endParaRPr lang="en-US" dirty="0"/>
          </a:p>
          <a:p>
            <a:pPr marL="457200" marR="0" algn="justLow">
              <a:spcBef>
                <a:spcPts val="0"/>
              </a:spcBef>
              <a:spcAft>
                <a:spcPts val="0"/>
              </a:spcAft>
            </a:pPr>
            <a:r>
              <a:rPr lang="en-US" i="1" dirty="0">
                <a:solidFill>
                  <a:srgbClr val="000000"/>
                </a:solidFill>
                <a:latin typeface="Cambria" panose="02040503050406030204" pitchFamily="18" charset="0"/>
                <a:ea typeface="Times New Roman" panose="02020603050405020304" pitchFamily="18" charset="0"/>
                <a:cs typeface="Times New Roman" panose="02020603050405020304" pitchFamily="18" charset="0"/>
              </a:rPr>
              <a:t>% of UNSDG Evaluation Offices (EO) engaging in joint or ISWE; Baseline (2018):  10/35 or 29% of EOs have engaged in joint evaluations; Target (2021): 75% of EOs will have engaged in a joint evaluation; Baseline (2018): 7/35 or 20% have engaged on an ISWE product; Target (2021): 50% of EOs will have engaged in at least one ISWE</a:t>
            </a:r>
            <a:endParaRPr lang="en-US" dirty="0"/>
          </a:p>
          <a:p>
            <a:pPr marL="0" marR="0" indent="0">
              <a:lnSpc>
                <a:spcPct val="107000"/>
              </a:lnSpc>
              <a:spcBef>
                <a:spcPts val="0"/>
              </a:spcBef>
              <a:spcAft>
                <a:spcPts val="800"/>
              </a:spcAft>
              <a:buNone/>
            </a:pPr>
            <a:r>
              <a:rPr lang="en-US" sz="1600" dirty="0">
                <a:latin typeface="Cambria" panose="02040503050406030204" pitchFamily="18" charset="0"/>
                <a:ea typeface="DengXian"/>
                <a:cs typeface="Arial" panose="020B0604020202020204" pitchFamily="34" charset="0"/>
              </a:rPr>
              <a:t> </a:t>
            </a:r>
            <a:endParaRPr lang="en-US" sz="1600" dirty="0">
              <a:latin typeface="Calibri" panose="020F0502020204030204" pitchFamily="34" charset="0"/>
              <a:ea typeface="DengXian"/>
              <a:cs typeface="Arial" panose="020B0604020202020204" pitchFamily="34" charset="0"/>
            </a:endParaRPr>
          </a:p>
          <a:p>
            <a:pPr marL="0" marR="0" lvl="0" indent="0" algn="justLow">
              <a:lnSpc>
                <a:spcPct val="107000"/>
              </a:lnSpc>
              <a:spcBef>
                <a:spcPts val="0"/>
              </a:spcBef>
              <a:spcAft>
                <a:spcPts val="0"/>
              </a:spcAft>
              <a:buNone/>
            </a:pPr>
            <a:r>
              <a:rPr lang="en-US" sz="2900" b="1" dirty="0">
                <a:latin typeface="Cambria" panose="02040503050406030204" pitchFamily="18" charset="0"/>
                <a:ea typeface="DengXian"/>
                <a:cs typeface="Calibri" panose="020F0502020204030204" pitchFamily="34" charset="0"/>
              </a:rPr>
              <a:t>2.  To improve the quality and utility of UNDAF evaluations</a:t>
            </a:r>
            <a:endParaRPr lang="en-US" sz="2900" dirty="0">
              <a:latin typeface="Cambria" panose="02040503050406030204" pitchFamily="18" charset="0"/>
              <a:ea typeface="DengXian"/>
              <a:cs typeface="Arial" panose="020B0604020202020204" pitchFamily="34" charset="0"/>
            </a:endParaRPr>
          </a:p>
          <a:p>
            <a:pPr marL="0" marR="0" algn="justLow">
              <a:lnSpc>
                <a:spcPct val="107000"/>
              </a:lnSpc>
              <a:spcBef>
                <a:spcPts val="0"/>
              </a:spcBef>
              <a:spcAft>
                <a:spcPts val="0"/>
              </a:spcAft>
            </a:pPr>
            <a:endParaRPr lang="en-US" sz="2900" dirty="0">
              <a:latin typeface="Cambria" panose="02040503050406030204" pitchFamily="18" charset="0"/>
              <a:ea typeface="DengXian"/>
              <a:cs typeface="Arial" panose="020B0604020202020204" pitchFamily="34" charset="0"/>
            </a:endParaRPr>
          </a:p>
          <a:p>
            <a:pPr marL="448310" marR="0" algn="justLow">
              <a:spcBef>
                <a:spcPts val="0"/>
              </a:spcBef>
              <a:spcAft>
                <a:spcPts val="0"/>
              </a:spcAft>
            </a:pPr>
            <a:r>
              <a:rPr lang="en-US" i="1" dirty="0">
                <a:solidFill>
                  <a:srgbClr val="191919"/>
                </a:solidFill>
                <a:latin typeface="Cambria" panose="02040503050406030204" pitchFamily="18" charset="0"/>
                <a:cs typeface="Cambria" panose="02040503050406030204" pitchFamily="18" charset="0"/>
              </a:rPr>
              <a:t>% of UNDAF evaluation reports with good or excellent rating on methodology used; Baseline (2016):  10/36 or 28%; Target (2021): 75%</a:t>
            </a:r>
            <a:endParaRPr lang="en-US" dirty="0"/>
          </a:p>
          <a:p>
            <a:pPr marL="219710" marR="0" indent="0" algn="justLow">
              <a:spcBef>
                <a:spcPts val="0"/>
              </a:spcBef>
              <a:spcAft>
                <a:spcPts val="0"/>
              </a:spcAft>
              <a:buNone/>
            </a:pPr>
            <a:endParaRPr lang="en-US" dirty="0"/>
          </a:p>
          <a:p>
            <a:pPr marL="219710" marR="0" indent="0" algn="justLow">
              <a:spcBef>
                <a:spcPts val="0"/>
              </a:spcBef>
              <a:spcAft>
                <a:spcPts val="0"/>
              </a:spcAft>
              <a:buNone/>
            </a:pPr>
            <a:endParaRPr lang="en-US" dirty="0"/>
          </a:p>
          <a:p>
            <a:pPr marL="448310" marR="0" algn="justLow">
              <a:spcBef>
                <a:spcPts val="0"/>
              </a:spcBef>
              <a:spcAft>
                <a:spcPts val="0"/>
              </a:spcAft>
            </a:pPr>
            <a:r>
              <a:rPr lang="en-US" i="1" dirty="0">
                <a:solidFill>
                  <a:srgbClr val="191919"/>
                </a:solidFill>
                <a:latin typeface="Cambria" panose="02040503050406030204" pitchFamily="18" charset="0"/>
                <a:cs typeface="Cambria" panose="02040503050406030204" pitchFamily="18" charset="0"/>
              </a:rPr>
              <a:t>% of UNDAF evaluations that contain all the following: actionable recommendations, with a clear target audience and timeframe for implementation, and a management response; Baseline (2016):  10/36 or 28% (23/62 for management response); Target (2021): 100%</a:t>
            </a:r>
            <a:endParaRPr lang="en-US" dirty="0"/>
          </a:p>
          <a:p>
            <a:pPr marL="0" marR="0">
              <a:lnSpc>
                <a:spcPct val="107000"/>
              </a:lnSpc>
              <a:spcBef>
                <a:spcPts val="0"/>
              </a:spcBef>
              <a:spcAft>
                <a:spcPts val="800"/>
              </a:spcAft>
            </a:pPr>
            <a:endParaRPr lang="en-US" sz="1600" dirty="0">
              <a:latin typeface="Calibri" panose="020F0502020204030204" pitchFamily="34" charset="0"/>
              <a:ea typeface="DengXian"/>
              <a:cs typeface="Arial" panose="020B0604020202020204" pitchFamily="34" charset="0"/>
            </a:endParaRPr>
          </a:p>
        </p:txBody>
      </p:sp>
    </p:spTree>
    <p:extLst>
      <p:ext uri="{BB962C8B-B14F-4D97-AF65-F5344CB8AC3E}">
        <p14:creationId xmlns:p14="http://schemas.microsoft.com/office/powerpoint/2010/main" val="3748294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86155"/>
          </a:xfrm>
        </p:spPr>
        <p:txBody>
          <a:bodyPr/>
          <a:lstStyle/>
          <a:p>
            <a:pPr algn="ctr"/>
            <a:r>
              <a:rPr lang="en-US" dirty="0">
                <a:solidFill>
                  <a:schemeClr val="accent6">
                    <a:lumMod val="50000"/>
                  </a:schemeClr>
                </a:solidFill>
              </a:rPr>
              <a:t>UN Funding Compact Commitments (2)</a:t>
            </a:r>
          </a:p>
        </p:txBody>
      </p:sp>
      <p:sp>
        <p:nvSpPr>
          <p:cNvPr id="3" name="Content Placeholder 2"/>
          <p:cNvSpPr>
            <a:spLocks noGrp="1"/>
          </p:cNvSpPr>
          <p:nvPr>
            <p:ph idx="1"/>
          </p:nvPr>
        </p:nvSpPr>
        <p:spPr/>
        <p:txBody>
          <a:bodyPr>
            <a:normAutofit fontScale="92500" lnSpcReduction="20000"/>
          </a:bodyPr>
          <a:lstStyle/>
          <a:p>
            <a:pPr marL="0" marR="0" lvl="0" indent="0" algn="justLow">
              <a:lnSpc>
                <a:spcPct val="107000"/>
              </a:lnSpc>
              <a:spcBef>
                <a:spcPts val="0"/>
              </a:spcBef>
              <a:spcAft>
                <a:spcPts val="0"/>
              </a:spcAft>
              <a:buNone/>
            </a:pPr>
            <a:r>
              <a:rPr lang="en-US" sz="2200" b="1" dirty="0">
                <a:latin typeface="Cambria" panose="02040503050406030204" pitchFamily="18" charset="0"/>
                <a:ea typeface="DengXian"/>
                <a:cs typeface="Calibri" panose="020F0502020204030204" pitchFamily="34" charset="0"/>
              </a:rPr>
              <a:t>3.  To increase accessibility of corporate evaluations and of internal audit reports, within the disclosure provisions and policies set by governing bodies at the time of report issuance</a:t>
            </a:r>
            <a:endParaRPr lang="en-US" sz="2200" dirty="0">
              <a:latin typeface="Cambria" panose="02040503050406030204" pitchFamily="18" charset="0"/>
              <a:ea typeface="DengXian"/>
              <a:cs typeface="Arial" panose="020B0604020202020204" pitchFamily="34" charset="0"/>
            </a:endParaRPr>
          </a:p>
          <a:p>
            <a:pPr marL="0" marR="0">
              <a:lnSpc>
                <a:spcPct val="107000"/>
              </a:lnSpc>
              <a:spcBef>
                <a:spcPts val="0"/>
              </a:spcBef>
              <a:spcAft>
                <a:spcPts val="0"/>
              </a:spcAft>
            </a:pPr>
            <a:r>
              <a:rPr lang="en-US" sz="1600" b="1" dirty="0">
                <a:solidFill>
                  <a:srgbClr val="191919"/>
                </a:solidFill>
                <a:latin typeface="Cambria" panose="02040503050406030204" pitchFamily="18" charset="0"/>
                <a:ea typeface="DengXian"/>
                <a:cs typeface="Cambria" panose="02040503050406030204" pitchFamily="18" charset="0"/>
              </a:rPr>
              <a:t> </a:t>
            </a:r>
            <a:endParaRPr lang="en-US" sz="1600" dirty="0">
              <a:latin typeface="Calibri" panose="020F0502020204030204" pitchFamily="34" charset="0"/>
              <a:ea typeface="DengXian"/>
              <a:cs typeface="Arial" panose="020B0604020202020204" pitchFamily="34" charset="0"/>
            </a:endParaRPr>
          </a:p>
          <a:p>
            <a:pPr marL="448310" marR="0" algn="justLow">
              <a:spcBef>
                <a:spcPts val="0"/>
              </a:spcBef>
              <a:spcAft>
                <a:spcPts val="0"/>
              </a:spcAft>
            </a:pPr>
            <a:r>
              <a:rPr lang="en-US" i="1" dirty="0">
                <a:solidFill>
                  <a:srgbClr val="191919"/>
                </a:solidFill>
                <a:latin typeface="Cambria" panose="02040503050406030204" pitchFamily="18" charset="0"/>
                <a:cs typeface="Cambria" panose="02040503050406030204" pitchFamily="18" charset="0"/>
              </a:rPr>
              <a:t>% of UNDS entities authorized within disclosure provisions and policies who have made their corporate evaluations available on the UNEG website; Baseline (2018): 10/48, or 21%; Target (2019): 100%</a:t>
            </a:r>
            <a:endParaRPr lang="en-US" dirty="0"/>
          </a:p>
          <a:p>
            <a:pPr marL="219710" marR="0" indent="0" algn="justLow">
              <a:spcBef>
                <a:spcPts val="0"/>
              </a:spcBef>
              <a:spcAft>
                <a:spcPts val="0"/>
              </a:spcAft>
              <a:buNone/>
            </a:pPr>
            <a:endParaRPr lang="en-US" dirty="0"/>
          </a:p>
          <a:p>
            <a:pPr marL="448310" marR="0" algn="justLow">
              <a:spcBef>
                <a:spcPts val="0"/>
              </a:spcBef>
              <a:spcAft>
                <a:spcPts val="0"/>
              </a:spcAft>
            </a:pPr>
            <a:r>
              <a:rPr lang="en-US" i="1" dirty="0">
                <a:solidFill>
                  <a:srgbClr val="000000"/>
                </a:solidFill>
                <a:latin typeface="Cambria" panose="02040503050406030204" pitchFamily="18" charset="0"/>
                <a:ea typeface="Times New Roman" panose="02020603050405020304" pitchFamily="18" charset="0"/>
                <a:cs typeface="Times New Roman" panose="02020603050405020304" pitchFamily="18" charset="0"/>
              </a:rPr>
              <a:t>% of internal audit reports issued in line with the disclosure provisions and policies set by the relevant governing bodies, which are available on a dedicated searchable UN-RIAS platform/ website, pending availability of resources; Baseline 2018: 0; Target (2021): 100% </a:t>
            </a:r>
            <a:endParaRPr lang="en-US" dirty="0"/>
          </a:p>
          <a:p>
            <a:pPr marL="219710" marR="0" indent="0" algn="justLow">
              <a:spcBef>
                <a:spcPts val="0"/>
              </a:spcBef>
              <a:spcAft>
                <a:spcPts val="0"/>
              </a:spcAft>
              <a:buNone/>
            </a:pPr>
            <a:endParaRPr lang="en-US" dirty="0"/>
          </a:p>
          <a:p>
            <a:pPr marL="448310" marR="0" algn="justLow">
              <a:spcBef>
                <a:spcPts val="0"/>
              </a:spcBef>
              <a:spcAft>
                <a:spcPts val="0"/>
              </a:spcAft>
            </a:pPr>
            <a:r>
              <a:rPr lang="en-US" i="1" dirty="0">
                <a:solidFill>
                  <a:srgbClr val="000000"/>
                </a:solidFill>
                <a:latin typeface="Cambria" panose="02040503050406030204" pitchFamily="18" charset="0"/>
                <a:ea typeface="Times New Roman" panose="02020603050405020304" pitchFamily="18" charset="0"/>
                <a:cs typeface="Times New Roman" panose="02020603050405020304" pitchFamily="18" charset="0"/>
              </a:rPr>
              <a:t>% of inter-agency pooled funds posting evaluation reports on the UNEG website Baseline; Baseline (2018): 0%; Target (2019): 100% </a:t>
            </a:r>
            <a:endParaRPr lang="en-US" dirty="0"/>
          </a:p>
          <a:p>
            <a:pPr marL="0" marR="0" indent="0">
              <a:spcBef>
                <a:spcPts val="0"/>
              </a:spcBef>
              <a:spcAft>
                <a:spcPts val="0"/>
              </a:spcAft>
              <a:buNone/>
            </a:pPr>
            <a:endParaRPr lang="en-US" dirty="0"/>
          </a:p>
          <a:p>
            <a:endParaRPr lang="en-US" dirty="0"/>
          </a:p>
        </p:txBody>
      </p:sp>
    </p:spTree>
    <p:extLst>
      <p:ext uri="{BB962C8B-B14F-4D97-AF65-F5344CB8AC3E}">
        <p14:creationId xmlns:p14="http://schemas.microsoft.com/office/powerpoint/2010/main" val="814880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202" y="1258711"/>
            <a:ext cx="10515600" cy="803769"/>
          </a:xfrm>
        </p:spPr>
        <p:txBody>
          <a:bodyPr/>
          <a:lstStyle/>
          <a:p>
            <a:pPr algn="ctr"/>
            <a:r>
              <a:rPr lang="en-US" dirty="0">
                <a:solidFill>
                  <a:schemeClr val="accent6">
                    <a:lumMod val="50000"/>
                  </a:schemeClr>
                </a:solidFill>
              </a:rPr>
              <a:t>2019 Roadmap for implementation</a:t>
            </a:r>
            <a:endParaRPr lang="en-GB" dirty="0">
              <a:solidFill>
                <a:schemeClr val="accent6">
                  <a:lumMod val="50000"/>
                </a:schemeClr>
              </a:solidFill>
            </a:endParaRPr>
          </a:p>
        </p:txBody>
      </p:sp>
      <p:sp>
        <p:nvSpPr>
          <p:cNvPr id="3" name="Content Placeholder 2"/>
          <p:cNvSpPr>
            <a:spLocks noGrp="1"/>
          </p:cNvSpPr>
          <p:nvPr>
            <p:ph idx="1"/>
          </p:nvPr>
        </p:nvSpPr>
        <p:spPr>
          <a:xfrm>
            <a:off x="992204" y="2252376"/>
            <a:ext cx="10515600" cy="4351338"/>
          </a:xfrm>
        </p:spPr>
        <p:txBody>
          <a:bodyPr>
            <a:normAutofit/>
          </a:bodyPr>
          <a:lstStyle/>
          <a:p>
            <a:r>
              <a:rPr lang="en-US" dirty="0"/>
              <a:t>Main activities</a:t>
            </a:r>
          </a:p>
          <a:p>
            <a:pPr lvl="1"/>
            <a:r>
              <a:rPr lang="en-US" dirty="0"/>
              <a:t>Update the 2013 policy on independent system-wide evaluation</a:t>
            </a:r>
          </a:p>
          <a:p>
            <a:pPr lvl="1"/>
            <a:r>
              <a:rPr lang="en-US" dirty="0"/>
              <a:t>Establish a interim capacity to coordinate/manage SWE</a:t>
            </a:r>
          </a:p>
          <a:p>
            <a:pPr lvl="1"/>
            <a:r>
              <a:rPr lang="en-US" dirty="0"/>
              <a:t>Develop multi-donor trust fund to ensure future funding for system-wide evaluations  </a:t>
            </a:r>
          </a:p>
          <a:p>
            <a:r>
              <a:rPr lang="en-US" dirty="0"/>
              <a:t>UNEG’s contribution</a:t>
            </a:r>
          </a:p>
          <a:p>
            <a:pPr lvl="1"/>
            <a:r>
              <a:rPr lang="en-US" dirty="0"/>
              <a:t>Building on what UNEG has to offer as a professional network and its Norms and Standards </a:t>
            </a:r>
          </a:p>
          <a:p>
            <a:pPr lvl="1"/>
            <a:r>
              <a:rPr lang="en-US" dirty="0"/>
              <a:t>UNEG will second a senior staff to help develop and start up the architecture with funding being provided by a member state for the first year of activities</a:t>
            </a:r>
            <a:endParaRPr lang="en-GB" dirty="0"/>
          </a:p>
        </p:txBody>
      </p:sp>
      <p:pic>
        <p:nvPicPr>
          <p:cNvPr id="4" name="Picture 3"/>
          <p:cNvPicPr>
            <a:picLocks noChangeAspect="1"/>
          </p:cNvPicPr>
          <p:nvPr/>
        </p:nvPicPr>
        <p:blipFill>
          <a:blip r:embed="rId3"/>
          <a:stretch>
            <a:fillRect/>
          </a:stretch>
        </p:blipFill>
        <p:spPr>
          <a:xfrm>
            <a:off x="838200" y="533224"/>
            <a:ext cx="3468925" cy="725487"/>
          </a:xfrm>
          <a:prstGeom prst="rect">
            <a:avLst/>
          </a:prstGeom>
        </p:spPr>
      </p:pic>
    </p:spTree>
    <p:extLst>
      <p:ext uri="{BB962C8B-B14F-4D97-AF65-F5344CB8AC3E}">
        <p14:creationId xmlns:p14="http://schemas.microsoft.com/office/powerpoint/2010/main" val="1250167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58711"/>
            <a:ext cx="10515600" cy="793609"/>
          </a:xfrm>
        </p:spPr>
        <p:txBody>
          <a:bodyPr/>
          <a:lstStyle/>
          <a:p>
            <a:pPr algn="ctr"/>
            <a:r>
              <a:rPr lang="en-GB" dirty="0">
                <a:solidFill>
                  <a:schemeClr val="accent6">
                    <a:lumMod val="50000"/>
                  </a:schemeClr>
                </a:solidFill>
              </a:rPr>
              <a:t>Suggested key priorities:</a:t>
            </a:r>
          </a:p>
        </p:txBody>
      </p:sp>
      <p:sp>
        <p:nvSpPr>
          <p:cNvPr id="3" name="Content Placeholder 2"/>
          <p:cNvSpPr>
            <a:spLocks noGrp="1"/>
          </p:cNvSpPr>
          <p:nvPr>
            <p:ph idx="1"/>
          </p:nvPr>
        </p:nvSpPr>
        <p:spPr>
          <a:xfrm>
            <a:off x="838200" y="2391159"/>
            <a:ext cx="10515600" cy="4351338"/>
          </a:xfrm>
        </p:spPr>
        <p:txBody>
          <a:bodyPr>
            <a:normAutofit fontScale="92500" lnSpcReduction="20000"/>
          </a:bodyPr>
          <a:lstStyle/>
          <a:p>
            <a:r>
              <a:rPr lang="en-US" dirty="0"/>
              <a:t>Mapping future plans for single and joint evaluations by SDG and by country </a:t>
            </a:r>
          </a:p>
          <a:p>
            <a:pPr lvl="1"/>
            <a:r>
              <a:rPr lang="en-US" dirty="0"/>
              <a:t>ensure evaluations use consistent criteria, ask the same key questions and collect pre-defined data so that can then inform system-wide analysis</a:t>
            </a:r>
          </a:p>
          <a:p>
            <a:pPr lvl="1"/>
            <a:r>
              <a:rPr lang="en-US" dirty="0"/>
              <a:t>forge partnerships by SDG at the country and global levels </a:t>
            </a:r>
          </a:p>
          <a:p>
            <a:r>
              <a:rPr lang="en-US" dirty="0"/>
              <a:t>Increase meta synthesis of existing evaluative work – including beyond the UN</a:t>
            </a:r>
          </a:p>
          <a:p>
            <a:r>
              <a:rPr lang="en-GB" dirty="0"/>
              <a:t>Engage in joint evaluation through </a:t>
            </a:r>
            <a:r>
              <a:rPr lang="en-US" dirty="0"/>
              <a:t>“coalitions” of those UN Agencies that have significant work in a specific </a:t>
            </a:r>
            <a:r>
              <a:rPr lang="en-GB" dirty="0"/>
              <a:t>area</a:t>
            </a:r>
          </a:p>
          <a:p>
            <a:r>
              <a:rPr lang="en-GB" dirty="0"/>
              <a:t>Review and update UNEG guidance on joint evaluation, adding SWE</a:t>
            </a:r>
          </a:p>
          <a:p>
            <a:r>
              <a:rPr lang="en-GB" dirty="0"/>
              <a:t>Gauge demand for system-wide work (e.g. real-time, prospective, cross-cutting etc.)</a:t>
            </a:r>
          </a:p>
          <a:p>
            <a:endParaRPr lang="en-GB" dirty="0"/>
          </a:p>
        </p:txBody>
      </p:sp>
      <p:pic>
        <p:nvPicPr>
          <p:cNvPr id="4" name="Picture 3"/>
          <p:cNvPicPr>
            <a:picLocks noChangeAspect="1"/>
          </p:cNvPicPr>
          <p:nvPr/>
        </p:nvPicPr>
        <p:blipFill>
          <a:blip r:embed="rId2"/>
          <a:stretch>
            <a:fillRect/>
          </a:stretch>
        </p:blipFill>
        <p:spPr>
          <a:xfrm>
            <a:off x="838200" y="533224"/>
            <a:ext cx="3468925" cy="725487"/>
          </a:xfrm>
          <a:prstGeom prst="rect">
            <a:avLst/>
          </a:prstGeom>
        </p:spPr>
      </p:pic>
    </p:spTree>
    <p:extLst>
      <p:ext uri="{BB962C8B-B14F-4D97-AF65-F5344CB8AC3E}">
        <p14:creationId xmlns:p14="http://schemas.microsoft.com/office/powerpoint/2010/main" val="1194931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25723"/>
          </a:xfrm>
        </p:spPr>
        <p:txBody>
          <a:bodyPr>
            <a:normAutofit/>
          </a:bodyPr>
          <a:lstStyle/>
          <a:p>
            <a:pPr algn="ctr"/>
            <a:r>
              <a:rPr lang="en-US" dirty="0"/>
              <a:t>Who is Who in the UNEG-SDG Ecosystem?  </a:t>
            </a:r>
          </a:p>
        </p:txBody>
      </p:sp>
      <p:sp>
        <p:nvSpPr>
          <p:cNvPr id="6" name="Content Placeholder 5"/>
          <p:cNvSpPr>
            <a:spLocks noGrp="1"/>
          </p:cNvSpPr>
          <p:nvPr>
            <p:ph idx="1"/>
          </p:nvPr>
        </p:nvSpPr>
        <p:spPr/>
        <p:txBody>
          <a:bodyPr/>
          <a:lstStyle/>
          <a:p>
            <a:endParaRPr lang="en-US"/>
          </a:p>
        </p:txBody>
      </p:sp>
      <p:graphicFrame>
        <p:nvGraphicFramePr>
          <p:cNvPr id="4" name="Table 3"/>
          <p:cNvGraphicFramePr>
            <a:graphicFrameLocks noGrp="1"/>
          </p:cNvGraphicFramePr>
          <p:nvPr>
            <p:extLst>
              <p:ext uri="{D42A27DB-BD31-4B8C-83A1-F6EECF244321}">
                <p14:modId xmlns:p14="http://schemas.microsoft.com/office/powerpoint/2010/main" val="4030455703"/>
              </p:ext>
            </p:extLst>
          </p:nvPr>
        </p:nvGraphicFramePr>
        <p:xfrm>
          <a:off x="838199" y="1625598"/>
          <a:ext cx="9649048" cy="5150363"/>
        </p:xfrm>
        <a:graphic>
          <a:graphicData uri="http://schemas.openxmlformats.org/drawingml/2006/table">
            <a:tbl>
              <a:tblPr firstRow="1" firstCol="1" bandRow="1">
                <a:tableStyleId>{5C22544A-7EE6-4342-B048-85BDC9FD1C3A}</a:tableStyleId>
              </a:tblPr>
              <a:tblGrid>
                <a:gridCol w="1261533">
                  <a:extLst>
                    <a:ext uri="{9D8B030D-6E8A-4147-A177-3AD203B41FA5}">
                      <a16:colId xmlns:a16="http://schemas.microsoft.com/office/drawing/2014/main" val="3725560101"/>
                    </a:ext>
                  </a:extLst>
                </a:gridCol>
                <a:gridCol w="2619276">
                  <a:extLst>
                    <a:ext uri="{9D8B030D-6E8A-4147-A177-3AD203B41FA5}">
                      <a16:colId xmlns:a16="http://schemas.microsoft.com/office/drawing/2014/main" val="330569742"/>
                    </a:ext>
                  </a:extLst>
                </a:gridCol>
                <a:gridCol w="3078699">
                  <a:extLst>
                    <a:ext uri="{9D8B030D-6E8A-4147-A177-3AD203B41FA5}">
                      <a16:colId xmlns:a16="http://schemas.microsoft.com/office/drawing/2014/main" val="662426630"/>
                    </a:ext>
                  </a:extLst>
                </a:gridCol>
                <a:gridCol w="2689540">
                  <a:extLst>
                    <a:ext uri="{9D8B030D-6E8A-4147-A177-3AD203B41FA5}">
                      <a16:colId xmlns:a16="http://schemas.microsoft.com/office/drawing/2014/main" val="1780666976"/>
                    </a:ext>
                  </a:extLst>
                </a:gridCol>
              </a:tblGrid>
              <a:tr h="462409">
                <a:tc>
                  <a:txBody>
                    <a:bodyPr/>
                    <a:lstStyle/>
                    <a:p>
                      <a:pPr>
                        <a:lnSpc>
                          <a:spcPct val="107000"/>
                        </a:lnSpc>
                        <a:spcAft>
                          <a:spcPts val="0"/>
                        </a:spcAft>
                      </a:pPr>
                      <a:r>
                        <a:rPr lang="fr-FR" sz="1400">
                          <a:effectLst/>
                        </a:rPr>
                        <a:t>SDGs</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400" dirty="0">
                          <a:effectLst/>
                        </a:rPr>
                        <a:t>Possible UNEG Lead Agency*</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gn="ctr">
                        <a:lnSpc>
                          <a:spcPct val="107000"/>
                        </a:lnSpc>
                        <a:spcAft>
                          <a:spcPts val="0"/>
                        </a:spcAft>
                      </a:pPr>
                      <a:r>
                        <a:rPr lang="fr-FR" sz="1400" dirty="0" err="1">
                          <a:effectLst/>
                        </a:rPr>
                        <a:t>Other</a:t>
                      </a:r>
                      <a:r>
                        <a:rPr lang="fr-FR" sz="1400" dirty="0">
                          <a:effectLst/>
                        </a:rPr>
                        <a:t> Key</a:t>
                      </a:r>
                      <a:r>
                        <a:rPr lang="fr-FR" sz="1400" baseline="0" dirty="0">
                          <a:effectLst/>
                        </a:rPr>
                        <a:t> </a:t>
                      </a:r>
                      <a:r>
                        <a:rPr lang="fr-FR" sz="1400" baseline="0" dirty="0" err="1">
                          <a:effectLst/>
                        </a:rPr>
                        <a:t>Agencies</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indent="-180340" algn="ctr">
                        <a:lnSpc>
                          <a:spcPct val="107000"/>
                        </a:lnSpc>
                        <a:spcAft>
                          <a:spcPts val="0"/>
                        </a:spcAft>
                      </a:pPr>
                      <a:r>
                        <a:rPr lang="en-US" sz="1400" dirty="0">
                          <a:effectLst/>
                        </a:rPr>
                        <a:t>Total Expenditure by SDG (USD </a:t>
                      </a:r>
                      <a:r>
                        <a:rPr lang="en-US" sz="1400" dirty="0" err="1">
                          <a:effectLst/>
                        </a:rPr>
                        <a:t>Milllions</a:t>
                      </a:r>
                      <a:r>
                        <a:rPr lang="en-US" sz="1400" dirty="0">
                          <a:effectLst/>
                        </a:rPr>
                        <a: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extLst>
                  <a:ext uri="{0D108BD9-81ED-4DB2-BD59-A6C34878D82A}">
                    <a16:rowId xmlns:a16="http://schemas.microsoft.com/office/drawing/2014/main" val="965623272"/>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dirty="0">
                          <a:effectLst/>
                          <a:latin typeface="+mn-lt"/>
                          <a:ea typeface="+mn-ea"/>
                          <a:cs typeface="+mn-cs"/>
                        </a:rPr>
                        <a:t>UNDP</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fr-FR" sz="1200" dirty="0">
                          <a:effectLst/>
                        </a:rPr>
                        <a:t>UN-Habitat, UNICEF</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1,828</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132178287"/>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dirty="0">
                          <a:effectLst/>
                          <a:latin typeface="+mn-lt"/>
                          <a:ea typeface="+mn-ea"/>
                          <a:cs typeface="+mn-cs"/>
                        </a:rPr>
                        <a:t>WFP</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fr-FR" sz="1200" dirty="0">
                          <a:effectLst/>
                        </a:rPr>
                        <a:t>UNICEF, WHO, WFP, WTO, FAO</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5,895</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361405830"/>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a:effectLst/>
                        </a:rPr>
                        <a:t>WHO</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fr-FR" sz="1200">
                          <a:effectLst/>
                        </a:rPr>
                        <a:t>UNICEF, UNAIDS, UNODC, UNOPS</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5,431</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3674504924"/>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dirty="0">
                          <a:effectLst/>
                        </a:rPr>
                        <a:t>UNESCO</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en-US" sz="1200">
                          <a:effectLst/>
                        </a:rPr>
                        <a:t>World Bank, UNICEF, UNEP, UN WOMEN</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1,595</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978006204"/>
                  </a:ext>
                </a:extLst>
              </a:tr>
              <a:tr h="327291">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dirty="0">
                          <a:effectLst/>
                        </a:rPr>
                        <a:t>UNICEF</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it-IT" sz="1200" dirty="0">
                          <a:effectLst/>
                        </a:rPr>
                        <a:t>UN WOMAN, UNFPA, FAO, ILO, UNODC, UNDP</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628</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307737317"/>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dirty="0">
                          <a:effectLst/>
                        </a:rPr>
                        <a:t>WHO</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en-US" sz="1200">
                          <a:effectLst/>
                        </a:rPr>
                        <a:t>UNICEF, UNEP, FAO, UNEP, OECD</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811</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609251881"/>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dirty="0">
                          <a:effectLst/>
                        </a:rPr>
                        <a:t>IAEA</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fr-FR" sz="1200">
                          <a:effectLst/>
                        </a:rPr>
                        <a:t>UN-ENERGY, UNDP, UNEP</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226</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2215608078"/>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dirty="0">
                          <a:effectLst/>
                        </a:rPr>
                        <a:t>ILO</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en-US" sz="1200" dirty="0">
                          <a:effectLst/>
                        </a:rPr>
                        <a:t>IMO, World Bank, UNEP, UNWTO</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dirty="0">
                          <a:effectLst/>
                        </a:rPr>
                        <a:t>934</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984169508"/>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a:effectLst/>
                        </a:rPr>
                        <a:t>UNIDO</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en-US" sz="1200">
                          <a:effectLst/>
                        </a:rPr>
                        <a:t>UNEP, UNICEF, World Bank, UNIDO, IOM</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dirty="0">
                          <a:effectLst/>
                        </a:rPr>
                        <a:t>588</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2784510634"/>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dirty="0">
                          <a:effectLst/>
                          <a:latin typeface="+mn-lt"/>
                          <a:ea typeface="+mn-ea"/>
                          <a:cs typeface="+mn-cs"/>
                        </a:rPr>
                        <a:t>UNDP</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fr-FR" sz="1200">
                          <a:effectLst/>
                        </a:rPr>
                        <a:t>ILO, IMF, IOM, UNDP</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1,101</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2989115400"/>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a:effectLst/>
                        </a:rPr>
                        <a:t>UN-HABITAT</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en-US" sz="1200">
                          <a:effectLst/>
                        </a:rPr>
                        <a:t>UNISDR, UNEP, UNESCO, WHO, UNOPS</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1,131</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1366272400"/>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a:effectLst/>
                        </a:rPr>
                        <a:t>UNEP</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fr-FR" sz="1200">
                          <a:effectLst/>
                        </a:rPr>
                        <a:t>UNSD, UNESCO, FAO, UNEP</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90</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2861393823"/>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dirty="0">
                          <a:effectLst/>
                        </a:rPr>
                        <a:t>UNEP</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fr-FR" sz="1200">
                          <a:effectLst/>
                        </a:rPr>
                        <a:t>UNISDR, UNESCO, UNDP, FAO, UNEP, UNOPS</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939</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3999001375"/>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a:effectLst/>
                        </a:rPr>
                        <a:t>UNEP</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fr-FR" sz="1200">
                          <a:effectLst/>
                        </a:rPr>
                        <a:t>FAO, UNESCO, UNEP</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264</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2719647511"/>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dirty="0">
                          <a:effectLst/>
                          <a:latin typeface="+mn-lt"/>
                          <a:ea typeface="+mn-ea"/>
                          <a:cs typeface="+mn-cs"/>
                        </a:rPr>
                        <a:t>FAO</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en-US" sz="1200">
                          <a:effectLst/>
                        </a:rPr>
                        <a:t>FAO, UNEP, World  Bank, UNDP</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513</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3675061464"/>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a:effectLst/>
                        </a:rPr>
                        <a:t>UNODC</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en-US" sz="1200">
                          <a:effectLst/>
                        </a:rPr>
                        <a:t>UNICEF, World Bank, UNDP, OHCHR</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3,918</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2104933038"/>
                  </a:ext>
                </a:extLst>
              </a:tr>
              <a:tr h="198212">
                <a:tc>
                  <a:txBody>
                    <a:bodyPr/>
                    <a:lstStyle/>
                    <a:p>
                      <a:pPr algn="ctr">
                        <a:lnSpc>
                          <a:spcPct val="107000"/>
                        </a:lnSpc>
                        <a:spcAft>
                          <a:spcPts val="0"/>
                        </a:spcAf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71780">
                        <a:lnSpc>
                          <a:spcPct val="107000"/>
                        </a:lnSpc>
                        <a:spcAft>
                          <a:spcPts val="0"/>
                        </a:spcAft>
                      </a:pPr>
                      <a:r>
                        <a:rPr lang="fr-FR" sz="1200" dirty="0">
                          <a:effectLst/>
                          <a:latin typeface="+mn-lt"/>
                          <a:ea typeface="+mn-ea"/>
                          <a:cs typeface="+mn-cs"/>
                        </a:rPr>
                        <a:t>UNDP</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a:lnSpc>
                          <a:spcPct val="107000"/>
                        </a:lnSpc>
                        <a:spcAft>
                          <a:spcPts val="0"/>
                        </a:spcAft>
                      </a:pPr>
                      <a:r>
                        <a:rPr lang="en-US" sz="1200">
                          <a:effectLst/>
                        </a:rPr>
                        <a:t>UNICEF, World Bank, UNEP, WFP</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ctr"/>
                </a:tc>
                <a:tc>
                  <a:txBody>
                    <a:bodyPr/>
                    <a:lstStyle/>
                    <a:p>
                      <a:pPr marL="210185" algn="ctr">
                        <a:lnSpc>
                          <a:spcPct val="107000"/>
                        </a:lnSpc>
                        <a:spcAft>
                          <a:spcPts val="0"/>
                        </a:spcAft>
                      </a:pPr>
                      <a:r>
                        <a:rPr lang="fr-FR" sz="1200">
                          <a:effectLst/>
                        </a:rPr>
                        <a:t>1,689</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nchor="b"/>
                </a:tc>
                <a:extLst>
                  <a:ext uri="{0D108BD9-81ED-4DB2-BD59-A6C34878D82A}">
                    <a16:rowId xmlns:a16="http://schemas.microsoft.com/office/drawing/2014/main" val="2188714125"/>
                  </a:ext>
                </a:extLst>
              </a:tr>
              <a:tr h="198212">
                <a:tc>
                  <a:txBody>
                    <a:bodyPr/>
                    <a:lstStyle/>
                    <a:p>
                      <a:pPr>
                        <a:lnSpc>
                          <a:spcPct val="107000"/>
                        </a:lnSpc>
                      </a:pPr>
                      <a:endParaRPr lang="fr-FR" sz="1200">
                        <a:effectLst/>
                        <a:latin typeface="Calibri" panose="020F0502020204030204" pitchFamily="34" charset="0"/>
                      </a:endParaRPr>
                    </a:p>
                  </a:txBody>
                  <a:tcPr marL="22231" marR="22231" marT="0" marB="0" anchor="b"/>
                </a:tc>
                <a:tc>
                  <a:txBody>
                    <a:bodyPr/>
                    <a:lstStyle/>
                    <a:p>
                      <a:pPr>
                        <a:lnSpc>
                          <a:spcPct val="107000"/>
                        </a:lnSpc>
                      </a:pPr>
                      <a:endParaRPr lang="fr-FR" sz="1200">
                        <a:effectLst/>
                        <a:latin typeface="Calibri" panose="020F0502020204030204" pitchFamily="34" charset="0"/>
                      </a:endParaRPr>
                    </a:p>
                  </a:txBody>
                  <a:tcPr marL="22231" marR="22231" marT="0" marB="0" anchor="b"/>
                </a:tc>
                <a:tc>
                  <a:txBody>
                    <a:bodyPr/>
                    <a:lstStyle/>
                    <a:p>
                      <a:pPr>
                        <a:lnSpc>
                          <a:spcPct val="107000"/>
                        </a:lnSpc>
                      </a:pPr>
                      <a:endParaRPr lang="fr-FR" sz="1200">
                        <a:effectLst/>
                        <a:latin typeface="Calibri" panose="020F0502020204030204" pitchFamily="34" charset="0"/>
                      </a:endParaRPr>
                    </a:p>
                  </a:txBody>
                  <a:tcPr marL="22231" marR="22231" marT="0" marB="0" anchor="b"/>
                </a:tc>
                <a:tc>
                  <a:txBody>
                    <a:bodyPr/>
                    <a:lstStyle/>
                    <a:p>
                      <a:pPr>
                        <a:lnSpc>
                          <a:spcPct val="107000"/>
                        </a:lnSpc>
                      </a:pPr>
                      <a:endParaRPr lang="fr-FR" sz="1200">
                        <a:effectLst/>
                        <a:latin typeface="Calibri" panose="020F0502020204030204" pitchFamily="34" charset="0"/>
                      </a:endParaRPr>
                    </a:p>
                  </a:txBody>
                  <a:tcPr marL="22231" marR="22231" marT="0" marB="0" anchor="b"/>
                </a:tc>
                <a:extLst>
                  <a:ext uri="{0D108BD9-81ED-4DB2-BD59-A6C34878D82A}">
                    <a16:rowId xmlns:a16="http://schemas.microsoft.com/office/drawing/2014/main" val="3733238584"/>
                  </a:ext>
                </a:extLst>
              </a:tr>
              <a:tr h="991059">
                <a:tc gridSpan="4">
                  <a:txBody>
                    <a:bodyPr/>
                    <a:lstStyle/>
                    <a:p>
                      <a:pPr marR="153035" algn="l">
                        <a:lnSpc>
                          <a:spcPct val="107000"/>
                        </a:lnSpc>
                        <a:spcAft>
                          <a:spcPts val="0"/>
                        </a:spcAft>
                      </a:pPr>
                      <a:r>
                        <a:rPr lang="en-US" sz="1200" dirty="0">
                          <a:effectLst/>
                        </a:rPr>
                        <a:t>*</a:t>
                      </a:r>
                      <a:r>
                        <a:rPr lang="en-US" sz="1200" dirty="0">
                          <a:solidFill>
                            <a:schemeClr val="bg1"/>
                          </a:solidFill>
                          <a:effectLst/>
                        </a:rPr>
                        <a:t>SOURCE: Tier Classification for Global SDG Indicators (4 April 2019) ;</a:t>
                      </a:r>
                      <a:r>
                        <a:rPr lang="en-US" sz="1200" baseline="0" dirty="0">
                          <a:solidFill>
                            <a:schemeClr val="bg1"/>
                          </a:solidFill>
                          <a:effectLst/>
                        </a:rPr>
                        <a:t> </a:t>
                      </a:r>
                      <a:r>
                        <a:rPr lang="en-US" sz="1200" u="sng" dirty="0">
                          <a:solidFill>
                            <a:schemeClr val="bg1"/>
                          </a:solidFill>
                          <a:effectLst/>
                          <a:hlinkClick r:id="rId3"/>
                        </a:rPr>
                        <a:t>https://unstats.un.org/sdgs/files/Tier%20Classification%20of%20SDG%20Indicators_4%20April%202019_web.pdf</a:t>
                      </a:r>
                      <a:r>
                        <a:rPr lang="en-US" sz="1200" dirty="0">
                          <a:solidFill>
                            <a:schemeClr val="bg1"/>
                          </a:solidFill>
                          <a:effectLst/>
                        </a:rPr>
                        <a:t>)</a:t>
                      </a:r>
                      <a:endParaRPr lang="fr-FR" sz="1200" dirty="0">
                        <a:solidFill>
                          <a:schemeClr val="bg1"/>
                        </a:solidFill>
                        <a:effectLst/>
                      </a:endParaRPr>
                    </a:p>
                    <a:p>
                      <a:pPr marR="153035" algn="l">
                        <a:lnSpc>
                          <a:spcPct val="107000"/>
                        </a:lnSpc>
                        <a:spcAft>
                          <a:spcPts val="0"/>
                        </a:spcAft>
                      </a:pPr>
                      <a:r>
                        <a:rPr lang="en-US" sz="1200" dirty="0">
                          <a:solidFill>
                            <a:schemeClr val="bg1"/>
                          </a:solidFill>
                          <a:effectLst/>
                        </a:rPr>
                        <a:t>**SOURCE:  UNDS survey estimates included in the Dalberg Report (2017). System-Wide Outline of the Functions and Capacities of the UN Development System (p. 8)  </a:t>
                      </a:r>
                      <a:r>
                        <a:rPr lang="en-US" sz="1200" u="sng" dirty="0">
                          <a:solidFill>
                            <a:schemeClr val="bg1"/>
                          </a:solidFill>
                          <a:effectLst/>
                          <a:hlinkClick r:id="rId4"/>
                        </a:rPr>
                        <a:t>https://www.un.org/ecosoc/sites/www.un.org.ecosoc/files/files/en/qcpr/sg-report-dalberg_unds-outline-of-functions-and-capacities-june-2017.pdf</a:t>
                      </a:r>
                      <a:endParaRPr lang="fr-FR"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2231" marR="22231"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1276362"/>
                  </a:ext>
                </a:extLst>
              </a:tr>
            </a:tbl>
          </a:graphicData>
        </a:graphic>
      </p:graphicFrame>
      <p:pic>
        <p:nvPicPr>
          <p:cNvPr id="204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198" y="2103120"/>
            <a:ext cx="1254761" cy="3515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5888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4812" y="187978"/>
            <a:ext cx="8333503" cy="425733"/>
          </a:xfrm>
        </p:spPr>
        <p:txBody>
          <a:bodyPr>
            <a:normAutofit fontScale="90000"/>
          </a:bodyPr>
          <a:lstStyle/>
          <a:p>
            <a:r>
              <a:rPr lang="en-US" sz="2800" dirty="0"/>
              <a:t>How could we plan for producing evaluative </a:t>
            </a:r>
            <a:r>
              <a:rPr lang="en-US" dirty="0"/>
              <a:t>evidence?</a:t>
            </a:r>
          </a:p>
        </p:txBody>
      </p:sp>
      <p:sp>
        <p:nvSpPr>
          <p:cNvPr id="4" name="Right Arrow 3"/>
          <p:cNvSpPr/>
          <p:nvPr/>
        </p:nvSpPr>
        <p:spPr>
          <a:xfrm>
            <a:off x="1628504" y="3301902"/>
            <a:ext cx="9039497" cy="836023"/>
          </a:xfrm>
          <a:prstGeom prst="rightArrow">
            <a:avLst>
              <a:gd name="adj1" fmla="val 50000"/>
              <a:gd name="adj2" fmla="val 2968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1781406" y="4150986"/>
            <a:ext cx="1084217" cy="1077218"/>
          </a:xfrm>
          <a:prstGeom prst="rect">
            <a:avLst/>
          </a:prstGeom>
          <a:noFill/>
          <a:ln>
            <a:solidFill>
              <a:srgbClr val="0077D4"/>
            </a:solidFill>
          </a:ln>
        </p:spPr>
        <p:txBody>
          <a:bodyPr wrap="square" rtlCol="0">
            <a:spAutoFit/>
          </a:bodyPr>
          <a:lstStyle/>
          <a:p>
            <a:pPr algn="ctr"/>
            <a:r>
              <a:rPr lang="en-US" sz="1600" dirty="0"/>
              <a:t>Ensuring that no one is left behind</a:t>
            </a:r>
          </a:p>
        </p:txBody>
      </p:sp>
      <p:sp>
        <p:nvSpPr>
          <p:cNvPr id="6" name="TextBox 5"/>
          <p:cNvSpPr txBox="1"/>
          <p:nvPr/>
        </p:nvSpPr>
        <p:spPr>
          <a:xfrm>
            <a:off x="5578113" y="4137924"/>
            <a:ext cx="1166853" cy="1477328"/>
          </a:xfrm>
          <a:prstGeom prst="rect">
            <a:avLst/>
          </a:prstGeom>
          <a:noFill/>
          <a:ln>
            <a:solidFill>
              <a:srgbClr val="0077D4"/>
            </a:solidFill>
          </a:ln>
        </p:spPr>
        <p:txBody>
          <a:bodyPr wrap="square" rtlCol="0">
            <a:spAutoFit/>
          </a:bodyPr>
          <a:lstStyle/>
          <a:p>
            <a:pPr algn="ctr"/>
            <a:r>
              <a:rPr lang="en-US" sz="1500" dirty="0"/>
              <a:t>Empowering people and ensuring inclusiveness and equality</a:t>
            </a:r>
          </a:p>
        </p:txBody>
      </p:sp>
      <p:sp>
        <p:nvSpPr>
          <p:cNvPr id="7" name="TextBox 6"/>
          <p:cNvSpPr txBox="1"/>
          <p:nvPr/>
        </p:nvSpPr>
        <p:spPr>
          <a:xfrm>
            <a:off x="2970259" y="4150986"/>
            <a:ext cx="1283784" cy="1569660"/>
          </a:xfrm>
          <a:prstGeom prst="rect">
            <a:avLst/>
          </a:prstGeom>
          <a:noFill/>
          <a:ln>
            <a:solidFill>
              <a:srgbClr val="0077D4"/>
            </a:solidFill>
          </a:ln>
        </p:spPr>
        <p:txBody>
          <a:bodyPr wrap="square" rtlCol="0">
            <a:spAutoFit/>
          </a:bodyPr>
          <a:lstStyle/>
          <a:p>
            <a:pPr algn="ctr"/>
            <a:r>
              <a:rPr lang="en-US" sz="1600" dirty="0"/>
              <a:t>Eradicating poverty and promoting prosperity in a changing world</a:t>
            </a:r>
          </a:p>
        </p:txBody>
      </p:sp>
      <p:sp>
        <p:nvSpPr>
          <p:cNvPr id="8" name="TextBox 7"/>
          <p:cNvSpPr txBox="1"/>
          <p:nvPr/>
        </p:nvSpPr>
        <p:spPr>
          <a:xfrm>
            <a:off x="4352111" y="4137924"/>
            <a:ext cx="1141095" cy="1815882"/>
          </a:xfrm>
          <a:prstGeom prst="rect">
            <a:avLst/>
          </a:prstGeom>
          <a:noFill/>
          <a:ln>
            <a:solidFill>
              <a:srgbClr val="0077D4"/>
            </a:solidFill>
          </a:ln>
        </p:spPr>
        <p:txBody>
          <a:bodyPr wrap="square" rtlCol="0">
            <a:spAutoFit/>
          </a:bodyPr>
          <a:lstStyle/>
          <a:p>
            <a:pPr algn="ctr"/>
            <a:r>
              <a:rPr lang="en-US" sz="1600" dirty="0"/>
              <a:t>Transformation towards sustainable and resilient societies</a:t>
            </a:r>
          </a:p>
        </p:txBody>
      </p:sp>
      <p:sp>
        <p:nvSpPr>
          <p:cNvPr id="9" name="TextBox 8"/>
          <p:cNvSpPr txBox="1"/>
          <p:nvPr/>
        </p:nvSpPr>
        <p:spPr>
          <a:xfrm>
            <a:off x="6849064" y="4137925"/>
            <a:ext cx="961935" cy="830997"/>
          </a:xfrm>
          <a:prstGeom prst="rect">
            <a:avLst/>
          </a:prstGeom>
          <a:noFill/>
          <a:ln>
            <a:solidFill>
              <a:srgbClr val="0077D4"/>
            </a:solidFill>
          </a:ln>
        </p:spPr>
        <p:txBody>
          <a:bodyPr wrap="square" rtlCol="0">
            <a:spAutoFit/>
          </a:bodyPr>
          <a:lstStyle/>
          <a:p>
            <a:pPr algn="ctr"/>
            <a:endParaRPr lang="en-US" sz="1600" dirty="0"/>
          </a:p>
          <a:p>
            <a:pPr algn="ctr"/>
            <a:r>
              <a:rPr lang="en-US" sz="1600" dirty="0">
                <a:solidFill>
                  <a:srgbClr val="FF0000"/>
                </a:solidFill>
              </a:rPr>
              <a:t>TBC</a:t>
            </a:r>
          </a:p>
          <a:p>
            <a:pPr algn="ctr"/>
            <a:endParaRPr lang="en-US" sz="1600" dirty="0"/>
          </a:p>
        </p:txBody>
      </p:sp>
      <p:sp>
        <p:nvSpPr>
          <p:cNvPr id="10" name="TextBox 9"/>
          <p:cNvSpPr txBox="1"/>
          <p:nvPr/>
        </p:nvSpPr>
        <p:spPr>
          <a:xfrm>
            <a:off x="8046670" y="4137925"/>
            <a:ext cx="912450" cy="830997"/>
          </a:xfrm>
          <a:prstGeom prst="rect">
            <a:avLst/>
          </a:prstGeom>
          <a:noFill/>
          <a:ln>
            <a:solidFill>
              <a:srgbClr val="0077D4"/>
            </a:solidFill>
          </a:ln>
        </p:spPr>
        <p:txBody>
          <a:bodyPr wrap="square" rtlCol="0">
            <a:spAutoFit/>
          </a:bodyPr>
          <a:lstStyle/>
          <a:p>
            <a:pPr algn="ctr"/>
            <a:endParaRPr lang="en-US" sz="1600" dirty="0"/>
          </a:p>
          <a:p>
            <a:pPr algn="ctr"/>
            <a:r>
              <a:rPr lang="en-US" sz="1600" dirty="0">
                <a:solidFill>
                  <a:srgbClr val="FF0000"/>
                </a:solidFill>
              </a:rPr>
              <a:t>TBC</a:t>
            </a:r>
          </a:p>
          <a:p>
            <a:pPr algn="ctr"/>
            <a:endParaRPr lang="en-US" sz="1600" dirty="0"/>
          </a:p>
        </p:txBody>
      </p:sp>
      <p:sp>
        <p:nvSpPr>
          <p:cNvPr id="11" name="TextBox 10"/>
          <p:cNvSpPr txBox="1"/>
          <p:nvPr/>
        </p:nvSpPr>
        <p:spPr>
          <a:xfrm>
            <a:off x="9203912" y="4146632"/>
            <a:ext cx="984402" cy="830997"/>
          </a:xfrm>
          <a:prstGeom prst="rect">
            <a:avLst/>
          </a:prstGeom>
          <a:noFill/>
          <a:ln>
            <a:solidFill>
              <a:srgbClr val="0077D4"/>
            </a:solidFill>
          </a:ln>
        </p:spPr>
        <p:txBody>
          <a:bodyPr wrap="square" rtlCol="0">
            <a:spAutoFit/>
          </a:bodyPr>
          <a:lstStyle/>
          <a:p>
            <a:pPr algn="ctr"/>
            <a:endParaRPr lang="en-US" sz="1600" dirty="0"/>
          </a:p>
          <a:p>
            <a:pPr algn="ctr"/>
            <a:r>
              <a:rPr lang="en-US" sz="1600" dirty="0">
                <a:solidFill>
                  <a:srgbClr val="FF0000"/>
                </a:solidFill>
              </a:rPr>
              <a:t>TBC</a:t>
            </a:r>
          </a:p>
          <a:p>
            <a:pPr algn="ctr"/>
            <a:endParaRPr lang="en-US" sz="1600" dirty="0"/>
          </a:p>
        </p:txBody>
      </p:sp>
      <p:pic>
        <p:nvPicPr>
          <p:cNvPr id="1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8175" b="76233"/>
          <a:stretch/>
        </p:blipFill>
        <p:spPr bwMode="auto">
          <a:xfrm>
            <a:off x="5599458" y="1335821"/>
            <a:ext cx="1064909" cy="34547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41167" b="52904"/>
          <a:stretch/>
        </p:blipFill>
        <p:spPr bwMode="auto">
          <a:xfrm>
            <a:off x="5599457" y="1671904"/>
            <a:ext cx="1064909" cy="36630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3498" r="-4495" b="41138"/>
          <a:stretch/>
        </p:blipFill>
        <p:spPr bwMode="auto">
          <a:xfrm>
            <a:off x="5599457" y="2037506"/>
            <a:ext cx="1112769" cy="33141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70940" b="23696"/>
          <a:stretch/>
        </p:blipFill>
        <p:spPr bwMode="auto">
          <a:xfrm>
            <a:off x="5586391" y="2378701"/>
            <a:ext cx="1064909" cy="33142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88239" r="-357" b="6114"/>
          <a:stretch/>
        </p:blipFill>
        <p:spPr bwMode="auto">
          <a:xfrm>
            <a:off x="5591177" y="2719977"/>
            <a:ext cx="1068722" cy="34886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94015"/>
          <a:stretch/>
        </p:blipFill>
        <p:spPr bwMode="auto">
          <a:xfrm>
            <a:off x="5591176" y="3086283"/>
            <a:ext cx="1064909" cy="369751"/>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Group 36"/>
          <p:cNvGrpSpPr/>
          <p:nvPr/>
        </p:nvGrpSpPr>
        <p:grpSpPr>
          <a:xfrm>
            <a:off x="4361053" y="1297540"/>
            <a:ext cx="1117162" cy="2154966"/>
            <a:chOff x="2777999" y="974831"/>
            <a:chExt cx="1191206" cy="2297795"/>
          </a:xfrm>
        </p:grpSpPr>
        <p:pic>
          <p:nvPicPr>
            <p:cNvPr id="1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29558" b="64231"/>
            <a:stretch/>
          </p:blipFill>
          <p:spPr bwMode="auto">
            <a:xfrm>
              <a:off x="2783861" y="974831"/>
              <a:ext cx="1183583" cy="42651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35547" b="58524"/>
            <a:stretch/>
          </p:blipFill>
          <p:spPr bwMode="auto">
            <a:xfrm>
              <a:off x="2783859" y="1375815"/>
              <a:ext cx="1183583" cy="40712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9295" b="35347"/>
            <a:stretch/>
          </p:blipFill>
          <p:spPr bwMode="auto">
            <a:xfrm>
              <a:off x="2785622" y="1761898"/>
              <a:ext cx="1183583" cy="36796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82581" b="11772"/>
            <a:stretch/>
          </p:blipFill>
          <p:spPr bwMode="auto">
            <a:xfrm>
              <a:off x="2777999" y="2476306"/>
              <a:ext cx="1183583" cy="38774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64627" b="29444"/>
            <a:stretch/>
          </p:blipFill>
          <p:spPr bwMode="auto">
            <a:xfrm>
              <a:off x="2784269" y="2108837"/>
              <a:ext cx="1183583" cy="40712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94015"/>
            <a:stretch/>
          </p:blipFill>
          <p:spPr bwMode="auto">
            <a:xfrm>
              <a:off x="2785621" y="2861670"/>
              <a:ext cx="1183583" cy="4109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 name="Group 37"/>
          <p:cNvGrpSpPr/>
          <p:nvPr/>
        </p:nvGrpSpPr>
        <p:grpSpPr>
          <a:xfrm>
            <a:off x="3087677" y="904499"/>
            <a:ext cx="1120502" cy="2551534"/>
            <a:chOff x="1356935" y="506495"/>
            <a:chExt cx="1212960" cy="2762074"/>
          </a:xfrm>
        </p:grpSpPr>
        <p:pic>
          <p:nvPicPr>
            <p:cNvPr id="2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84" b="93506"/>
            <a:stretch/>
          </p:blipFill>
          <p:spPr bwMode="auto">
            <a:xfrm>
              <a:off x="1375366" y="506495"/>
              <a:ext cx="1194529" cy="40951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6213" b="88140"/>
            <a:stretch/>
          </p:blipFill>
          <p:spPr bwMode="auto">
            <a:xfrm>
              <a:off x="1368532" y="896312"/>
              <a:ext cx="1194529" cy="39132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2309" b="82045"/>
            <a:stretch/>
          </p:blipFill>
          <p:spPr bwMode="auto">
            <a:xfrm>
              <a:off x="1367011" y="1290317"/>
              <a:ext cx="1194529" cy="39132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23690" b="70664"/>
            <a:stretch/>
          </p:blipFill>
          <p:spPr bwMode="auto">
            <a:xfrm>
              <a:off x="1371602" y="1683297"/>
              <a:ext cx="1194529" cy="39132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47122" b="46949"/>
            <a:stretch/>
          </p:blipFill>
          <p:spPr bwMode="auto">
            <a:xfrm>
              <a:off x="1356935" y="2064867"/>
              <a:ext cx="1194529" cy="41089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76766" b="17587"/>
            <a:stretch/>
          </p:blipFill>
          <p:spPr bwMode="auto">
            <a:xfrm>
              <a:off x="1358987" y="2471401"/>
              <a:ext cx="1194529" cy="39132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94015"/>
            <a:stretch/>
          </p:blipFill>
          <p:spPr bwMode="auto">
            <a:xfrm>
              <a:off x="1362262" y="2853812"/>
              <a:ext cx="1194529" cy="414757"/>
            </a:xfrm>
            <a:prstGeom prst="rect">
              <a:avLst/>
            </a:prstGeom>
            <a:noFill/>
            <a:extLst>
              <a:ext uri="{909E8E84-426E-40DD-AFC4-6F175D3DCCD1}">
                <a14:hiddenFill xmlns:a14="http://schemas.microsoft.com/office/drawing/2010/main">
                  <a:solidFill>
                    <a:srgbClr val="FFFFFF"/>
                  </a:solidFill>
                </a14:hiddenFill>
              </a:ext>
            </a:extLst>
          </p:spPr>
        </p:pic>
      </p:grpSp>
      <p:pic>
        <p:nvPicPr>
          <p:cNvPr id="3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29558" b="64965"/>
          <a:stretch/>
        </p:blipFill>
        <p:spPr bwMode="auto">
          <a:xfrm>
            <a:off x="1807856" y="3094531"/>
            <a:ext cx="1111652" cy="35325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8156" b="76233"/>
          <a:stretch/>
        </p:blipFill>
        <p:spPr bwMode="auto">
          <a:xfrm>
            <a:off x="1811381" y="2745743"/>
            <a:ext cx="1111652" cy="361853"/>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8175" b="76233"/>
          <a:stretch/>
        </p:blipFill>
        <p:spPr bwMode="auto">
          <a:xfrm>
            <a:off x="9196787" y="1357350"/>
            <a:ext cx="1064909" cy="345471"/>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41167" b="52904"/>
          <a:stretch/>
        </p:blipFill>
        <p:spPr bwMode="auto">
          <a:xfrm>
            <a:off x="9196786" y="1693433"/>
            <a:ext cx="1064909" cy="366306"/>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3498" r="-4495" b="41138"/>
          <a:stretch/>
        </p:blipFill>
        <p:spPr bwMode="auto">
          <a:xfrm>
            <a:off x="9196786" y="2059035"/>
            <a:ext cx="1112769" cy="331419"/>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70940" b="23696"/>
          <a:stretch/>
        </p:blipFill>
        <p:spPr bwMode="auto">
          <a:xfrm>
            <a:off x="9183720" y="2400230"/>
            <a:ext cx="1064909" cy="331420"/>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88239" r="-357" b="6114"/>
          <a:stretch/>
        </p:blipFill>
        <p:spPr bwMode="auto">
          <a:xfrm>
            <a:off x="9188506" y="2741506"/>
            <a:ext cx="1068722" cy="348862"/>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94015"/>
          <a:stretch/>
        </p:blipFill>
        <p:spPr bwMode="auto">
          <a:xfrm>
            <a:off x="9188505" y="3107812"/>
            <a:ext cx="1064909" cy="369751"/>
          </a:xfrm>
          <a:prstGeom prst="rect">
            <a:avLst/>
          </a:prstGeom>
          <a:noFill/>
          <a:extLst>
            <a:ext uri="{909E8E84-426E-40DD-AFC4-6F175D3DCCD1}">
              <a14:hiddenFill xmlns:a14="http://schemas.microsoft.com/office/drawing/2010/main">
                <a:solidFill>
                  <a:srgbClr val="FFFFFF"/>
                </a:solidFill>
              </a14:hiddenFill>
            </a:ext>
          </a:extLst>
        </p:spPr>
      </p:pic>
      <p:grpSp>
        <p:nvGrpSpPr>
          <p:cNvPr id="45" name="Group 44"/>
          <p:cNvGrpSpPr/>
          <p:nvPr/>
        </p:nvGrpSpPr>
        <p:grpSpPr>
          <a:xfrm>
            <a:off x="7973372" y="1319069"/>
            <a:ext cx="1117162" cy="2154966"/>
            <a:chOff x="2777999" y="974831"/>
            <a:chExt cx="1191206" cy="2297795"/>
          </a:xfrm>
        </p:grpSpPr>
        <p:pic>
          <p:nvPicPr>
            <p:cNvPr id="4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29558" b="64231"/>
            <a:stretch/>
          </p:blipFill>
          <p:spPr bwMode="auto">
            <a:xfrm>
              <a:off x="2783861" y="974831"/>
              <a:ext cx="1183583" cy="42651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35547" b="58524"/>
            <a:stretch/>
          </p:blipFill>
          <p:spPr bwMode="auto">
            <a:xfrm>
              <a:off x="2783859" y="1375815"/>
              <a:ext cx="1183583" cy="407127"/>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9295" b="35347"/>
            <a:stretch/>
          </p:blipFill>
          <p:spPr bwMode="auto">
            <a:xfrm>
              <a:off x="2785622" y="1761898"/>
              <a:ext cx="1183583" cy="36796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82581" b="11772"/>
            <a:stretch/>
          </p:blipFill>
          <p:spPr bwMode="auto">
            <a:xfrm>
              <a:off x="2777999" y="2476306"/>
              <a:ext cx="1183583" cy="387743"/>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64627" b="29444"/>
            <a:stretch/>
          </p:blipFill>
          <p:spPr bwMode="auto">
            <a:xfrm>
              <a:off x="2784269" y="2108837"/>
              <a:ext cx="1183583" cy="407129"/>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94015"/>
            <a:stretch/>
          </p:blipFill>
          <p:spPr bwMode="auto">
            <a:xfrm>
              <a:off x="2785621" y="2861670"/>
              <a:ext cx="1183583" cy="4109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2" name="Group 51"/>
          <p:cNvGrpSpPr/>
          <p:nvPr/>
        </p:nvGrpSpPr>
        <p:grpSpPr>
          <a:xfrm>
            <a:off x="6744966" y="926028"/>
            <a:ext cx="1120502" cy="2551534"/>
            <a:chOff x="1356935" y="506495"/>
            <a:chExt cx="1212960" cy="2762074"/>
          </a:xfrm>
        </p:grpSpPr>
        <p:pic>
          <p:nvPicPr>
            <p:cNvPr id="5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84" b="93506"/>
            <a:stretch/>
          </p:blipFill>
          <p:spPr bwMode="auto">
            <a:xfrm>
              <a:off x="1375366" y="506495"/>
              <a:ext cx="1194529" cy="409516"/>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6213" b="88140"/>
            <a:stretch/>
          </p:blipFill>
          <p:spPr bwMode="auto">
            <a:xfrm>
              <a:off x="1368532" y="896312"/>
              <a:ext cx="1194529" cy="391326"/>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2309" b="82045"/>
            <a:stretch/>
          </p:blipFill>
          <p:spPr bwMode="auto">
            <a:xfrm>
              <a:off x="1367011" y="1290317"/>
              <a:ext cx="1194529" cy="391326"/>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23690" b="70664"/>
            <a:stretch/>
          </p:blipFill>
          <p:spPr bwMode="auto">
            <a:xfrm>
              <a:off x="1371602" y="1683297"/>
              <a:ext cx="1194529" cy="391326"/>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47122" b="46949"/>
            <a:stretch/>
          </p:blipFill>
          <p:spPr bwMode="auto">
            <a:xfrm>
              <a:off x="1356935" y="2064867"/>
              <a:ext cx="1194529" cy="410892"/>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76766" b="17587"/>
            <a:stretch/>
          </p:blipFill>
          <p:spPr bwMode="auto">
            <a:xfrm>
              <a:off x="1358987" y="2471401"/>
              <a:ext cx="1194529" cy="391327"/>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94015"/>
            <a:stretch/>
          </p:blipFill>
          <p:spPr bwMode="auto">
            <a:xfrm>
              <a:off x="1362262" y="2853812"/>
              <a:ext cx="1194529" cy="414757"/>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TextBox 2"/>
          <p:cNvSpPr txBox="1"/>
          <p:nvPr/>
        </p:nvSpPr>
        <p:spPr>
          <a:xfrm>
            <a:off x="1964285" y="3548309"/>
            <a:ext cx="796834" cy="369332"/>
          </a:xfrm>
          <a:prstGeom prst="rect">
            <a:avLst/>
          </a:prstGeom>
          <a:noFill/>
        </p:spPr>
        <p:txBody>
          <a:bodyPr wrap="square" rtlCol="0">
            <a:spAutoFit/>
          </a:bodyPr>
          <a:lstStyle/>
          <a:p>
            <a:pPr algn="ctr"/>
            <a:r>
              <a:rPr lang="en-US" b="1" dirty="0"/>
              <a:t>2016</a:t>
            </a:r>
          </a:p>
        </p:txBody>
      </p:sp>
      <p:sp>
        <p:nvSpPr>
          <p:cNvPr id="60" name="TextBox 59"/>
          <p:cNvSpPr txBox="1"/>
          <p:nvPr/>
        </p:nvSpPr>
        <p:spPr>
          <a:xfrm>
            <a:off x="3231898" y="3551979"/>
            <a:ext cx="796834" cy="369332"/>
          </a:xfrm>
          <a:prstGeom prst="rect">
            <a:avLst/>
          </a:prstGeom>
          <a:noFill/>
        </p:spPr>
        <p:txBody>
          <a:bodyPr wrap="square" rtlCol="0">
            <a:spAutoFit/>
          </a:bodyPr>
          <a:lstStyle/>
          <a:p>
            <a:pPr algn="ctr"/>
            <a:r>
              <a:rPr lang="en-US" b="1" dirty="0"/>
              <a:t>2017</a:t>
            </a:r>
          </a:p>
        </p:txBody>
      </p:sp>
      <p:sp>
        <p:nvSpPr>
          <p:cNvPr id="61" name="TextBox 60"/>
          <p:cNvSpPr txBox="1"/>
          <p:nvPr/>
        </p:nvSpPr>
        <p:spPr>
          <a:xfrm>
            <a:off x="6931613" y="3548309"/>
            <a:ext cx="796834" cy="369332"/>
          </a:xfrm>
          <a:prstGeom prst="rect">
            <a:avLst/>
          </a:prstGeom>
          <a:noFill/>
        </p:spPr>
        <p:txBody>
          <a:bodyPr wrap="square" rtlCol="0">
            <a:spAutoFit/>
          </a:bodyPr>
          <a:lstStyle/>
          <a:p>
            <a:pPr algn="ctr"/>
            <a:r>
              <a:rPr lang="en-US" b="1" dirty="0"/>
              <a:t>2020</a:t>
            </a:r>
          </a:p>
        </p:txBody>
      </p:sp>
      <p:sp>
        <p:nvSpPr>
          <p:cNvPr id="62" name="TextBox 61"/>
          <p:cNvSpPr txBox="1"/>
          <p:nvPr/>
        </p:nvSpPr>
        <p:spPr>
          <a:xfrm>
            <a:off x="5742304" y="3556296"/>
            <a:ext cx="796834" cy="369332"/>
          </a:xfrm>
          <a:prstGeom prst="rect">
            <a:avLst/>
          </a:prstGeom>
          <a:noFill/>
        </p:spPr>
        <p:txBody>
          <a:bodyPr wrap="square" rtlCol="0">
            <a:spAutoFit/>
          </a:bodyPr>
          <a:lstStyle/>
          <a:p>
            <a:pPr algn="ctr"/>
            <a:r>
              <a:rPr lang="en-US" b="1" dirty="0"/>
              <a:t>2019</a:t>
            </a:r>
          </a:p>
        </p:txBody>
      </p:sp>
      <p:sp>
        <p:nvSpPr>
          <p:cNvPr id="63" name="TextBox 62"/>
          <p:cNvSpPr txBox="1"/>
          <p:nvPr/>
        </p:nvSpPr>
        <p:spPr>
          <a:xfrm>
            <a:off x="4517642" y="3551979"/>
            <a:ext cx="796834" cy="369332"/>
          </a:xfrm>
          <a:prstGeom prst="rect">
            <a:avLst/>
          </a:prstGeom>
          <a:noFill/>
        </p:spPr>
        <p:txBody>
          <a:bodyPr wrap="square" rtlCol="0">
            <a:spAutoFit/>
          </a:bodyPr>
          <a:lstStyle/>
          <a:p>
            <a:pPr algn="ctr"/>
            <a:r>
              <a:rPr lang="en-US" b="1" dirty="0"/>
              <a:t>2018</a:t>
            </a:r>
          </a:p>
        </p:txBody>
      </p:sp>
      <p:sp>
        <p:nvSpPr>
          <p:cNvPr id="64" name="TextBox 63"/>
          <p:cNvSpPr txBox="1"/>
          <p:nvPr/>
        </p:nvSpPr>
        <p:spPr>
          <a:xfrm>
            <a:off x="8191231" y="3553506"/>
            <a:ext cx="796834" cy="369332"/>
          </a:xfrm>
          <a:prstGeom prst="rect">
            <a:avLst/>
          </a:prstGeom>
          <a:noFill/>
        </p:spPr>
        <p:txBody>
          <a:bodyPr wrap="square" rtlCol="0">
            <a:spAutoFit/>
          </a:bodyPr>
          <a:lstStyle/>
          <a:p>
            <a:pPr algn="ctr"/>
            <a:r>
              <a:rPr lang="en-US" b="1" dirty="0"/>
              <a:t>2021</a:t>
            </a:r>
          </a:p>
        </p:txBody>
      </p:sp>
      <p:sp>
        <p:nvSpPr>
          <p:cNvPr id="65" name="TextBox 64"/>
          <p:cNvSpPr txBox="1"/>
          <p:nvPr/>
        </p:nvSpPr>
        <p:spPr>
          <a:xfrm>
            <a:off x="9324450" y="3565042"/>
            <a:ext cx="796834" cy="369332"/>
          </a:xfrm>
          <a:prstGeom prst="rect">
            <a:avLst/>
          </a:prstGeom>
          <a:noFill/>
        </p:spPr>
        <p:txBody>
          <a:bodyPr wrap="square" rtlCol="0">
            <a:spAutoFit/>
          </a:bodyPr>
          <a:lstStyle/>
          <a:p>
            <a:pPr algn="ctr"/>
            <a:r>
              <a:rPr lang="en-US" b="1" dirty="0"/>
              <a:t>2022</a:t>
            </a:r>
          </a:p>
        </p:txBody>
      </p:sp>
    </p:spTree>
    <p:extLst>
      <p:ext uri="{BB962C8B-B14F-4D97-AF65-F5344CB8AC3E}">
        <p14:creationId xmlns:p14="http://schemas.microsoft.com/office/powerpoint/2010/main" val="914176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50026"/>
            <a:ext cx="10515600" cy="1029378"/>
          </a:xfrm>
        </p:spPr>
        <p:txBody>
          <a:bodyPr/>
          <a:lstStyle/>
          <a:p>
            <a:pPr algn="ctr"/>
            <a:r>
              <a:rPr lang="en-GB" dirty="0">
                <a:solidFill>
                  <a:schemeClr val="accent6">
                    <a:lumMod val="50000"/>
                  </a:schemeClr>
                </a:solidFill>
              </a:rPr>
              <a:t>Supporting evaluation at the country level</a:t>
            </a:r>
          </a:p>
        </p:txBody>
      </p:sp>
      <p:sp>
        <p:nvSpPr>
          <p:cNvPr id="3" name="Content Placeholder 2"/>
          <p:cNvSpPr>
            <a:spLocks noGrp="1"/>
          </p:cNvSpPr>
          <p:nvPr>
            <p:ph idx="1"/>
          </p:nvPr>
        </p:nvSpPr>
        <p:spPr>
          <a:xfrm>
            <a:off x="838200" y="2179403"/>
            <a:ext cx="10515600" cy="4351338"/>
          </a:xfrm>
        </p:spPr>
        <p:txBody>
          <a:bodyPr>
            <a:normAutofit fontScale="92500" lnSpcReduction="10000"/>
          </a:bodyPr>
          <a:lstStyle/>
          <a:p>
            <a:r>
              <a:rPr lang="en-GB" dirty="0">
                <a:solidFill>
                  <a:schemeClr val="accent6"/>
                </a:solidFill>
              </a:rPr>
              <a:t>Agency-only evaluation</a:t>
            </a:r>
          </a:p>
          <a:p>
            <a:pPr lvl="1"/>
            <a:r>
              <a:rPr lang="en-GB" dirty="0"/>
              <a:t>Will need to also feed into UNDAF evaluations and bigger picture</a:t>
            </a:r>
          </a:p>
          <a:p>
            <a:r>
              <a:rPr lang="en-GB" dirty="0">
                <a:solidFill>
                  <a:schemeClr val="accent6"/>
                </a:solidFill>
              </a:rPr>
              <a:t>UNDAF evaluation</a:t>
            </a:r>
          </a:p>
          <a:p>
            <a:pPr lvl="1"/>
            <a:r>
              <a:rPr lang="en-US" dirty="0"/>
              <a:t>Main accountability instrument for gauging the UN contribution to SDGs at country level</a:t>
            </a:r>
          </a:p>
          <a:p>
            <a:pPr lvl="1"/>
            <a:r>
              <a:rPr lang="en-US" dirty="0"/>
              <a:t>Not evaluate the individual activities, but build on the evaluations conducted by each UN Agency</a:t>
            </a:r>
          </a:p>
          <a:p>
            <a:pPr lvl="1"/>
            <a:r>
              <a:rPr lang="en-US" dirty="0"/>
              <a:t>Promote national ownership while preserving independence and quality of evaluation </a:t>
            </a:r>
          </a:p>
          <a:p>
            <a:r>
              <a:rPr lang="en-US" dirty="0">
                <a:solidFill>
                  <a:schemeClr val="accent6"/>
                </a:solidFill>
              </a:rPr>
              <a:t>Building national evaluation capacities </a:t>
            </a:r>
          </a:p>
          <a:p>
            <a:pPr lvl="1"/>
            <a:r>
              <a:rPr lang="en-US" dirty="0"/>
              <a:t>Pooling resources at country level in collaboration with regional evaluation networks and training providers</a:t>
            </a:r>
            <a:endParaRPr lang="en-GB" dirty="0"/>
          </a:p>
        </p:txBody>
      </p:sp>
      <p:pic>
        <p:nvPicPr>
          <p:cNvPr id="4" name="Picture 3"/>
          <p:cNvPicPr>
            <a:picLocks noChangeAspect="1"/>
          </p:cNvPicPr>
          <p:nvPr/>
        </p:nvPicPr>
        <p:blipFill>
          <a:blip r:embed="rId2"/>
          <a:stretch>
            <a:fillRect/>
          </a:stretch>
        </p:blipFill>
        <p:spPr>
          <a:xfrm>
            <a:off x="838200" y="533224"/>
            <a:ext cx="3468925" cy="725487"/>
          </a:xfrm>
          <a:prstGeom prst="rect">
            <a:avLst/>
          </a:prstGeom>
        </p:spPr>
      </p:pic>
    </p:spTree>
    <p:extLst>
      <p:ext uri="{BB962C8B-B14F-4D97-AF65-F5344CB8AC3E}">
        <p14:creationId xmlns:p14="http://schemas.microsoft.com/office/powerpoint/2010/main" val="25126047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1676400" y="1158240"/>
            <a:ext cx="9133840" cy="5049520"/>
          </a:xfrm>
          <a:prstGeom prst="rect">
            <a:avLst/>
          </a:prstGeom>
        </p:spPr>
      </p:pic>
    </p:spTree>
    <p:extLst>
      <p:ext uri="{BB962C8B-B14F-4D97-AF65-F5344CB8AC3E}">
        <p14:creationId xmlns:p14="http://schemas.microsoft.com/office/powerpoint/2010/main" val="1868798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53385"/>
            <a:ext cx="10515600" cy="837976"/>
          </a:xfrm>
        </p:spPr>
        <p:txBody>
          <a:bodyPr/>
          <a:lstStyle/>
          <a:p>
            <a:pPr algn="ctr"/>
            <a:r>
              <a:rPr lang="en-GB" dirty="0">
                <a:solidFill>
                  <a:schemeClr val="accent6">
                    <a:lumMod val="50000"/>
                  </a:schemeClr>
                </a:solidFill>
              </a:rPr>
              <a:t>Necessary ingredients for success</a:t>
            </a:r>
          </a:p>
        </p:txBody>
      </p:sp>
      <p:sp>
        <p:nvSpPr>
          <p:cNvPr id="3" name="Content Placeholder 2"/>
          <p:cNvSpPr>
            <a:spLocks noGrp="1"/>
          </p:cNvSpPr>
          <p:nvPr>
            <p:ph idx="1"/>
          </p:nvPr>
        </p:nvSpPr>
        <p:spPr>
          <a:xfrm>
            <a:off x="838200" y="2275840"/>
            <a:ext cx="10515600" cy="4449117"/>
          </a:xfrm>
        </p:spPr>
        <p:txBody>
          <a:bodyPr>
            <a:normAutofit/>
          </a:bodyPr>
          <a:lstStyle/>
          <a:p>
            <a:r>
              <a:rPr lang="en-US" dirty="0">
                <a:solidFill>
                  <a:srgbClr val="00B050"/>
                </a:solidFill>
              </a:rPr>
              <a:t>Utility</a:t>
            </a:r>
            <a:r>
              <a:rPr lang="en-US" dirty="0"/>
              <a:t> </a:t>
            </a:r>
            <a:r>
              <a:rPr lang="en-US" dirty="0">
                <a:sym typeface="Wingdings" panose="05000000000000000000" pitchFamily="2" charset="2"/>
              </a:rPr>
              <a:t> Timely and relevant inputs to decision-makers  (opportunity and demand based)</a:t>
            </a:r>
            <a:endParaRPr lang="en-US" dirty="0"/>
          </a:p>
          <a:p>
            <a:r>
              <a:rPr lang="en-US" dirty="0">
                <a:solidFill>
                  <a:srgbClr val="00B050"/>
                </a:solidFill>
              </a:rPr>
              <a:t>Credibility/Independence </a:t>
            </a:r>
            <a:r>
              <a:rPr lang="en-US" dirty="0">
                <a:sym typeface="Wingdings" panose="05000000000000000000" pitchFamily="2" charset="2"/>
              </a:rPr>
              <a:t> N&amp;S safeguarding;  mobilize evaluators with strong technical background who can deliver on complexity;</a:t>
            </a:r>
            <a:r>
              <a:rPr lang="en-US" dirty="0"/>
              <a:t> non-biased and transparent processes; </a:t>
            </a:r>
          </a:p>
          <a:p>
            <a:r>
              <a:rPr lang="en-US" dirty="0" err="1">
                <a:solidFill>
                  <a:srgbClr val="00B050"/>
                </a:solidFill>
              </a:rPr>
              <a:t>Incentivation</a:t>
            </a:r>
            <a:r>
              <a:rPr lang="en-US" dirty="0"/>
              <a:t> </a:t>
            </a:r>
            <a:r>
              <a:rPr lang="en-US" dirty="0">
                <a:sym typeface="Wingdings" panose="05000000000000000000" pitchFamily="2" charset="2"/>
              </a:rPr>
              <a:t> </a:t>
            </a:r>
            <a:r>
              <a:rPr lang="en-US" dirty="0"/>
              <a:t>Considering limited resources available for SWE, any increase will likely remain marginal unless incentive systems are developed (pooling of funding, RM, formal recognition for SWE work, platforms for tabling and responding to reports)</a:t>
            </a:r>
          </a:p>
          <a:p>
            <a:r>
              <a:rPr lang="en-US" dirty="0">
                <a:solidFill>
                  <a:srgbClr val="00B050"/>
                </a:solidFill>
              </a:rPr>
              <a:t>Inclusiveness </a:t>
            </a:r>
            <a:r>
              <a:rPr lang="en-US" dirty="0">
                <a:sym typeface="Wingdings" panose="05000000000000000000" pitchFamily="2" charset="2"/>
              </a:rPr>
              <a:t> Engaging all relevant stakeholders</a:t>
            </a:r>
            <a:endParaRPr lang="en-GB" dirty="0"/>
          </a:p>
        </p:txBody>
      </p:sp>
      <p:pic>
        <p:nvPicPr>
          <p:cNvPr id="4" name="Picture 3"/>
          <p:cNvPicPr>
            <a:picLocks noChangeAspect="1"/>
          </p:cNvPicPr>
          <p:nvPr/>
        </p:nvPicPr>
        <p:blipFill>
          <a:blip r:embed="rId3"/>
          <a:stretch>
            <a:fillRect/>
          </a:stretch>
        </p:blipFill>
        <p:spPr>
          <a:xfrm>
            <a:off x="838200" y="533224"/>
            <a:ext cx="3468925" cy="725487"/>
          </a:xfrm>
          <a:prstGeom prst="rect">
            <a:avLst/>
          </a:prstGeom>
        </p:spPr>
      </p:pic>
    </p:spTree>
    <p:extLst>
      <p:ext uri="{BB962C8B-B14F-4D97-AF65-F5344CB8AC3E}">
        <p14:creationId xmlns:p14="http://schemas.microsoft.com/office/powerpoint/2010/main" val="1358403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6">
                    <a:lumMod val="50000"/>
                  </a:schemeClr>
                </a:solidFill>
              </a:rPr>
              <a:t>Agenda 2030</a:t>
            </a:r>
          </a:p>
        </p:txBody>
      </p:sp>
      <p:sp>
        <p:nvSpPr>
          <p:cNvPr id="3" name="Content Placeholder 2"/>
          <p:cNvSpPr>
            <a:spLocks noGrp="1"/>
          </p:cNvSpPr>
          <p:nvPr>
            <p:ph idx="1"/>
          </p:nvPr>
        </p:nvSpPr>
        <p:spPr>
          <a:xfrm>
            <a:off x="2580640" y="1412240"/>
            <a:ext cx="9062720" cy="5049520"/>
          </a:xfrm>
        </p:spPr>
        <p:txBody>
          <a:bodyPr/>
          <a:lstStyle/>
          <a:p>
            <a:pPr lvl="1"/>
            <a:r>
              <a:rPr lang="en-US" dirty="0"/>
              <a:t>Links for the first time all relevant global agreements in one compact Agenda</a:t>
            </a:r>
          </a:p>
          <a:p>
            <a:pPr lvl="1"/>
            <a:r>
              <a:rPr lang="en-US" dirty="0"/>
              <a:t>Not only oriented towards development countries but a common Agenda for all countries</a:t>
            </a:r>
          </a:p>
          <a:p>
            <a:pPr lvl="1"/>
            <a:r>
              <a:rPr lang="en-US" dirty="0"/>
              <a:t>17 SDGs and 169 Targets</a:t>
            </a:r>
          </a:p>
          <a:p>
            <a:pPr lvl="1"/>
            <a:r>
              <a:rPr lang="en-US" dirty="0"/>
              <a:t>Complexity, inter-relatedness and measurement are some of the key challenges</a:t>
            </a:r>
          </a:p>
          <a:p>
            <a:pPr lvl="1"/>
            <a:r>
              <a:rPr lang="en-US" dirty="0"/>
              <a:t>Evaluation kept off the table – focus on self-evaluation through the VNRs and on data collection/statistics</a:t>
            </a:r>
          </a:p>
          <a:p>
            <a:pPr lvl="1"/>
            <a:r>
              <a:rPr lang="en-US" dirty="0"/>
              <a:t>Creation of a mega platform for monitoring and reporting…and not so much yet for evaluation</a:t>
            </a:r>
          </a:p>
          <a:p>
            <a:pPr lvl="1"/>
            <a:endParaRPr lang="en-US" dirty="0"/>
          </a:p>
          <a:p>
            <a:pPr marL="0" indent="0">
              <a:buNone/>
            </a:pPr>
            <a:endParaRPr lang="en-US" dirty="0"/>
          </a:p>
          <a:p>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2672" b="3540"/>
          <a:stretch/>
        </p:blipFill>
        <p:spPr>
          <a:xfrm>
            <a:off x="127591" y="2448561"/>
            <a:ext cx="3011849" cy="2438399"/>
          </a:xfrm>
          <a:prstGeom prst="rect">
            <a:avLst/>
          </a:prstGeom>
        </p:spPr>
      </p:pic>
    </p:spTree>
    <p:extLst>
      <p:ext uri="{BB962C8B-B14F-4D97-AF65-F5344CB8AC3E}">
        <p14:creationId xmlns:p14="http://schemas.microsoft.com/office/powerpoint/2010/main" val="40904234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175" y="2520171"/>
            <a:ext cx="10515600" cy="1325563"/>
          </a:xfrm>
        </p:spPr>
        <p:txBody>
          <a:bodyPr/>
          <a:lstStyle/>
          <a:p>
            <a:pPr algn="ctr"/>
            <a:r>
              <a:rPr lang="en-GB" b="1" dirty="0"/>
              <a:t>Thank you for your attention!</a:t>
            </a:r>
          </a:p>
        </p:txBody>
      </p:sp>
      <p:sp>
        <p:nvSpPr>
          <p:cNvPr id="3" name="Content Placeholder 2"/>
          <p:cNvSpPr>
            <a:spLocks noGrp="1"/>
          </p:cNvSpPr>
          <p:nvPr>
            <p:ph idx="1"/>
          </p:nvPr>
        </p:nvSpPr>
        <p:spPr>
          <a:xfrm>
            <a:off x="7825340" y="5005137"/>
            <a:ext cx="3747436" cy="1289785"/>
          </a:xfrm>
        </p:spPr>
        <p:txBody>
          <a:bodyPr>
            <a:normAutofit/>
          </a:bodyPr>
          <a:lstStyle/>
          <a:p>
            <a:pPr marL="0" indent="0">
              <a:buNone/>
            </a:pPr>
            <a:r>
              <a:rPr lang="en-GB" sz="1600" dirty="0"/>
              <a:t>Susanne Frueh</a:t>
            </a:r>
          </a:p>
          <a:p>
            <a:pPr marL="0" indent="0">
              <a:buNone/>
            </a:pPr>
            <a:r>
              <a:rPr lang="en-GB" sz="1600" dirty="0"/>
              <a:t>Chair, United Nations Evaluation Group</a:t>
            </a:r>
          </a:p>
          <a:p>
            <a:pPr marL="0" indent="0">
              <a:buNone/>
            </a:pPr>
            <a:endParaRPr lang="en-GB" dirty="0"/>
          </a:p>
        </p:txBody>
      </p:sp>
      <p:pic>
        <p:nvPicPr>
          <p:cNvPr id="4" name="Picture 3"/>
          <p:cNvPicPr>
            <a:picLocks noChangeAspect="1"/>
          </p:cNvPicPr>
          <p:nvPr/>
        </p:nvPicPr>
        <p:blipFill>
          <a:blip r:embed="rId2"/>
          <a:stretch>
            <a:fillRect/>
          </a:stretch>
        </p:blipFill>
        <p:spPr>
          <a:xfrm>
            <a:off x="838200" y="533224"/>
            <a:ext cx="3468925" cy="725487"/>
          </a:xfrm>
          <a:prstGeom prst="rect">
            <a:avLst/>
          </a:prstGeom>
        </p:spPr>
      </p:pic>
    </p:spTree>
    <p:extLst>
      <p:ext uri="{BB962C8B-B14F-4D97-AF65-F5344CB8AC3E}">
        <p14:creationId xmlns:p14="http://schemas.microsoft.com/office/powerpoint/2010/main" val="617044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58711"/>
            <a:ext cx="10515600" cy="986649"/>
          </a:xfrm>
        </p:spPr>
        <p:txBody>
          <a:bodyPr/>
          <a:lstStyle/>
          <a:p>
            <a:pPr algn="ctr"/>
            <a:r>
              <a:rPr lang="en-GB" dirty="0">
                <a:solidFill>
                  <a:schemeClr val="accent6">
                    <a:lumMod val="50000"/>
                  </a:schemeClr>
                </a:solidFill>
              </a:rPr>
              <a:t>Significance of the SDGs</a:t>
            </a:r>
          </a:p>
        </p:txBody>
      </p:sp>
      <p:sp>
        <p:nvSpPr>
          <p:cNvPr id="3" name="Content Placeholder 2"/>
          <p:cNvSpPr>
            <a:spLocks noGrp="1"/>
          </p:cNvSpPr>
          <p:nvPr>
            <p:ph idx="1"/>
          </p:nvPr>
        </p:nvSpPr>
        <p:spPr>
          <a:xfrm>
            <a:off x="968828" y="2402255"/>
            <a:ext cx="10515600" cy="4351338"/>
          </a:xfrm>
        </p:spPr>
        <p:txBody>
          <a:bodyPr>
            <a:normAutofit fontScale="92500" lnSpcReduction="10000"/>
          </a:bodyPr>
          <a:lstStyle/>
          <a:p>
            <a:r>
              <a:rPr lang="en-GB" dirty="0">
                <a:solidFill>
                  <a:srgbClr val="00B050"/>
                </a:solidFill>
              </a:rPr>
              <a:t>Uniformly applicable commitment to shift </a:t>
            </a:r>
            <a:r>
              <a:rPr lang="en-US" dirty="0">
                <a:solidFill>
                  <a:srgbClr val="00B050"/>
                </a:solidFill>
              </a:rPr>
              <a:t>development </a:t>
            </a:r>
            <a:r>
              <a:rPr lang="en-GB" dirty="0">
                <a:solidFill>
                  <a:srgbClr val="00B050"/>
                </a:solidFill>
              </a:rPr>
              <a:t>to sustainability</a:t>
            </a:r>
          </a:p>
          <a:p>
            <a:pPr lvl="1"/>
            <a:r>
              <a:rPr lang="en-GB" dirty="0"/>
              <a:t>to </a:t>
            </a:r>
            <a:r>
              <a:rPr lang="en-US" dirty="0"/>
              <a:t>all countries of the world, </a:t>
            </a:r>
            <a:r>
              <a:rPr lang="en-GB" dirty="0"/>
              <a:t>to local and subnational </a:t>
            </a:r>
            <a:r>
              <a:rPr lang="en-US" dirty="0"/>
              <a:t>governments, civil society and </a:t>
            </a:r>
            <a:r>
              <a:rPr lang="en-GB" dirty="0"/>
              <a:t>the private sector </a:t>
            </a:r>
            <a:endParaRPr lang="en-US" dirty="0"/>
          </a:p>
          <a:p>
            <a:r>
              <a:rPr lang="en-GB" dirty="0">
                <a:solidFill>
                  <a:srgbClr val="00B050"/>
                </a:solidFill>
              </a:rPr>
              <a:t>Establishes a set of objectives with quantifiable and verifiable indicators to be reached by 2030</a:t>
            </a:r>
          </a:p>
          <a:p>
            <a:pPr lvl="1"/>
            <a:r>
              <a:rPr lang="en-GB" dirty="0"/>
              <a:t>environment, economy and society </a:t>
            </a:r>
            <a:r>
              <a:rPr lang="en-US" dirty="0"/>
              <a:t>as embedded systems rather than separate competing pillars. Inclusivity: </a:t>
            </a:r>
            <a:r>
              <a:rPr lang="en-GB" dirty="0"/>
              <a:t>“no one will be left behind.” </a:t>
            </a:r>
          </a:p>
          <a:p>
            <a:r>
              <a:rPr lang="en-GB" dirty="0">
                <a:solidFill>
                  <a:srgbClr val="00B050"/>
                </a:solidFill>
              </a:rPr>
              <a:t>Expectations on evaluation</a:t>
            </a:r>
          </a:p>
          <a:p>
            <a:pPr lvl="1"/>
            <a:r>
              <a:rPr lang="en-GB" dirty="0"/>
              <a:t>Accountability to demonstrate SDG results </a:t>
            </a:r>
          </a:p>
          <a:p>
            <a:pPr lvl="1"/>
            <a:r>
              <a:rPr lang="en-GB" dirty="0"/>
              <a:t>Vital necessity to understand what works and what does not, and why</a:t>
            </a:r>
          </a:p>
          <a:p>
            <a:pPr lvl="1"/>
            <a:r>
              <a:rPr lang="en-US" dirty="0"/>
              <a:t>Impact of system-wide agendas can only be assessed through system-wide evaluation</a:t>
            </a:r>
            <a:endParaRPr lang="en-GB" dirty="0"/>
          </a:p>
          <a:p>
            <a:pPr lvl="1"/>
            <a:endParaRPr lang="en-GB" dirty="0"/>
          </a:p>
          <a:p>
            <a:endParaRPr lang="en-GB" dirty="0"/>
          </a:p>
        </p:txBody>
      </p:sp>
      <p:pic>
        <p:nvPicPr>
          <p:cNvPr id="4" name="Picture 3"/>
          <p:cNvPicPr>
            <a:picLocks noChangeAspect="1"/>
          </p:cNvPicPr>
          <p:nvPr/>
        </p:nvPicPr>
        <p:blipFill>
          <a:blip r:embed="rId2"/>
          <a:stretch>
            <a:fillRect/>
          </a:stretch>
        </p:blipFill>
        <p:spPr>
          <a:xfrm>
            <a:off x="838200" y="533224"/>
            <a:ext cx="3468925" cy="725487"/>
          </a:xfrm>
          <a:prstGeom prst="rect">
            <a:avLst/>
          </a:prstGeom>
        </p:spPr>
      </p:pic>
    </p:spTree>
    <p:extLst>
      <p:ext uri="{BB962C8B-B14F-4D97-AF65-F5344CB8AC3E}">
        <p14:creationId xmlns:p14="http://schemas.microsoft.com/office/powerpoint/2010/main" val="3319258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accent6">
                    <a:lumMod val="50000"/>
                  </a:schemeClr>
                </a:solidFill>
              </a:rPr>
              <a:t>SDG review and follow-up UN ecosystem</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1" y="1662721"/>
            <a:ext cx="10515600" cy="4761198"/>
          </a:xfrm>
          <a:prstGeom prst="rect">
            <a:avLst/>
          </a:prstGeom>
        </p:spPr>
      </p:pic>
    </p:spTree>
    <p:extLst>
      <p:ext uri="{BB962C8B-B14F-4D97-AF65-F5344CB8AC3E}">
        <p14:creationId xmlns:p14="http://schemas.microsoft.com/office/powerpoint/2010/main" val="649855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2801"/>
            <a:ext cx="10515600" cy="1771474"/>
          </a:xfrm>
        </p:spPr>
        <p:txBody>
          <a:bodyPr/>
          <a:lstStyle/>
          <a:p>
            <a:pPr algn="ctr"/>
            <a:r>
              <a:rPr lang="en-GB" dirty="0">
                <a:solidFill>
                  <a:schemeClr val="accent6">
                    <a:lumMod val="50000"/>
                  </a:schemeClr>
                </a:solidFill>
              </a:rPr>
              <a:t>Challenges in times of complexity</a:t>
            </a:r>
          </a:p>
        </p:txBody>
      </p:sp>
      <p:sp>
        <p:nvSpPr>
          <p:cNvPr id="3" name="Content Placeholder 2"/>
          <p:cNvSpPr>
            <a:spLocks noGrp="1"/>
          </p:cNvSpPr>
          <p:nvPr>
            <p:ph idx="1"/>
          </p:nvPr>
        </p:nvSpPr>
        <p:spPr>
          <a:xfrm>
            <a:off x="968828" y="2062480"/>
            <a:ext cx="10515600" cy="4691113"/>
          </a:xfrm>
        </p:spPr>
        <p:txBody>
          <a:bodyPr>
            <a:normAutofit/>
          </a:bodyPr>
          <a:lstStyle/>
          <a:p>
            <a:r>
              <a:rPr lang="en-GB" dirty="0"/>
              <a:t>Complexity of the 2030 Agenda, including the </a:t>
            </a:r>
            <a:r>
              <a:rPr lang="en-GB" dirty="0">
                <a:solidFill>
                  <a:srgbClr val="00B050"/>
                </a:solidFill>
              </a:rPr>
              <a:t>inter linkages </a:t>
            </a:r>
            <a:r>
              <a:rPr lang="en-GB" dirty="0"/>
              <a:t>between the SDGs, are challenging the evaluation community like never before</a:t>
            </a:r>
          </a:p>
          <a:p>
            <a:r>
              <a:rPr lang="en-GB" dirty="0"/>
              <a:t>SDGs are ecosystems not a hierarchical systems </a:t>
            </a:r>
          </a:p>
          <a:p>
            <a:pPr lvl="1"/>
            <a:r>
              <a:rPr lang="en-GB" dirty="0"/>
              <a:t>Environment, economy and society </a:t>
            </a:r>
            <a:r>
              <a:rPr lang="en-US" dirty="0"/>
              <a:t>as embedded systems rather than separate competing pillars</a:t>
            </a:r>
          </a:p>
          <a:p>
            <a:pPr lvl="1"/>
            <a:r>
              <a:rPr lang="en-GB" dirty="0"/>
              <a:t>Positive and negative linkages are as important than the elements of the system themselves</a:t>
            </a:r>
            <a:endParaRPr lang="en-US" dirty="0"/>
          </a:p>
          <a:p>
            <a:r>
              <a:rPr lang="en-GB" dirty="0"/>
              <a:t>Understanding how SDGs work requires innovative approaches</a:t>
            </a:r>
          </a:p>
          <a:p>
            <a:pPr lvl="1"/>
            <a:r>
              <a:rPr lang="en-US" dirty="0"/>
              <a:t>Not possible to decompose phenomena into manageable pieces</a:t>
            </a:r>
          </a:p>
          <a:p>
            <a:pPr lvl="1"/>
            <a:r>
              <a:rPr lang="en-GB" dirty="0"/>
              <a:t>SDGs must be analysed from different perspectives, combining qualitative and quantitative data</a:t>
            </a:r>
          </a:p>
        </p:txBody>
      </p:sp>
      <p:pic>
        <p:nvPicPr>
          <p:cNvPr id="4" name="Picture 3"/>
          <p:cNvPicPr>
            <a:picLocks noChangeAspect="1"/>
          </p:cNvPicPr>
          <p:nvPr/>
        </p:nvPicPr>
        <p:blipFill>
          <a:blip r:embed="rId3"/>
          <a:stretch>
            <a:fillRect/>
          </a:stretch>
        </p:blipFill>
        <p:spPr>
          <a:xfrm>
            <a:off x="838200" y="533224"/>
            <a:ext cx="3468925" cy="725487"/>
          </a:xfrm>
          <a:prstGeom prst="rect">
            <a:avLst/>
          </a:prstGeom>
        </p:spPr>
      </p:pic>
    </p:spTree>
    <p:extLst>
      <p:ext uri="{BB962C8B-B14F-4D97-AF65-F5344CB8AC3E}">
        <p14:creationId xmlns:p14="http://schemas.microsoft.com/office/powerpoint/2010/main" val="2018641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58711"/>
            <a:ext cx="10515600" cy="895209"/>
          </a:xfrm>
        </p:spPr>
        <p:txBody>
          <a:bodyPr/>
          <a:lstStyle/>
          <a:p>
            <a:r>
              <a:rPr lang="en-GB" dirty="0">
                <a:solidFill>
                  <a:schemeClr val="accent6">
                    <a:lumMod val="50000"/>
                  </a:schemeClr>
                </a:solidFill>
              </a:rPr>
              <a:t>Assumptions built into the SDG framework</a:t>
            </a:r>
          </a:p>
        </p:txBody>
      </p:sp>
      <p:sp>
        <p:nvSpPr>
          <p:cNvPr id="3" name="Content Placeholder 2"/>
          <p:cNvSpPr>
            <a:spLocks noGrp="1"/>
          </p:cNvSpPr>
          <p:nvPr>
            <p:ph idx="1"/>
          </p:nvPr>
        </p:nvSpPr>
        <p:spPr>
          <a:xfrm>
            <a:off x="968828" y="2402255"/>
            <a:ext cx="10515600" cy="4351338"/>
          </a:xfrm>
        </p:spPr>
        <p:txBody>
          <a:bodyPr>
            <a:normAutofit fontScale="92500" lnSpcReduction="20000"/>
          </a:bodyPr>
          <a:lstStyle/>
          <a:p>
            <a:r>
              <a:rPr lang="en-GB" dirty="0">
                <a:solidFill>
                  <a:schemeClr val="accent6"/>
                </a:solidFill>
              </a:rPr>
              <a:t>An integrated planning, implementation and monitoring system </a:t>
            </a:r>
          </a:p>
          <a:p>
            <a:pPr lvl="1"/>
            <a:r>
              <a:rPr lang="en-GB" dirty="0"/>
              <a:t>National governments development agenda increasingly aligned with SDG architecture</a:t>
            </a:r>
          </a:p>
          <a:p>
            <a:pPr lvl="1"/>
            <a:r>
              <a:rPr lang="en-GB" dirty="0"/>
              <a:t>Enhanced coordination of UN agency activities within national development agenda</a:t>
            </a:r>
          </a:p>
          <a:p>
            <a:r>
              <a:rPr lang="en-GB" dirty="0">
                <a:solidFill>
                  <a:schemeClr val="accent6"/>
                </a:solidFill>
              </a:rPr>
              <a:t>Country monitoring capacity</a:t>
            </a:r>
          </a:p>
          <a:p>
            <a:pPr lvl="1"/>
            <a:r>
              <a:rPr lang="en-GB" dirty="0"/>
              <a:t>Country data robust and timely to populate relevant SDG indicators and demonstrate progress or lack thereof</a:t>
            </a:r>
          </a:p>
          <a:p>
            <a:pPr lvl="1"/>
            <a:r>
              <a:rPr lang="en-GB" dirty="0"/>
              <a:t>Country capacity for analysis and the conduct of country-led systematic ‘follow-up and review’/evaluation </a:t>
            </a:r>
          </a:p>
          <a:p>
            <a:r>
              <a:rPr lang="en-GB" dirty="0">
                <a:solidFill>
                  <a:schemeClr val="accent6"/>
                </a:solidFill>
              </a:rPr>
              <a:t>Availability of resources</a:t>
            </a:r>
            <a:endParaRPr lang="en-US" dirty="0">
              <a:solidFill>
                <a:schemeClr val="accent6"/>
              </a:solidFill>
            </a:endParaRPr>
          </a:p>
          <a:p>
            <a:pPr lvl="1"/>
            <a:r>
              <a:rPr lang="en-GB" dirty="0"/>
              <a:t>Massive investment requirements to </a:t>
            </a:r>
            <a:r>
              <a:rPr lang="en-US" dirty="0"/>
              <a:t>finance SDG implementation and monitoring </a:t>
            </a:r>
            <a:r>
              <a:rPr lang="en-GB" dirty="0"/>
              <a:t>– Risk of North/South divide</a:t>
            </a:r>
          </a:p>
          <a:p>
            <a:pPr lvl="1"/>
            <a:r>
              <a:rPr lang="en-GB" dirty="0"/>
              <a:t>Leveraging and catalysing </a:t>
            </a:r>
            <a:r>
              <a:rPr lang="en-US" dirty="0"/>
              <a:t>a combination of private investment, international and </a:t>
            </a:r>
            <a:r>
              <a:rPr lang="en-GB" dirty="0"/>
              <a:t>domestic public resources</a:t>
            </a:r>
          </a:p>
          <a:p>
            <a:pPr lvl="1"/>
            <a:endParaRPr lang="en-GB" dirty="0"/>
          </a:p>
        </p:txBody>
      </p:sp>
      <p:pic>
        <p:nvPicPr>
          <p:cNvPr id="4" name="Picture 3"/>
          <p:cNvPicPr>
            <a:picLocks noChangeAspect="1"/>
          </p:cNvPicPr>
          <p:nvPr/>
        </p:nvPicPr>
        <p:blipFill>
          <a:blip r:embed="rId3"/>
          <a:stretch>
            <a:fillRect/>
          </a:stretch>
        </p:blipFill>
        <p:spPr>
          <a:xfrm>
            <a:off x="838200" y="533224"/>
            <a:ext cx="3468925" cy="725487"/>
          </a:xfrm>
          <a:prstGeom prst="rect">
            <a:avLst/>
          </a:prstGeom>
        </p:spPr>
      </p:pic>
    </p:spTree>
    <p:extLst>
      <p:ext uri="{BB962C8B-B14F-4D97-AF65-F5344CB8AC3E}">
        <p14:creationId xmlns:p14="http://schemas.microsoft.com/office/powerpoint/2010/main" val="144947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02939"/>
            <a:ext cx="10515600" cy="817301"/>
          </a:xfrm>
        </p:spPr>
        <p:txBody>
          <a:bodyPr/>
          <a:lstStyle/>
          <a:p>
            <a:pPr algn="ctr"/>
            <a:r>
              <a:rPr lang="en-GB" dirty="0">
                <a:solidFill>
                  <a:schemeClr val="accent6">
                    <a:lumMod val="50000"/>
                  </a:schemeClr>
                </a:solidFill>
              </a:rPr>
              <a:t>Linking SDGs and the UN Reform</a:t>
            </a:r>
          </a:p>
        </p:txBody>
      </p:sp>
      <p:sp>
        <p:nvSpPr>
          <p:cNvPr id="3" name="Content Placeholder 2"/>
          <p:cNvSpPr>
            <a:spLocks noGrp="1"/>
          </p:cNvSpPr>
          <p:nvPr>
            <p:ph idx="1"/>
          </p:nvPr>
        </p:nvSpPr>
        <p:spPr>
          <a:xfrm>
            <a:off x="949577" y="2219375"/>
            <a:ext cx="10515600" cy="4351338"/>
          </a:xfrm>
        </p:spPr>
        <p:txBody>
          <a:bodyPr>
            <a:normAutofit/>
          </a:bodyPr>
          <a:lstStyle/>
          <a:p>
            <a:r>
              <a:rPr lang="en-GB" dirty="0">
                <a:solidFill>
                  <a:schemeClr val="accent6"/>
                </a:solidFill>
              </a:rPr>
              <a:t>UN Development System Reform</a:t>
            </a:r>
          </a:p>
          <a:p>
            <a:pPr lvl="1"/>
            <a:r>
              <a:rPr lang="en-GB" dirty="0"/>
              <a:t>Focus strategy at the country level to meet </a:t>
            </a:r>
            <a:r>
              <a:rPr lang="en-US" dirty="0"/>
              <a:t>national SDG objectives</a:t>
            </a:r>
            <a:endParaRPr lang="en-GB" dirty="0"/>
          </a:p>
          <a:p>
            <a:pPr lvl="1"/>
            <a:r>
              <a:rPr lang="en-GB" dirty="0"/>
              <a:t>SDGs as the common language for coordination within UN and beyond</a:t>
            </a:r>
          </a:p>
          <a:p>
            <a:r>
              <a:rPr lang="en-GB" dirty="0">
                <a:solidFill>
                  <a:schemeClr val="accent6"/>
                </a:solidFill>
              </a:rPr>
              <a:t>Improving UNDS performance to meet SDGs</a:t>
            </a:r>
          </a:p>
          <a:p>
            <a:pPr lvl="1"/>
            <a:r>
              <a:rPr lang="en-GB" dirty="0"/>
              <a:t>Address challenges of duplication and overlap, fragmentation, competition for funds and lack of strategic approach</a:t>
            </a:r>
          </a:p>
          <a:p>
            <a:pPr lvl="1"/>
            <a:r>
              <a:rPr lang="en-GB" dirty="0"/>
              <a:t>No to do everything, everywhere, but repositioning UN as advisor / provider / broker of technical support in matters of sustainable development </a:t>
            </a:r>
          </a:p>
          <a:p>
            <a:r>
              <a:rPr lang="en-GB" dirty="0">
                <a:solidFill>
                  <a:schemeClr val="accent6"/>
                </a:solidFill>
              </a:rPr>
              <a:t>Working as a true system, including for evaluation</a:t>
            </a:r>
          </a:p>
          <a:p>
            <a:pPr lvl="1"/>
            <a:r>
              <a:rPr lang="en-GB" dirty="0"/>
              <a:t>Existing fragmentation also in the evaluation work of UNEG members</a:t>
            </a:r>
          </a:p>
          <a:p>
            <a:endParaRPr lang="en-GB" dirty="0">
              <a:solidFill>
                <a:schemeClr val="accent6"/>
              </a:solidFill>
            </a:endParaRPr>
          </a:p>
          <a:p>
            <a:pPr lvl="1"/>
            <a:endParaRPr lang="en-GB" dirty="0"/>
          </a:p>
        </p:txBody>
      </p:sp>
      <p:pic>
        <p:nvPicPr>
          <p:cNvPr id="4" name="Picture 3"/>
          <p:cNvPicPr>
            <a:picLocks noChangeAspect="1"/>
          </p:cNvPicPr>
          <p:nvPr/>
        </p:nvPicPr>
        <p:blipFill>
          <a:blip r:embed="rId2"/>
          <a:stretch>
            <a:fillRect/>
          </a:stretch>
        </p:blipFill>
        <p:spPr>
          <a:xfrm>
            <a:off x="838200" y="533224"/>
            <a:ext cx="3468925" cy="725487"/>
          </a:xfrm>
          <a:prstGeom prst="rect">
            <a:avLst/>
          </a:prstGeom>
        </p:spPr>
      </p:pic>
    </p:spTree>
    <p:extLst>
      <p:ext uri="{BB962C8B-B14F-4D97-AF65-F5344CB8AC3E}">
        <p14:creationId xmlns:p14="http://schemas.microsoft.com/office/powerpoint/2010/main" val="3424258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600" y="1197053"/>
            <a:ext cx="10515600" cy="875587"/>
          </a:xfrm>
        </p:spPr>
        <p:txBody>
          <a:bodyPr>
            <a:normAutofit/>
          </a:bodyPr>
          <a:lstStyle/>
          <a:p>
            <a:pPr algn="ctr"/>
            <a:r>
              <a:rPr lang="en-GB" dirty="0">
                <a:solidFill>
                  <a:schemeClr val="accent6">
                    <a:lumMod val="50000"/>
                  </a:schemeClr>
                </a:solidFill>
              </a:rPr>
              <a:t>Gaps in system-wide evaluation</a:t>
            </a:r>
          </a:p>
        </p:txBody>
      </p:sp>
      <p:sp>
        <p:nvSpPr>
          <p:cNvPr id="3" name="Content Placeholder 2"/>
          <p:cNvSpPr>
            <a:spLocks noGrp="1"/>
          </p:cNvSpPr>
          <p:nvPr>
            <p:ph idx="1"/>
          </p:nvPr>
        </p:nvSpPr>
        <p:spPr>
          <a:xfrm>
            <a:off x="968828" y="2072640"/>
            <a:ext cx="10515600" cy="4671327"/>
          </a:xfrm>
        </p:spPr>
        <p:txBody>
          <a:bodyPr>
            <a:normAutofit lnSpcReduction="10000"/>
          </a:bodyPr>
          <a:lstStyle/>
          <a:p>
            <a:r>
              <a:rPr lang="en-GB" dirty="0">
                <a:solidFill>
                  <a:schemeClr val="accent6"/>
                </a:solidFill>
              </a:rPr>
              <a:t>No system-wide evaluation mechanism  </a:t>
            </a:r>
          </a:p>
          <a:p>
            <a:pPr lvl="1"/>
            <a:r>
              <a:rPr lang="en-GB" dirty="0"/>
              <a:t>Individual evaluations evaluating one single intervention cannot provide answers as to which SDGs are being met, and why</a:t>
            </a:r>
          </a:p>
          <a:p>
            <a:pPr lvl="1"/>
            <a:r>
              <a:rPr lang="en-US" dirty="0"/>
              <a:t>No oversight to the totality of evaluation work beyond a single UN entity</a:t>
            </a:r>
          </a:p>
          <a:p>
            <a:r>
              <a:rPr lang="en-US" dirty="0">
                <a:solidFill>
                  <a:schemeClr val="accent6"/>
                </a:solidFill>
              </a:rPr>
              <a:t>Limited success of </a:t>
            </a:r>
            <a:r>
              <a:rPr lang="en-GB" dirty="0">
                <a:solidFill>
                  <a:schemeClr val="accent6"/>
                </a:solidFill>
              </a:rPr>
              <a:t>pilot system-wide evaluations</a:t>
            </a:r>
            <a:endParaRPr lang="en-US" dirty="0">
              <a:solidFill>
                <a:schemeClr val="accent6"/>
              </a:solidFill>
            </a:endParaRPr>
          </a:p>
          <a:p>
            <a:pPr lvl="1"/>
            <a:r>
              <a:rPr lang="en-GB" dirty="0"/>
              <a:t>Difficult to address complexity and cost of coordination </a:t>
            </a:r>
          </a:p>
          <a:p>
            <a:pPr lvl="1"/>
            <a:r>
              <a:rPr lang="en-GB" dirty="0"/>
              <a:t>Issues with ownership, utilization, as well as credibility</a:t>
            </a:r>
          </a:p>
          <a:p>
            <a:r>
              <a:rPr lang="en-GB" dirty="0">
                <a:solidFill>
                  <a:schemeClr val="accent6"/>
                </a:solidFill>
              </a:rPr>
              <a:t>Consequences of a piecemeal approach</a:t>
            </a:r>
          </a:p>
          <a:p>
            <a:pPr lvl="1">
              <a:lnSpc>
                <a:spcPct val="100000"/>
              </a:lnSpc>
            </a:pPr>
            <a:r>
              <a:rPr lang="en-GB" dirty="0"/>
              <a:t>Heavy demands on already stretched UN evaluation offices, which are fully engaged in UN Agency work</a:t>
            </a:r>
          </a:p>
          <a:p>
            <a:pPr lvl="1">
              <a:lnSpc>
                <a:spcPct val="100000"/>
              </a:lnSpc>
            </a:pPr>
            <a:r>
              <a:rPr lang="en-GB" dirty="0"/>
              <a:t>Evaluations refer to the SDGs but no real systematic evaluative evidence if UN Agency contribution to SDGs achievement</a:t>
            </a:r>
          </a:p>
          <a:p>
            <a:pPr lvl="1">
              <a:lnSpc>
                <a:spcPct val="100000"/>
              </a:lnSpc>
            </a:pPr>
            <a:endParaRPr lang="en-GB" dirty="0"/>
          </a:p>
          <a:p>
            <a:pPr>
              <a:lnSpc>
                <a:spcPct val="100000"/>
              </a:lnSpc>
            </a:pPr>
            <a:endParaRPr lang="en-GB" dirty="0"/>
          </a:p>
          <a:p>
            <a:pPr lvl="1">
              <a:lnSpc>
                <a:spcPct val="100000"/>
              </a:lnSpc>
            </a:pPr>
            <a:endParaRPr lang="en-GB" dirty="0"/>
          </a:p>
        </p:txBody>
      </p:sp>
      <p:pic>
        <p:nvPicPr>
          <p:cNvPr id="4" name="Picture 3"/>
          <p:cNvPicPr>
            <a:picLocks noChangeAspect="1"/>
          </p:cNvPicPr>
          <p:nvPr/>
        </p:nvPicPr>
        <p:blipFill>
          <a:blip r:embed="rId3"/>
          <a:stretch>
            <a:fillRect/>
          </a:stretch>
        </p:blipFill>
        <p:spPr>
          <a:xfrm>
            <a:off x="838200" y="533224"/>
            <a:ext cx="3468925" cy="725487"/>
          </a:xfrm>
          <a:prstGeom prst="rect">
            <a:avLst/>
          </a:prstGeom>
        </p:spPr>
      </p:pic>
    </p:spTree>
    <p:extLst>
      <p:ext uri="{BB962C8B-B14F-4D97-AF65-F5344CB8AC3E}">
        <p14:creationId xmlns:p14="http://schemas.microsoft.com/office/powerpoint/2010/main" val="1007493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600" y="1197053"/>
            <a:ext cx="10515600" cy="916227"/>
          </a:xfrm>
        </p:spPr>
        <p:txBody>
          <a:bodyPr>
            <a:normAutofit/>
          </a:bodyPr>
          <a:lstStyle/>
          <a:p>
            <a:pPr algn="ctr"/>
            <a:r>
              <a:rPr lang="en-GB" dirty="0">
                <a:solidFill>
                  <a:schemeClr val="accent6">
                    <a:lumMod val="50000"/>
                  </a:schemeClr>
                </a:solidFill>
              </a:rPr>
              <a:t>UNEG’s role to date</a:t>
            </a:r>
          </a:p>
        </p:txBody>
      </p:sp>
      <p:sp>
        <p:nvSpPr>
          <p:cNvPr id="3" name="Content Placeholder 2"/>
          <p:cNvSpPr>
            <a:spLocks noGrp="1"/>
          </p:cNvSpPr>
          <p:nvPr>
            <p:ph idx="1"/>
          </p:nvPr>
        </p:nvSpPr>
        <p:spPr>
          <a:xfrm>
            <a:off x="984327" y="2113280"/>
            <a:ext cx="10515600" cy="4351338"/>
          </a:xfrm>
        </p:spPr>
        <p:txBody>
          <a:bodyPr>
            <a:normAutofit fontScale="92500" lnSpcReduction="10000"/>
          </a:bodyPr>
          <a:lstStyle/>
          <a:p>
            <a:r>
              <a:rPr lang="en-GB" dirty="0">
                <a:solidFill>
                  <a:schemeClr val="accent6"/>
                </a:solidFill>
              </a:rPr>
              <a:t>Filling gaps and contributing to an enabling environment </a:t>
            </a:r>
          </a:p>
          <a:p>
            <a:pPr lvl="1"/>
            <a:r>
              <a:rPr lang="en-US" dirty="0"/>
              <a:t>Management of </a:t>
            </a:r>
            <a:r>
              <a:rPr lang="en-GB" dirty="0"/>
              <a:t>joint and system-wide evaluation of SDG </a:t>
            </a:r>
            <a:r>
              <a:rPr lang="en-US" dirty="0"/>
              <a:t>on an ad-hoc basis</a:t>
            </a:r>
          </a:p>
          <a:p>
            <a:pPr lvl="1">
              <a:lnSpc>
                <a:spcPct val="100000"/>
              </a:lnSpc>
            </a:pPr>
            <a:r>
              <a:rPr lang="en-GB" dirty="0"/>
              <a:t>Evaluability assessments of the SDGs, training courses on how to manage SDG evaluations, national capacity development</a:t>
            </a:r>
          </a:p>
          <a:p>
            <a:r>
              <a:rPr lang="en-GB" dirty="0">
                <a:solidFill>
                  <a:schemeClr val="accent6"/>
                </a:solidFill>
              </a:rPr>
              <a:t>Advocating for system-wide evaluation capacity</a:t>
            </a:r>
          </a:p>
          <a:p>
            <a:pPr lvl="1"/>
            <a:r>
              <a:rPr lang="en-GB" dirty="0"/>
              <a:t>Since 2007, UNEG has been contributing with scenarios </a:t>
            </a:r>
            <a:r>
              <a:rPr lang="en-US" dirty="0"/>
              <a:t>on the potential scope, governance and funding of a system-wide evaluation capacity</a:t>
            </a:r>
          </a:p>
          <a:p>
            <a:pPr lvl="1"/>
            <a:r>
              <a:rPr lang="en-GB" dirty="0"/>
              <a:t>Interim coordinating mechanism developed first ISWE policy 2013 and accompanied two pilot ISWEs</a:t>
            </a:r>
          </a:p>
          <a:p>
            <a:pPr lvl="1"/>
            <a:r>
              <a:rPr lang="en-GB" dirty="0"/>
              <a:t>Independent review of the pilot called for setting up an independent unit</a:t>
            </a:r>
          </a:p>
          <a:p>
            <a:pPr lvl="1"/>
            <a:r>
              <a:rPr lang="en-GB" dirty="0"/>
              <a:t>SG report of 2017, recognizes need for ISWE and </a:t>
            </a:r>
            <a:r>
              <a:rPr lang="en-US" dirty="0"/>
              <a:t>indicates intention to set up a small independent system-wide evaluation capacity</a:t>
            </a:r>
          </a:p>
          <a:p>
            <a:pPr lvl="1"/>
            <a:r>
              <a:rPr lang="en-US" dirty="0"/>
              <a:t>Funding Compact and UNDAF guidelines contributions in 2019</a:t>
            </a:r>
            <a:endParaRPr lang="en-GB" dirty="0"/>
          </a:p>
        </p:txBody>
      </p:sp>
      <p:pic>
        <p:nvPicPr>
          <p:cNvPr id="4" name="Picture 3"/>
          <p:cNvPicPr>
            <a:picLocks noChangeAspect="1"/>
          </p:cNvPicPr>
          <p:nvPr/>
        </p:nvPicPr>
        <p:blipFill>
          <a:blip r:embed="rId3"/>
          <a:stretch>
            <a:fillRect/>
          </a:stretch>
        </p:blipFill>
        <p:spPr>
          <a:xfrm>
            <a:off x="838200" y="533224"/>
            <a:ext cx="3468925" cy="725487"/>
          </a:xfrm>
          <a:prstGeom prst="rect">
            <a:avLst/>
          </a:prstGeom>
        </p:spPr>
      </p:pic>
    </p:spTree>
    <p:extLst>
      <p:ext uri="{BB962C8B-B14F-4D97-AF65-F5344CB8AC3E}">
        <p14:creationId xmlns:p14="http://schemas.microsoft.com/office/powerpoint/2010/main" val="5061570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1750</TotalTime>
  <Words>1597</Words>
  <Application>Microsoft Macintosh PowerPoint</Application>
  <PresentationFormat>Widescreen</PresentationFormat>
  <Paragraphs>219</Paragraphs>
  <Slides>20</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DengXian</vt:lpstr>
      <vt:lpstr>Arial</vt:lpstr>
      <vt:lpstr>Calibri</vt:lpstr>
      <vt:lpstr>Calibri Light</vt:lpstr>
      <vt:lpstr>Cambria</vt:lpstr>
      <vt:lpstr>Times New Roman</vt:lpstr>
      <vt:lpstr>Wingdings</vt:lpstr>
      <vt:lpstr>Office Theme</vt:lpstr>
      <vt:lpstr>UN Reform &amp; the Opportunities for UNEG and its membership</vt:lpstr>
      <vt:lpstr>Agenda 2030</vt:lpstr>
      <vt:lpstr>Significance of the SDGs</vt:lpstr>
      <vt:lpstr>SDG review and follow-up UN ecosystem</vt:lpstr>
      <vt:lpstr>Challenges in times of complexity</vt:lpstr>
      <vt:lpstr>Assumptions built into the SDG framework</vt:lpstr>
      <vt:lpstr>Linking SDGs and the UN Reform</vt:lpstr>
      <vt:lpstr>Gaps in system-wide evaluation</vt:lpstr>
      <vt:lpstr>UNEG’s role to date</vt:lpstr>
      <vt:lpstr>Objectives for system-wide evaluation</vt:lpstr>
      <vt:lpstr>UN Funding Compact Commitments (1)</vt:lpstr>
      <vt:lpstr>UN Funding Compact Commitments (2)</vt:lpstr>
      <vt:lpstr>2019 Roadmap for implementation</vt:lpstr>
      <vt:lpstr>Suggested key priorities:</vt:lpstr>
      <vt:lpstr>Who is Who in the UNEG-SDG Ecosystem?  </vt:lpstr>
      <vt:lpstr>How could we plan for producing evaluative evidence?</vt:lpstr>
      <vt:lpstr>Supporting evaluation at the country level</vt:lpstr>
      <vt:lpstr>PowerPoint Presentation</vt:lpstr>
      <vt:lpstr>Necessary ingredients for success</vt:lpstr>
      <vt:lpstr>Thank you for your attention!</vt:lpstr>
    </vt:vector>
  </TitlesOfParts>
  <Company>International Trade Centre</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of the Principles of Working Together</dc:title>
  <dc:creator>Miguel Jimenez-Pont</dc:creator>
  <cp:lastModifiedBy>Bo Weston</cp:lastModifiedBy>
  <cp:revision>104</cp:revision>
  <cp:lastPrinted>2019-05-14T08:20:45Z</cp:lastPrinted>
  <dcterms:created xsi:type="dcterms:W3CDTF">2018-10-31T16:57:08Z</dcterms:created>
  <dcterms:modified xsi:type="dcterms:W3CDTF">2019-05-14T08:33:11Z</dcterms:modified>
</cp:coreProperties>
</file>