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3229" r:id="rId2"/>
    <p:sldId id="3245" r:id="rId3"/>
    <p:sldId id="3252" r:id="rId4"/>
    <p:sldId id="3259" r:id="rId5"/>
    <p:sldId id="3258" r:id="rId6"/>
    <p:sldId id="3260" r:id="rId7"/>
    <p:sldId id="3261" r:id="rId8"/>
    <p:sldId id="3256" r:id="rId9"/>
    <p:sldId id="325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89" userDrawn="1">
          <p15:clr>
            <a:srgbClr val="A4A3A4"/>
          </p15:clr>
        </p15:guide>
        <p15:guide id="2" pos="7491" userDrawn="1">
          <p15:clr>
            <a:srgbClr val="A4A3A4"/>
          </p15:clr>
        </p15:guide>
        <p15:guide id="3" pos="347" userDrawn="1">
          <p15:clr>
            <a:srgbClr val="A4A3A4"/>
          </p15:clr>
        </p15:guide>
        <p15:guide id="4" orient="horz" pos="1185" userDrawn="1">
          <p15:clr>
            <a:srgbClr val="A4A3A4"/>
          </p15:clr>
        </p15:guide>
        <p15:guide id="5" orient="horz" pos="259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tu Shroff" initials="RS" lastIdx="3" clrIdx="0">
    <p:extLst>
      <p:ext uri="{19B8F6BF-5375-455C-9EA6-DF929625EA0E}">
        <p15:presenceInfo xmlns:p15="http://schemas.microsoft.com/office/powerpoint/2012/main" userId="S-1-5-21-2676355427-447894320-4283101651-1084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AEE0D7-CD41-4BB5-8FB0-5EBFF2A0DFD1}" v="675" dt="2019-03-26T17:38:16.6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94" autoAdjust="0"/>
    <p:restoredTop sz="78098" autoAdjust="0"/>
  </p:normalViewPr>
  <p:slideViewPr>
    <p:cSldViewPr snapToGrid="0" showGuides="1">
      <p:cViewPr varScale="1">
        <p:scale>
          <a:sx n="64" d="100"/>
          <a:sy n="64" d="100"/>
        </p:scale>
        <p:origin x="552" y="40"/>
      </p:cViewPr>
      <p:guideLst>
        <p:guide orient="horz" pos="1389"/>
        <p:guide pos="7491"/>
        <p:guide pos="347"/>
        <p:guide orient="horz" pos="1185"/>
        <p:guide orient="horz" pos="259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D849D2-A96C-422D-8BFE-C2FD8BB0C09C}" type="datetimeFigureOut">
              <a:rPr lang="en-GB" smtClean="0"/>
              <a:t>16/05/2019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E0396D-B6DC-4534-B613-026876492FBB}" type="slidenum">
              <a:rPr lang="en-GB" smtClean="0"/>
              <a:t>‹#›</a:t>
            </a:fld>
            <a:endParaRPr lang="en-GB"/>
          </a:p>
        </p:txBody>
      </p:sp>
    </p:spTree>
    <p:extLst>
      <p:ext uri="{BB962C8B-B14F-4D97-AF65-F5344CB8AC3E}">
        <p14:creationId xmlns:p14="http://schemas.microsoft.com/office/powerpoint/2010/main" val="1579221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E0396D-B6DC-4534-B613-026876492FBB}" type="slidenum">
              <a:rPr lang="en-GB" smtClean="0"/>
              <a:t>1</a:t>
            </a:fld>
            <a:endParaRPr lang="en-GB"/>
          </a:p>
        </p:txBody>
      </p:sp>
    </p:spTree>
    <p:extLst>
      <p:ext uri="{BB962C8B-B14F-4D97-AF65-F5344CB8AC3E}">
        <p14:creationId xmlns:p14="http://schemas.microsoft.com/office/powerpoint/2010/main" val="1799309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E0396D-B6DC-4534-B613-026876492FBB}" type="slidenum">
              <a:rPr lang="en-GB" smtClean="0"/>
              <a:t>2</a:t>
            </a:fld>
            <a:endParaRPr lang="en-GB"/>
          </a:p>
        </p:txBody>
      </p:sp>
    </p:spTree>
    <p:extLst>
      <p:ext uri="{BB962C8B-B14F-4D97-AF65-F5344CB8AC3E}">
        <p14:creationId xmlns:p14="http://schemas.microsoft.com/office/powerpoint/2010/main" val="3015648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E0396D-B6DC-4534-B613-026876492FBB}" type="slidenum">
              <a:rPr lang="en-GB" smtClean="0"/>
              <a:t>3</a:t>
            </a:fld>
            <a:endParaRPr lang="en-GB"/>
          </a:p>
        </p:txBody>
      </p:sp>
    </p:spTree>
    <p:extLst>
      <p:ext uri="{BB962C8B-B14F-4D97-AF65-F5344CB8AC3E}">
        <p14:creationId xmlns:p14="http://schemas.microsoft.com/office/powerpoint/2010/main" val="668518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E0396D-B6DC-4534-B613-026876492FBB}" type="slidenum">
              <a:rPr lang="en-GB" smtClean="0"/>
              <a:t>4</a:t>
            </a:fld>
            <a:endParaRPr lang="en-GB"/>
          </a:p>
        </p:txBody>
      </p:sp>
    </p:spTree>
    <p:extLst>
      <p:ext uri="{BB962C8B-B14F-4D97-AF65-F5344CB8AC3E}">
        <p14:creationId xmlns:p14="http://schemas.microsoft.com/office/powerpoint/2010/main" val="2859430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E0396D-B6DC-4534-B613-026876492FBB}" type="slidenum">
              <a:rPr lang="en-GB" smtClean="0"/>
              <a:t>5</a:t>
            </a:fld>
            <a:endParaRPr lang="en-GB"/>
          </a:p>
        </p:txBody>
      </p:sp>
    </p:spTree>
    <p:extLst>
      <p:ext uri="{BB962C8B-B14F-4D97-AF65-F5344CB8AC3E}">
        <p14:creationId xmlns:p14="http://schemas.microsoft.com/office/powerpoint/2010/main" val="4005309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E0396D-B6DC-4534-B613-026876492FBB}" type="slidenum">
              <a:rPr lang="en-GB" smtClean="0"/>
              <a:t>6</a:t>
            </a:fld>
            <a:endParaRPr lang="en-GB"/>
          </a:p>
        </p:txBody>
      </p:sp>
    </p:spTree>
    <p:extLst>
      <p:ext uri="{BB962C8B-B14F-4D97-AF65-F5344CB8AC3E}">
        <p14:creationId xmlns:p14="http://schemas.microsoft.com/office/powerpoint/2010/main" val="2539899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E0396D-B6DC-4534-B613-026876492FBB}" type="slidenum">
              <a:rPr lang="en-GB" smtClean="0"/>
              <a:t>7</a:t>
            </a:fld>
            <a:endParaRPr lang="en-GB"/>
          </a:p>
        </p:txBody>
      </p:sp>
    </p:spTree>
    <p:extLst>
      <p:ext uri="{BB962C8B-B14F-4D97-AF65-F5344CB8AC3E}">
        <p14:creationId xmlns:p14="http://schemas.microsoft.com/office/powerpoint/2010/main" val="3677901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E0396D-B6DC-4534-B613-026876492FBB}" type="slidenum">
              <a:rPr lang="en-GB" smtClean="0"/>
              <a:t>8</a:t>
            </a:fld>
            <a:endParaRPr lang="en-GB"/>
          </a:p>
        </p:txBody>
      </p:sp>
    </p:spTree>
    <p:extLst>
      <p:ext uri="{BB962C8B-B14F-4D97-AF65-F5344CB8AC3E}">
        <p14:creationId xmlns:p14="http://schemas.microsoft.com/office/powerpoint/2010/main" val="1654422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AC9FA7-5139-4E8B-9F7B-2FED217A45F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xmlns="" id="{5F827667-5019-4A61-B358-B9CDD9CA68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xmlns="" id="{23B077F3-1C09-474E-94DC-05C9B1CD1E4D}"/>
              </a:ext>
            </a:extLst>
          </p:cNvPr>
          <p:cNvSpPr>
            <a:spLocks noGrp="1"/>
          </p:cNvSpPr>
          <p:nvPr>
            <p:ph type="dt" sz="half" idx="10"/>
          </p:nvPr>
        </p:nvSpPr>
        <p:spPr/>
        <p:txBody>
          <a:bodyPr/>
          <a:lstStyle/>
          <a:p>
            <a:fld id="{3A345F45-F6A9-4316-936B-AEE537F8A447}" type="datetimeFigureOut">
              <a:rPr lang="en-GB" smtClean="0"/>
              <a:t>16/05/2019</a:t>
            </a:fld>
            <a:endParaRPr lang="en-GB"/>
          </a:p>
        </p:txBody>
      </p:sp>
      <p:sp>
        <p:nvSpPr>
          <p:cNvPr id="5" name="Footer Placeholder 4">
            <a:extLst>
              <a:ext uri="{FF2B5EF4-FFF2-40B4-BE49-F238E27FC236}">
                <a16:creationId xmlns:a16="http://schemas.microsoft.com/office/drawing/2014/main" xmlns="" id="{578C3E2E-E46B-4825-AC3A-3DA41676D96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F80560F7-B543-474A-BCA3-23AC0788F43F}"/>
              </a:ext>
            </a:extLst>
          </p:cNvPr>
          <p:cNvSpPr>
            <a:spLocks noGrp="1"/>
          </p:cNvSpPr>
          <p:nvPr>
            <p:ph type="sldNum" sz="quarter" idx="12"/>
          </p:nvPr>
        </p:nvSpPr>
        <p:spPr/>
        <p:txBody>
          <a:bodyPr/>
          <a:lstStyle/>
          <a:p>
            <a:fld id="{BBAD2D5C-D607-4620-818F-D2696CC1CEF7}" type="slidenum">
              <a:rPr lang="en-GB" smtClean="0"/>
              <a:t>‹#›</a:t>
            </a:fld>
            <a:endParaRPr lang="en-GB"/>
          </a:p>
        </p:txBody>
      </p:sp>
    </p:spTree>
    <p:extLst>
      <p:ext uri="{BB962C8B-B14F-4D97-AF65-F5344CB8AC3E}">
        <p14:creationId xmlns:p14="http://schemas.microsoft.com/office/powerpoint/2010/main" val="677942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C64DD67-091B-44BE-BA10-3371C130C4B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BA6404DA-335C-4C8F-A705-9D19947916C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F7BCA522-CECF-41BC-AEDC-4D5115A44E5B}"/>
              </a:ext>
            </a:extLst>
          </p:cNvPr>
          <p:cNvSpPr>
            <a:spLocks noGrp="1"/>
          </p:cNvSpPr>
          <p:nvPr>
            <p:ph type="dt" sz="half" idx="10"/>
          </p:nvPr>
        </p:nvSpPr>
        <p:spPr/>
        <p:txBody>
          <a:bodyPr/>
          <a:lstStyle/>
          <a:p>
            <a:fld id="{3A345F45-F6A9-4316-936B-AEE537F8A447}" type="datetimeFigureOut">
              <a:rPr lang="en-GB" smtClean="0"/>
              <a:t>16/05/2019</a:t>
            </a:fld>
            <a:endParaRPr lang="en-GB"/>
          </a:p>
        </p:txBody>
      </p:sp>
      <p:sp>
        <p:nvSpPr>
          <p:cNvPr id="5" name="Footer Placeholder 4">
            <a:extLst>
              <a:ext uri="{FF2B5EF4-FFF2-40B4-BE49-F238E27FC236}">
                <a16:creationId xmlns:a16="http://schemas.microsoft.com/office/drawing/2014/main" xmlns="" id="{BD1DB5A6-5241-4209-A8D2-6CA2538D4B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41AD80E2-3BC1-4E25-94CD-1804FCCB750C}"/>
              </a:ext>
            </a:extLst>
          </p:cNvPr>
          <p:cNvSpPr>
            <a:spLocks noGrp="1"/>
          </p:cNvSpPr>
          <p:nvPr>
            <p:ph type="sldNum" sz="quarter" idx="12"/>
          </p:nvPr>
        </p:nvSpPr>
        <p:spPr/>
        <p:txBody>
          <a:bodyPr/>
          <a:lstStyle/>
          <a:p>
            <a:fld id="{BBAD2D5C-D607-4620-818F-D2696CC1CEF7}" type="slidenum">
              <a:rPr lang="en-GB" smtClean="0"/>
              <a:t>‹#›</a:t>
            </a:fld>
            <a:endParaRPr lang="en-GB"/>
          </a:p>
        </p:txBody>
      </p:sp>
    </p:spTree>
    <p:extLst>
      <p:ext uri="{BB962C8B-B14F-4D97-AF65-F5344CB8AC3E}">
        <p14:creationId xmlns:p14="http://schemas.microsoft.com/office/powerpoint/2010/main" val="3460440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EE62EA4A-CDEA-40A4-9830-C17A1FD580D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5F0F5DB8-ECA2-47E1-AF11-401B7286B03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9BDF0E1C-8C4C-4D13-8277-CB48CC7FC8A2}"/>
              </a:ext>
            </a:extLst>
          </p:cNvPr>
          <p:cNvSpPr>
            <a:spLocks noGrp="1"/>
          </p:cNvSpPr>
          <p:nvPr>
            <p:ph type="dt" sz="half" idx="10"/>
          </p:nvPr>
        </p:nvSpPr>
        <p:spPr/>
        <p:txBody>
          <a:bodyPr/>
          <a:lstStyle/>
          <a:p>
            <a:fld id="{3A345F45-F6A9-4316-936B-AEE537F8A447}" type="datetimeFigureOut">
              <a:rPr lang="en-GB" smtClean="0"/>
              <a:t>16/05/2019</a:t>
            </a:fld>
            <a:endParaRPr lang="en-GB"/>
          </a:p>
        </p:txBody>
      </p:sp>
      <p:sp>
        <p:nvSpPr>
          <p:cNvPr id="5" name="Footer Placeholder 4">
            <a:extLst>
              <a:ext uri="{FF2B5EF4-FFF2-40B4-BE49-F238E27FC236}">
                <a16:creationId xmlns:a16="http://schemas.microsoft.com/office/drawing/2014/main" xmlns="" id="{5396558B-6D0A-465F-9EFA-D5F047DB6A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749EFC0C-9248-48ED-ACE3-7188454348CE}"/>
              </a:ext>
            </a:extLst>
          </p:cNvPr>
          <p:cNvSpPr>
            <a:spLocks noGrp="1"/>
          </p:cNvSpPr>
          <p:nvPr>
            <p:ph type="sldNum" sz="quarter" idx="12"/>
          </p:nvPr>
        </p:nvSpPr>
        <p:spPr/>
        <p:txBody>
          <a:bodyPr/>
          <a:lstStyle/>
          <a:p>
            <a:fld id="{BBAD2D5C-D607-4620-818F-D2696CC1CEF7}" type="slidenum">
              <a:rPr lang="en-GB" smtClean="0"/>
              <a:t>‹#›</a:t>
            </a:fld>
            <a:endParaRPr lang="en-GB"/>
          </a:p>
        </p:txBody>
      </p:sp>
    </p:spTree>
    <p:extLst>
      <p:ext uri="{BB962C8B-B14F-4D97-AF65-F5344CB8AC3E}">
        <p14:creationId xmlns:p14="http://schemas.microsoft.com/office/powerpoint/2010/main" val="151193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3E68A6-BA7F-4524-A7E1-327BCFA38FB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AB81899D-8576-4FE4-A62A-5E8A3041F1B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017165CC-2D78-468B-A460-BE441567780B}"/>
              </a:ext>
            </a:extLst>
          </p:cNvPr>
          <p:cNvSpPr>
            <a:spLocks noGrp="1"/>
          </p:cNvSpPr>
          <p:nvPr>
            <p:ph type="dt" sz="half" idx="10"/>
          </p:nvPr>
        </p:nvSpPr>
        <p:spPr/>
        <p:txBody>
          <a:bodyPr/>
          <a:lstStyle/>
          <a:p>
            <a:fld id="{3A345F45-F6A9-4316-936B-AEE537F8A447}" type="datetimeFigureOut">
              <a:rPr lang="en-GB" smtClean="0"/>
              <a:t>16/05/2019</a:t>
            </a:fld>
            <a:endParaRPr lang="en-GB"/>
          </a:p>
        </p:txBody>
      </p:sp>
      <p:sp>
        <p:nvSpPr>
          <p:cNvPr id="5" name="Footer Placeholder 4">
            <a:extLst>
              <a:ext uri="{FF2B5EF4-FFF2-40B4-BE49-F238E27FC236}">
                <a16:creationId xmlns:a16="http://schemas.microsoft.com/office/drawing/2014/main" xmlns="" id="{CDCEF95A-65EE-4BC2-9004-DB16EE0976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19C0B8F8-3288-430A-BE9B-19B6233EA4A9}"/>
              </a:ext>
            </a:extLst>
          </p:cNvPr>
          <p:cNvSpPr>
            <a:spLocks noGrp="1"/>
          </p:cNvSpPr>
          <p:nvPr>
            <p:ph type="sldNum" sz="quarter" idx="12"/>
          </p:nvPr>
        </p:nvSpPr>
        <p:spPr/>
        <p:txBody>
          <a:bodyPr/>
          <a:lstStyle/>
          <a:p>
            <a:fld id="{BBAD2D5C-D607-4620-818F-D2696CC1CEF7}" type="slidenum">
              <a:rPr lang="en-GB" smtClean="0"/>
              <a:t>‹#›</a:t>
            </a:fld>
            <a:endParaRPr lang="en-GB"/>
          </a:p>
        </p:txBody>
      </p:sp>
    </p:spTree>
    <p:extLst>
      <p:ext uri="{BB962C8B-B14F-4D97-AF65-F5344CB8AC3E}">
        <p14:creationId xmlns:p14="http://schemas.microsoft.com/office/powerpoint/2010/main" val="2279170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93E0BA-3B46-4E0F-9F78-EBCE7F77E34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xmlns="" id="{018A7415-EB4B-4615-87B0-3BD91BF335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103B0120-B0AA-4D1F-93D2-B817B1BDDA71}"/>
              </a:ext>
            </a:extLst>
          </p:cNvPr>
          <p:cNvSpPr>
            <a:spLocks noGrp="1"/>
          </p:cNvSpPr>
          <p:nvPr>
            <p:ph type="dt" sz="half" idx="10"/>
          </p:nvPr>
        </p:nvSpPr>
        <p:spPr/>
        <p:txBody>
          <a:bodyPr/>
          <a:lstStyle/>
          <a:p>
            <a:fld id="{3A345F45-F6A9-4316-936B-AEE537F8A447}" type="datetimeFigureOut">
              <a:rPr lang="en-GB" smtClean="0"/>
              <a:t>16/05/2019</a:t>
            </a:fld>
            <a:endParaRPr lang="en-GB"/>
          </a:p>
        </p:txBody>
      </p:sp>
      <p:sp>
        <p:nvSpPr>
          <p:cNvPr id="5" name="Footer Placeholder 4">
            <a:extLst>
              <a:ext uri="{FF2B5EF4-FFF2-40B4-BE49-F238E27FC236}">
                <a16:creationId xmlns:a16="http://schemas.microsoft.com/office/drawing/2014/main" xmlns="" id="{E726014A-CBD3-4DCD-84CB-67F46DA0CD2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B6E3FF92-A6F4-4085-95E0-1EB5FE43ED2B}"/>
              </a:ext>
            </a:extLst>
          </p:cNvPr>
          <p:cNvSpPr>
            <a:spLocks noGrp="1"/>
          </p:cNvSpPr>
          <p:nvPr>
            <p:ph type="sldNum" sz="quarter" idx="12"/>
          </p:nvPr>
        </p:nvSpPr>
        <p:spPr/>
        <p:txBody>
          <a:bodyPr/>
          <a:lstStyle/>
          <a:p>
            <a:fld id="{BBAD2D5C-D607-4620-818F-D2696CC1CEF7}" type="slidenum">
              <a:rPr lang="en-GB" smtClean="0"/>
              <a:t>‹#›</a:t>
            </a:fld>
            <a:endParaRPr lang="en-GB"/>
          </a:p>
        </p:txBody>
      </p:sp>
    </p:spTree>
    <p:extLst>
      <p:ext uri="{BB962C8B-B14F-4D97-AF65-F5344CB8AC3E}">
        <p14:creationId xmlns:p14="http://schemas.microsoft.com/office/powerpoint/2010/main" val="2417555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B2A93E8-F39B-492A-A4A6-4711DA1C9FE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8C0AABF8-47F1-4251-B72D-FB61025E64A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xmlns="" id="{D508FDCF-3BBA-474A-BD5D-A7D8C7D05AD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xmlns="" id="{B1311D44-CE15-4C4D-8C29-461F5814C04A}"/>
              </a:ext>
            </a:extLst>
          </p:cNvPr>
          <p:cNvSpPr>
            <a:spLocks noGrp="1"/>
          </p:cNvSpPr>
          <p:nvPr>
            <p:ph type="dt" sz="half" idx="10"/>
          </p:nvPr>
        </p:nvSpPr>
        <p:spPr/>
        <p:txBody>
          <a:bodyPr/>
          <a:lstStyle/>
          <a:p>
            <a:fld id="{3A345F45-F6A9-4316-936B-AEE537F8A447}" type="datetimeFigureOut">
              <a:rPr lang="en-GB" smtClean="0"/>
              <a:t>16/05/2019</a:t>
            </a:fld>
            <a:endParaRPr lang="en-GB"/>
          </a:p>
        </p:txBody>
      </p:sp>
      <p:sp>
        <p:nvSpPr>
          <p:cNvPr id="6" name="Footer Placeholder 5">
            <a:extLst>
              <a:ext uri="{FF2B5EF4-FFF2-40B4-BE49-F238E27FC236}">
                <a16:creationId xmlns:a16="http://schemas.microsoft.com/office/drawing/2014/main" xmlns="" id="{918B0531-55DE-4EEC-AD18-FA0E27C6C0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D24A3A18-8C8D-422B-84A5-952498204508}"/>
              </a:ext>
            </a:extLst>
          </p:cNvPr>
          <p:cNvSpPr>
            <a:spLocks noGrp="1"/>
          </p:cNvSpPr>
          <p:nvPr>
            <p:ph type="sldNum" sz="quarter" idx="12"/>
          </p:nvPr>
        </p:nvSpPr>
        <p:spPr/>
        <p:txBody>
          <a:bodyPr/>
          <a:lstStyle/>
          <a:p>
            <a:fld id="{BBAD2D5C-D607-4620-818F-D2696CC1CEF7}" type="slidenum">
              <a:rPr lang="en-GB" smtClean="0"/>
              <a:t>‹#›</a:t>
            </a:fld>
            <a:endParaRPr lang="en-GB"/>
          </a:p>
        </p:txBody>
      </p:sp>
    </p:spTree>
    <p:extLst>
      <p:ext uri="{BB962C8B-B14F-4D97-AF65-F5344CB8AC3E}">
        <p14:creationId xmlns:p14="http://schemas.microsoft.com/office/powerpoint/2010/main" val="1820866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E52BA78-3D88-46B0-9B16-C0068877B0B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CAD88683-03A1-41DE-9B0F-B0AABF9CD5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EDD1D2CB-8858-4A72-B7DC-D4510E70B86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xmlns="" id="{54175AA2-4506-4BB8-BEC7-8345CBD033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77B472EF-9E55-4BDA-BC6D-225F437A55A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xmlns="" id="{D9ABC8B6-E5B3-43F6-B1F8-3DEB039D2E88}"/>
              </a:ext>
            </a:extLst>
          </p:cNvPr>
          <p:cNvSpPr>
            <a:spLocks noGrp="1"/>
          </p:cNvSpPr>
          <p:nvPr>
            <p:ph type="dt" sz="half" idx="10"/>
          </p:nvPr>
        </p:nvSpPr>
        <p:spPr/>
        <p:txBody>
          <a:bodyPr/>
          <a:lstStyle/>
          <a:p>
            <a:fld id="{3A345F45-F6A9-4316-936B-AEE537F8A447}" type="datetimeFigureOut">
              <a:rPr lang="en-GB" smtClean="0"/>
              <a:t>16/05/2019</a:t>
            </a:fld>
            <a:endParaRPr lang="en-GB"/>
          </a:p>
        </p:txBody>
      </p:sp>
      <p:sp>
        <p:nvSpPr>
          <p:cNvPr id="8" name="Footer Placeholder 7">
            <a:extLst>
              <a:ext uri="{FF2B5EF4-FFF2-40B4-BE49-F238E27FC236}">
                <a16:creationId xmlns:a16="http://schemas.microsoft.com/office/drawing/2014/main" xmlns="" id="{BCC0069F-A61A-47E9-8B00-146CDB29491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xmlns="" id="{ADE38499-C167-4592-804B-67D531DC48A2}"/>
              </a:ext>
            </a:extLst>
          </p:cNvPr>
          <p:cNvSpPr>
            <a:spLocks noGrp="1"/>
          </p:cNvSpPr>
          <p:nvPr>
            <p:ph type="sldNum" sz="quarter" idx="12"/>
          </p:nvPr>
        </p:nvSpPr>
        <p:spPr/>
        <p:txBody>
          <a:bodyPr/>
          <a:lstStyle/>
          <a:p>
            <a:fld id="{BBAD2D5C-D607-4620-818F-D2696CC1CEF7}" type="slidenum">
              <a:rPr lang="en-GB" smtClean="0"/>
              <a:t>‹#›</a:t>
            </a:fld>
            <a:endParaRPr lang="en-GB"/>
          </a:p>
        </p:txBody>
      </p:sp>
    </p:spTree>
    <p:extLst>
      <p:ext uri="{BB962C8B-B14F-4D97-AF65-F5344CB8AC3E}">
        <p14:creationId xmlns:p14="http://schemas.microsoft.com/office/powerpoint/2010/main" val="1345573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899259-ACD9-4D9C-A411-117194B4B05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xmlns="" id="{B77B512C-522D-4703-AFE0-A597361DDF83}"/>
              </a:ext>
            </a:extLst>
          </p:cNvPr>
          <p:cNvSpPr>
            <a:spLocks noGrp="1"/>
          </p:cNvSpPr>
          <p:nvPr>
            <p:ph type="dt" sz="half" idx="10"/>
          </p:nvPr>
        </p:nvSpPr>
        <p:spPr/>
        <p:txBody>
          <a:bodyPr/>
          <a:lstStyle/>
          <a:p>
            <a:fld id="{3A345F45-F6A9-4316-936B-AEE537F8A447}" type="datetimeFigureOut">
              <a:rPr lang="en-GB" smtClean="0"/>
              <a:t>16/05/2019</a:t>
            </a:fld>
            <a:endParaRPr lang="en-GB"/>
          </a:p>
        </p:txBody>
      </p:sp>
      <p:sp>
        <p:nvSpPr>
          <p:cNvPr id="4" name="Footer Placeholder 3">
            <a:extLst>
              <a:ext uri="{FF2B5EF4-FFF2-40B4-BE49-F238E27FC236}">
                <a16:creationId xmlns:a16="http://schemas.microsoft.com/office/drawing/2014/main" xmlns="" id="{1EA1E808-677D-4E2C-8E1C-8F27A0700FB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xmlns="" id="{B80F7369-D842-43A7-B60F-1B096D0D56E7}"/>
              </a:ext>
            </a:extLst>
          </p:cNvPr>
          <p:cNvSpPr>
            <a:spLocks noGrp="1"/>
          </p:cNvSpPr>
          <p:nvPr>
            <p:ph type="sldNum" sz="quarter" idx="12"/>
          </p:nvPr>
        </p:nvSpPr>
        <p:spPr/>
        <p:txBody>
          <a:bodyPr/>
          <a:lstStyle/>
          <a:p>
            <a:fld id="{BBAD2D5C-D607-4620-818F-D2696CC1CEF7}" type="slidenum">
              <a:rPr lang="en-GB" smtClean="0"/>
              <a:t>‹#›</a:t>
            </a:fld>
            <a:endParaRPr lang="en-GB"/>
          </a:p>
        </p:txBody>
      </p:sp>
    </p:spTree>
    <p:extLst>
      <p:ext uri="{BB962C8B-B14F-4D97-AF65-F5344CB8AC3E}">
        <p14:creationId xmlns:p14="http://schemas.microsoft.com/office/powerpoint/2010/main" val="731962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63BE57B6-1C50-4ED0-87E8-FD17C460592D}"/>
              </a:ext>
            </a:extLst>
          </p:cNvPr>
          <p:cNvSpPr>
            <a:spLocks noGrp="1"/>
          </p:cNvSpPr>
          <p:nvPr>
            <p:ph type="dt" sz="half" idx="10"/>
          </p:nvPr>
        </p:nvSpPr>
        <p:spPr/>
        <p:txBody>
          <a:bodyPr/>
          <a:lstStyle/>
          <a:p>
            <a:fld id="{3A345F45-F6A9-4316-936B-AEE537F8A447}" type="datetimeFigureOut">
              <a:rPr lang="en-GB" smtClean="0"/>
              <a:t>16/05/2019</a:t>
            </a:fld>
            <a:endParaRPr lang="en-GB"/>
          </a:p>
        </p:txBody>
      </p:sp>
      <p:sp>
        <p:nvSpPr>
          <p:cNvPr id="3" name="Footer Placeholder 2">
            <a:extLst>
              <a:ext uri="{FF2B5EF4-FFF2-40B4-BE49-F238E27FC236}">
                <a16:creationId xmlns:a16="http://schemas.microsoft.com/office/drawing/2014/main" xmlns="" id="{28EA9079-C77E-40FD-A4FE-6FCC824C8B7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xmlns="" id="{65F1CF08-1804-4147-B06B-168E5D1FD78A}"/>
              </a:ext>
            </a:extLst>
          </p:cNvPr>
          <p:cNvSpPr>
            <a:spLocks noGrp="1"/>
          </p:cNvSpPr>
          <p:nvPr>
            <p:ph type="sldNum" sz="quarter" idx="12"/>
          </p:nvPr>
        </p:nvSpPr>
        <p:spPr/>
        <p:txBody>
          <a:bodyPr/>
          <a:lstStyle/>
          <a:p>
            <a:fld id="{BBAD2D5C-D607-4620-818F-D2696CC1CEF7}" type="slidenum">
              <a:rPr lang="en-GB" smtClean="0"/>
              <a:t>‹#›</a:t>
            </a:fld>
            <a:endParaRPr lang="en-GB"/>
          </a:p>
        </p:txBody>
      </p:sp>
    </p:spTree>
    <p:extLst>
      <p:ext uri="{BB962C8B-B14F-4D97-AF65-F5344CB8AC3E}">
        <p14:creationId xmlns:p14="http://schemas.microsoft.com/office/powerpoint/2010/main" val="3961860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BCC08F9-F58E-43B5-B0D1-9373F49A84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E9EFC7C3-110E-4871-A69B-F2C057B1F13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xmlns="" id="{A92E82D2-DFD9-4860-9A4F-61696727F1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3DD82D34-601D-4014-886F-36D98C5409A8}"/>
              </a:ext>
            </a:extLst>
          </p:cNvPr>
          <p:cNvSpPr>
            <a:spLocks noGrp="1"/>
          </p:cNvSpPr>
          <p:nvPr>
            <p:ph type="dt" sz="half" idx="10"/>
          </p:nvPr>
        </p:nvSpPr>
        <p:spPr/>
        <p:txBody>
          <a:bodyPr/>
          <a:lstStyle/>
          <a:p>
            <a:fld id="{3A345F45-F6A9-4316-936B-AEE537F8A447}" type="datetimeFigureOut">
              <a:rPr lang="en-GB" smtClean="0"/>
              <a:t>16/05/2019</a:t>
            </a:fld>
            <a:endParaRPr lang="en-GB"/>
          </a:p>
        </p:txBody>
      </p:sp>
      <p:sp>
        <p:nvSpPr>
          <p:cNvPr id="6" name="Footer Placeholder 5">
            <a:extLst>
              <a:ext uri="{FF2B5EF4-FFF2-40B4-BE49-F238E27FC236}">
                <a16:creationId xmlns:a16="http://schemas.microsoft.com/office/drawing/2014/main" xmlns="" id="{9ACA944E-40D4-4144-81DA-1DD375F8BCE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C8A8716B-620C-4A43-9236-F21BBFB76868}"/>
              </a:ext>
            </a:extLst>
          </p:cNvPr>
          <p:cNvSpPr>
            <a:spLocks noGrp="1"/>
          </p:cNvSpPr>
          <p:nvPr>
            <p:ph type="sldNum" sz="quarter" idx="12"/>
          </p:nvPr>
        </p:nvSpPr>
        <p:spPr/>
        <p:txBody>
          <a:bodyPr/>
          <a:lstStyle/>
          <a:p>
            <a:fld id="{BBAD2D5C-D607-4620-818F-D2696CC1CEF7}" type="slidenum">
              <a:rPr lang="en-GB" smtClean="0"/>
              <a:t>‹#›</a:t>
            </a:fld>
            <a:endParaRPr lang="en-GB"/>
          </a:p>
        </p:txBody>
      </p:sp>
    </p:spTree>
    <p:extLst>
      <p:ext uri="{BB962C8B-B14F-4D97-AF65-F5344CB8AC3E}">
        <p14:creationId xmlns:p14="http://schemas.microsoft.com/office/powerpoint/2010/main" val="1700338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194684C-3922-4C38-8933-F316DAAA81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xmlns="" id="{54A5FD6F-AAAF-4385-BC8B-FF84F54FF3B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xmlns="" id="{DD4620C6-D98E-4D39-8874-54AE97448F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EE4B4AA9-6D82-41E5-A0CD-99433A5B5299}"/>
              </a:ext>
            </a:extLst>
          </p:cNvPr>
          <p:cNvSpPr>
            <a:spLocks noGrp="1"/>
          </p:cNvSpPr>
          <p:nvPr>
            <p:ph type="dt" sz="half" idx="10"/>
          </p:nvPr>
        </p:nvSpPr>
        <p:spPr/>
        <p:txBody>
          <a:bodyPr/>
          <a:lstStyle/>
          <a:p>
            <a:fld id="{3A345F45-F6A9-4316-936B-AEE537F8A447}" type="datetimeFigureOut">
              <a:rPr lang="en-GB" smtClean="0"/>
              <a:t>16/05/2019</a:t>
            </a:fld>
            <a:endParaRPr lang="en-GB"/>
          </a:p>
        </p:txBody>
      </p:sp>
      <p:sp>
        <p:nvSpPr>
          <p:cNvPr id="6" name="Footer Placeholder 5">
            <a:extLst>
              <a:ext uri="{FF2B5EF4-FFF2-40B4-BE49-F238E27FC236}">
                <a16:creationId xmlns:a16="http://schemas.microsoft.com/office/drawing/2014/main" xmlns="" id="{D5BC6D9C-317D-40E0-9E61-438735292A5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C9515E1E-B267-47F9-B8D0-0903777C00A1}"/>
              </a:ext>
            </a:extLst>
          </p:cNvPr>
          <p:cNvSpPr>
            <a:spLocks noGrp="1"/>
          </p:cNvSpPr>
          <p:nvPr>
            <p:ph type="sldNum" sz="quarter" idx="12"/>
          </p:nvPr>
        </p:nvSpPr>
        <p:spPr/>
        <p:txBody>
          <a:bodyPr/>
          <a:lstStyle/>
          <a:p>
            <a:fld id="{BBAD2D5C-D607-4620-818F-D2696CC1CEF7}" type="slidenum">
              <a:rPr lang="en-GB" smtClean="0"/>
              <a:t>‹#›</a:t>
            </a:fld>
            <a:endParaRPr lang="en-GB"/>
          </a:p>
        </p:txBody>
      </p:sp>
    </p:spTree>
    <p:extLst>
      <p:ext uri="{BB962C8B-B14F-4D97-AF65-F5344CB8AC3E}">
        <p14:creationId xmlns:p14="http://schemas.microsoft.com/office/powerpoint/2010/main" val="4229763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5681D262-63FC-4203-9C87-A8CE9348281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279A9FD8-F779-4691-8CE8-EF2D95FC78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5CF2D06C-4579-46AE-94C6-4E9B21AB437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345F45-F6A9-4316-936B-AEE537F8A447}" type="datetimeFigureOut">
              <a:rPr lang="en-GB" smtClean="0"/>
              <a:t>16/05/2019</a:t>
            </a:fld>
            <a:endParaRPr lang="en-GB"/>
          </a:p>
        </p:txBody>
      </p:sp>
      <p:sp>
        <p:nvSpPr>
          <p:cNvPr id="5" name="Footer Placeholder 4">
            <a:extLst>
              <a:ext uri="{FF2B5EF4-FFF2-40B4-BE49-F238E27FC236}">
                <a16:creationId xmlns:a16="http://schemas.microsoft.com/office/drawing/2014/main" xmlns="" id="{F50D0506-825C-40FA-BDFE-9AFBEEB0F6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xmlns="" id="{6C60A1C6-5DBC-43AB-A1DF-715448B0D4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D2D5C-D607-4620-818F-D2696CC1CEF7}" type="slidenum">
              <a:rPr lang="en-GB" smtClean="0"/>
              <a:t>‹#›</a:t>
            </a:fld>
            <a:endParaRPr lang="en-GB"/>
          </a:p>
        </p:txBody>
      </p:sp>
    </p:spTree>
    <p:extLst>
      <p:ext uri="{BB962C8B-B14F-4D97-AF65-F5344CB8AC3E}">
        <p14:creationId xmlns:p14="http://schemas.microsoft.com/office/powerpoint/2010/main" val="5639808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xmlns="" id="{9E013612-882B-47DE-BF1D-A00E83589405}"/>
              </a:ext>
            </a:extLst>
          </p:cNvPr>
          <p:cNvGrpSpPr/>
          <p:nvPr/>
        </p:nvGrpSpPr>
        <p:grpSpPr>
          <a:xfrm>
            <a:off x="288631" y="228602"/>
            <a:ext cx="7483769" cy="6336000"/>
            <a:chOff x="157999" y="228602"/>
            <a:chExt cx="7524000" cy="6336000"/>
          </a:xfrm>
        </p:grpSpPr>
        <p:sp>
          <p:nvSpPr>
            <p:cNvPr id="2" name="Rectangle 1">
              <a:extLst>
                <a:ext uri="{FF2B5EF4-FFF2-40B4-BE49-F238E27FC236}">
                  <a16:creationId xmlns:a16="http://schemas.microsoft.com/office/drawing/2014/main" xmlns="" id="{36A260FC-F04D-4294-A7D1-BD5435774C63}"/>
                </a:ext>
              </a:extLst>
            </p:cNvPr>
            <p:cNvSpPr/>
            <p:nvPr/>
          </p:nvSpPr>
          <p:spPr>
            <a:xfrm>
              <a:off x="157999" y="228602"/>
              <a:ext cx="7524000" cy="6336000"/>
            </a:xfrm>
            <a:prstGeom prst="rect">
              <a:avLst/>
            </a:prstGeom>
            <a:solidFill>
              <a:srgbClr val="0049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xmlns="" id="{356C1362-1E22-400A-B004-55836120A0D8}"/>
                </a:ext>
              </a:extLst>
            </p:cNvPr>
            <p:cNvSpPr/>
            <p:nvPr/>
          </p:nvSpPr>
          <p:spPr>
            <a:xfrm>
              <a:off x="189556" y="272792"/>
              <a:ext cx="7448967" cy="622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xmlns="" id="{159C6367-4413-47C2-B36D-9BB9448F12D7}"/>
                </a:ext>
              </a:extLst>
            </p:cNvPr>
            <p:cNvSpPr/>
            <p:nvPr/>
          </p:nvSpPr>
          <p:spPr>
            <a:xfrm>
              <a:off x="246299" y="308221"/>
              <a:ext cx="7338486" cy="6143584"/>
            </a:xfrm>
            <a:prstGeom prst="rect">
              <a:avLst/>
            </a:prstGeom>
            <a:solidFill>
              <a:srgbClr val="0049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endParaRPr lang="en-GB" dirty="0"/>
            </a:p>
            <a:p>
              <a:pPr algn="ctr"/>
              <a:endParaRPr lang="en-GB" dirty="0" smtClean="0"/>
            </a:p>
            <a:p>
              <a:pPr algn="ctr"/>
              <a:endParaRPr lang="en-GB" dirty="0"/>
            </a:p>
            <a:p>
              <a:pPr algn="ctr"/>
              <a:endParaRPr lang="en-GB" dirty="0" smtClean="0"/>
            </a:p>
            <a:p>
              <a:pPr algn="ctr"/>
              <a:endParaRPr lang="en-GB" dirty="0"/>
            </a:p>
            <a:p>
              <a:pPr algn="ctr"/>
              <a:endParaRPr lang="en-GB" dirty="0" smtClean="0"/>
            </a:p>
            <a:p>
              <a:pPr algn="ctr"/>
              <a:endParaRPr lang="en-GB" dirty="0"/>
            </a:p>
            <a:p>
              <a:pPr algn="ctr"/>
              <a:endParaRPr lang="en-GB" dirty="0" smtClean="0"/>
            </a:p>
            <a:p>
              <a:pPr algn="ctr"/>
              <a:endParaRPr lang="en-GB" dirty="0"/>
            </a:p>
            <a:p>
              <a:pPr algn="ctr"/>
              <a:endParaRPr lang="en-GB" dirty="0" smtClean="0"/>
            </a:p>
            <a:p>
              <a:r>
                <a:rPr lang="en-GB" dirty="0" smtClean="0"/>
                <a:t>            </a:t>
              </a:r>
            </a:p>
            <a:p>
              <a:r>
                <a:rPr lang="en-GB" sz="2800" dirty="0" smtClean="0"/>
                <a:t>	</a:t>
              </a:r>
            </a:p>
            <a:p>
              <a:r>
                <a:rPr lang="en-GB" sz="2800" dirty="0" smtClean="0"/>
                <a:t>	AGM Nairobi, Kenya</a:t>
              </a:r>
            </a:p>
            <a:p>
              <a:r>
                <a:rPr lang="en-GB" sz="2800" dirty="0" smtClean="0"/>
                <a:t>	16 May 2019</a:t>
              </a:r>
              <a:endParaRPr lang="en-GB" sz="2800" dirty="0"/>
            </a:p>
          </p:txBody>
        </p:sp>
      </p:grpSp>
      <p:sp>
        <p:nvSpPr>
          <p:cNvPr id="19" name="Title 1">
            <a:extLst>
              <a:ext uri="{FF2B5EF4-FFF2-40B4-BE49-F238E27FC236}">
                <a16:creationId xmlns:a16="http://schemas.microsoft.com/office/drawing/2014/main" xmlns="" id="{427D517C-9F1C-4E68-ADC4-6F6540519E71}"/>
              </a:ext>
            </a:extLst>
          </p:cNvPr>
          <p:cNvSpPr txBox="1">
            <a:spLocks/>
          </p:cNvSpPr>
          <p:nvPr/>
        </p:nvSpPr>
        <p:spPr>
          <a:xfrm>
            <a:off x="1224814" y="1025165"/>
            <a:ext cx="4458424" cy="3068357"/>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solidFill>
                  <a:srgbClr val="FFFFFF"/>
                </a:solidFill>
              </a:rPr>
              <a:t>UNEG Strategy 2020-2024</a:t>
            </a:r>
            <a:endParaRPr lang="en-GB" dirty="0">
              <a:solidFill>
                <a:srgbClr val="FFFFFF"/>
              </a:solidFill>
            </a:endParaRPr>
          </a:p>
        </p:txBody>
      </p:sp>
      <p:cxnSp>
        <p:nvCxnSpPr>
          <p:cNvPr id="24" name="Straight Connector 23">
            <a:extLst>
              <a:ext uri="{FF2B5EF4-FFF2-40B4-BE49-F238E27FC236}">
                <a16:creationId xmlns:a16="http://schemas.microsoft.com/office/drawing/2014/main" xmlns="" id="{81B81D4A-58B6-4ABA-A499-6DEAFFBBFE16}"/>
              </a:ext>
            </a:extLst>
          </p:cNvPr>
          <p:cNvCxnSpPr/>
          <p:nvPr/>
        </p:nvCxnSpPr>
        <p:spPr>
          <a:xfrm>
            <a:off x="1018604" y="3581400"/>
            <a:ext cx="4458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xmlns="" id="{9970D9FA-CB5D-49CB-BCBF-29BFD7A39E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2398" y="1214331"/>
            <a:ext cx="4000971" cy="830201"/>
          </a:xfrm>
          <a:prstGeom prst="rect">
            <a:avLst/>
          </a:prstGeom>
          <a:ln w="9525">
            <a:noFill/>
          </a:ln>
        </p:spPr>
      </p:pic>
      <p:pic>
        <p:nvPicPr>
          <p:cNvPr id="1026" name="Picture 2" descr="RÃ©sultat de recherche d'images pour &quot;strategy&qu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8840" y="2892057"/>
            <a:ext cx="4239821" cy="2812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51830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xmlns="" id="{253E7F2B-B3A2-4D78-A614-C5778146B735}"/>
              </a:ext>
            </a:extLst>
          </p:cNvPr>
          <p:cNvGrpSpPr/>
          <p:nvPr/>
        </p:nvGrpSpPr>
        <p:grpSpPr>
          <a:xfrm>
            <a:off x="288631" y="228602"/>
            <a:ext cx="11603332" cy="6336000"/>
            <a:chOff x="157999" y="228602"/>
            <a:chExt cx="7524000" cy="6336000"/>
          </a:xfrm>
        </p:grpSpPr>
        <p:sp>
          <p:nvSpPr>
            <p:cNvPr id="10" name="Rectangle 9">
              <a:extLst>
                <a:ext uri="{FF2B5EF4-FFF2-40B4-BE49-F238E27FC236}">
                  <a16:creationId xmlns:a16="http://schemas.microsoft.com/office/drawing/2014/main" xmlns="" id="{BC993B40-AB57-45E0-BECA-BE5CF3E8D7B9}"/>
                </a:ext>
              </a:extLst>
            </p:cNvPr>
            <p:cNvSpPr/>
            <p:nvPr/>
          </p:nvSpPr>
          <p:spPr>
            <a:xfrm>
              <a:off x="157999" y="228602"/>
              <a:ext cx="7524000" cy="6336000"/>
            </a:xfrm>
            <a:prstGeom prst="rect">
              <a:avLst/>
            </a:prstGeom>
            <a:solidFill>
              <a:srgbClr val="0049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xmlns="" id="{E7FCAFDE-4661-4E92-B58B-957CF4858AEA}"/>
                </a:ext>
              </a:extLst>
            </p:cNvPr>
            <p:cNvSpPr/>
            <p:nvPr/>
          </p:nvSpPr>
          <p:spPr>
            <a:xfrm>
              <a:off x="189556" y="272792"/>
              <a:ext cx="7448967" cy="622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xmlns="" id="{CD08258F-C5CE-47FC-A543-A7BB64E9472F}"/>
                </a:ext>
              </a:extLst>
            </p:cNvPr>
            <p:cNvSpPr/>
            <p:nvPr/>
          </p:nvSpPr>
          <p:spPr>
            <a:xfrm>
              <a:off x="246299" y="308221"/>
              <a:ext cx="7338486" cy="6143584"/>
            </a:xfrm>
            <a:prstGeom prst="rect">
              <a:avLst/>
            </a:prstGeom>
            <a:solidFill>
              <a:srgbClr val="0049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2" name="TextBox 31">
            <a:extLst>
              <a:ext uri="{FF2B5EF4-FFF2-40B4-BE49-F238E27FC236}">
                <a16:creationId xmlns:a16="http://schemas.microsoft.com/office/drawing/2014/main" xmlns="" id="{9869D307-4B66-4CE3-9769-E005CD426FE8}"/>
              </a:ext>
            </a:extLst>
          </p:cNvPr>
          <p:cNvSpPr txBox="1"/>
          <p:nvPr/>
        </p:nvSpPr>
        <p:spPr>
          <a:xfrm>
            <a:off x="407506" y="1881188"/>
            <a:ext cx="11365582" cy="4401205"/>
          </a:xfrm>
          <a:prstGeom prst="rect">
            <a:avLst/>
          </a:prstGeom>
          <a:noFill/>
        </p:spPr>
        <p:txBody>
          <a:bodyPr wrap="square" rtlCol="0">
            <a:spAutoFit/>
          </a:bodyPr>
          <a:lstStyle/>
          <a:p>
            <a:pPr marL="457200" indent="-457200">
              <a:buFont typeface="Arial" panose="020B0604020202020204" pitchFamily="34" charset="0"/>
              <a:buChar char="•"/>
            </a:pPr>
            <a:r>
              <a:rPr lang="en-GB" sz="2800" dirty="0" smtClean="0">
                <a:solidFill>
                  <a:schemeClr val="bg1"/>
                </a:solidFill>
              </a:rPr>
              <a:t>Vision and Mission</a:t>
            </a:r>
          </a:p>
          <a:p>
            <a:pPr marL="457200" indent="-457200">
              <a:buFont typeface="Arial" panose="020B0604020202020204" pitchFamily="34" charset="0"/>
              <a:buChar char="•"/>
            </a:pPr>
            <a:endParaRPr lang="en-GB" sz="2800" dirty="0" smtClean="0">
              <a:solidFill>
                <a:schemeClr val="bg1"/>
              </a:solidFill>
            </a:endParaRPr>
          </a:p>
          <a:p>
            <a:pPr marL="457200" indent="-457200">
              <a:buFont typeface="Arial" panose="020B0604020202020204" pitchFamily="34" charset="0"/>
              <a:buChar char="•"/>
            </a:pPr>
            <a:r>
              <a:rPr lang="en-GB" sz="2800" dirty="0" smtClean="0">
                <a:solidFill>
                  <a:schemeClr val="bg1"/>
                </a:solidFill>
              </a:rPr>
              <a:t>Theory of Change</a:t>
            </a:r>
          </a:p>
          <a:p>
            <a:pPr marL="457200" indent="-457200">
              <a:buFont typeface="Arial" panose="020B0604020202020204" pitchFamily="34" charset="0"/>
              <a:buChar char="•"/>
            </a:pPr>
            <a:endParaRPr lang="en-GB" sz="2800" dirty="0" smtClean="0">
              <a:solidFill>
                <a:schemeClr val="bg1"/>
              </a:solidFill>
            </a:endParaRPr>
          </a:p>
          <a:p>
            <a:pPr marL="457200" indent="-457200">
              <a:buFont typeface="Arial" panose="020B0604020202020204" pitchFamily="34" charset="0"/>
              <a:buChar char="•"/>
            </a:pPr>
            <a:r>
              <a:rPr lang="en-GB" sz="2800" dirty="0" smtClean="0">
                <a:solidFill>
                  <a:schemeClr val="bg1"/>
                </a:solidFill>
              </a:rPr>
              <a:t>Strategic Objectives</a:t>
            </a:r>
          </a:p>
          <a:p>
            <a:pPr marL="457200" indent="-457200">
              <a:buFont typeface="Arial" panose="020B0604020202020204" pitchFamily="34" charset="0"/>
              <a:buChar char="•"/>
            </a:pPr>
            <a:endParaRPr lang="en-GB" sz="2800" b="1" dirty="0" smtClean="0">
              <a:solidFill>
                <a:schemeClr val="bg1"/>
              </a:solidFill>
            </a:endParaRPr>
          </a:p>
          <a:p>
            <a:pPr marL="457200" indent="-457200">
              <a:buFont typeface="Arial" panose="020B0604020202020204" pitchFamily="34" charset="0"/>
              <a:buChar char="•"/>
            </a:pPr>
            <a:r>
              <a:rPr lang="en-GB" sz="2800" dirty="0" smtClean="0">
                <a:solidFill>
                  <a:schemeClr val="bg1"/>
                </a:solidFill>
              </a:rPr>
              <a:t>Implementation </a:t>
            </a:r>
          </a:p>
          <a:p>
            <a:pPr marL="457200" indent="-457200">
              <a:buFont typeface="Arial" panose="020B0604020202020204" pitchFamily="34" charset="0"/>
              <a:buChar char="•"/>
            </a:pPr>
            <a:endParaRPr lang="en-GB" sz="2800" dirty="0" smtClean="0">
              <a:solidFill>
                <a:schemeClr val="bg1"/>
              </a:solidFill>
            </a:endParaRPr>
          </a:p>
          <a:p>
            <a:pPr marL="457200" indent="-457200">
              <a:buFont typeface="Arial" panose="020B0604020202020204" pitchFamily="34" charset="0"/>
              <a:buChar char="•"/>
            </a:pPr>
            <a:r>
              <a:rPr lang="en-GB" sz="2800" dirty="0" smtClean="0">
                <a:solidFill>
                  <a:schemeClr val="bg1"/>
                </a:solidFill>
              </a:rPr>
              <a:t>Monitoring and evaluation</a:t>
            </a:r>
            <a:endParaRPr lang="en-GB" sz="2800" dirty="0">
              <a:solidFill>
                <a:schemeClr val="bg1"/>
              </a:solidFill>
            </a:endParaRPr>
          </a:p>
          <a:p>
            <a:pPr algn="ctr"/>
            <a:endParaRPr lang="en-GB" sz="2800" dirty="0">
              <a:solidFill>
                <a:schemeClr val="bg1"/>
              </a:solidFill>
            </a:endParaRPr>
          </a:p>
        </p:txBody>
      </p:sp>
      <p:sp>
        <p:nvSpPr>
          <p:cNvPr id="35" name="Title 1">
            <a:extLst>
              <a:ext uri="{FF2B5EF4-FFF2-40B4-BE49-F238E27FC236}">
                <a16:creationId xmlns:a16="http://schemas.microsoft.com/office/drawing/2014/main" xmlns="" id="{AFE7C55F-982E-4415-BDAD-10A87B37286E}"/>
              </a:ext>
            </a:extLst>
          </p:cNvPr>
          <p:cNvSpPr txBox="1">
            <a:spLocks/>
          </p:cNvSpPr>
          <p:nvPr/>
        </p:nvSpPr>
        <p:spPr>
          <a:xfrm>
            <a:off x="443048" y="677293"/>
            <a:ext cx="11298993" cy="92012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300" b="1" dirty="0" smtClean="0">
                <a:solidFill>
                  <a:srgbClr val="FFFFFF"/>
                </a:solidFill>
              </a:rPr>
              <a:t>Key features</a:t>
            </a:r>
            <a:endParaRPr lang="en-GB" sz="4300" b="1" dirty="0">
              <a:solidFill>
                <a:srgbClr val="FFFFFF"/>
              </a:solidFill>
            </a:endParaRPr>
          </a:p>
        </p:txBody>
      </p:sp>
      <p:cxnSp>
        <p:nvCxnSpPr>
          <p:cNvPr id="36" name="Straight Connector 35">
            <a:extLst>
              <a:ext uri="{FF2B5EF4-FFF2-40B4-BE49-F238E27FC236}">
                <a16:creationId xmlns:a16="http://schemas.microsoft.com/office/drawing/2014/main" xmlns="" id="{4927EE32-49E7-42ED-950B-6193E73DEAB2}"/>
              </a:ext>
            </a:extLst>
          </p:cNvPr>
          <p:cNvCxnSpPr/>
          <p:nvPr/>
        </p:nvCxnSpPr>
        <p:spPr>
          <a:xfrm>
            <a:off x="561404" y="1597415"/>
            <a:ext cx="4458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3"/>
          <a:stretch>
            <a:fillRect/>
          </a:stretch>
        </p:blipFill>
        <p:spPr>
          <a:xfrm>
            <a:off x="6583325" y="2169427"/>
            <a:ext cx="3810000" cy="2667000"/>
          </a:xfrm>
          <a:prstGeom prst="rect">
            <a:avLst/>
          </a:prstGeom>
        </p:spPr>
      </p:pic>
    </p:spTree>
    <p:extLst>
      <p:ext uri="{BB962C8B-B14F-4D97-AF65-F5344CB8AC3E}">
        <p14:creationId xmlns:p14="http://schemas.microsoft.com/office/powerpoint/2010/main" val="15959853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xmlns="" id="{ECAE1EA3-4A21-4398-AE70-D4ECCFC3FAEA}"/>
              </a:ext>
            </a:extLst>
          </p:cNvPr>
          <p:cNvGrpSpPr/>
          <p:nvPr/>
        </p:nvGrpSpPr>
        <p:grpSpPr>
          <a:xfrm>
            <a:off x="288631" y="228602"/>
            <a:ext cx="7483769" cy="6336000"/>
            <a:chOff x="157999" y="228602"/>
            <a:chExt cx="7524000" cy="6336000"/>
          </a:xfrm>
        </p:grpSpPr>
        <p:sp>
          <p:nvSpPr>
            <p:cNvPr id="15" name="Rectangle 14">
              <a:extLst>
                <a:ext uri="{FF2B5EF4-FFF2-40B4-BE49-F238E27FC236}">
                  <a16:creationId xmlns:a16="http://schemas.microsoft.com/office/drawing/2014/main" xmlns="" id="{D2056B54-1881-4803-A290-85BFF738B315}"/>
                </a:ext>
              </a:extLst>
            </p:cNvPr>
            <p:cNvSpPr/>
            <p:nvPr/>
          </p:nvSpPr>
          <p:spPr>
            <a:xfrm>
              <a:off x="157999" y="228602"/>
              <a:ext cx="7524000" cy="6336000"/>
            </a:xfrm>
            <a:prstGeom prst="rect">
              <a:avLst/>
            </a:prstGeom>
            <a:solidFill>
              <a:srgbClr val="0049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xmlns="" id="{BD96CAE5-232D-4F61-BC98-7A708E9EAF51}"/>
                </a:ext>
              </a:extLst>
            </p:cNvPr>
            <p:cNvSpPr/>
            <p:nvPr/>
          </p:nvSpPr>
          <p:spPr>
            <a:xfrm>
              <a:off x="189556" y="272792"/>
              <a:ext cx="7448967" cy="622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xmlns="" id="{229965F3-4FF6-432F-A675-2E297162B2C8}"/>
                </a:ext>
              </a:extLst>
            </p:cNvPr>
            <p:cNvSpPr/>
            <p:nvPr/>
          </p:nvSpPr>
          <p:spPr>
            <a:xfrm>
              <a:off x="246299" y="308221"/>
              <a:ext cx="7338486" cy="6143584"/>
            </a:xfrm>
            <a:prstGeom prst="rect">
              <a:avLst/>
            </a:prstGeom>
            <a:solidFill>
              <a:srgbClr val="0049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TextBox 11">
            <a:extLst>
              <a:ext uri="{FF2B5EF4-FFF2-40B4-BE49-F238E27FC236}">
                <a16:creationId xmlns:a16="http://schemas.microsoft.com/office/drawing/2014/main" xmlns="" id="{B4A7181F-8A0B-4DCE-AA3E-356BD6C0ACB5}"/>
              </a:ext>
            </a:extLst>
          </p:cNvPr>
          <p:cNvSpPr txBox="1"/>
          <p:nvPr/>
        </p:nvSpPr>
        <p:spPr>
          <a:xfrm>
            <a:off x="451051" y="2044532"/>
            <a:ext cx="7224655" cy="3539430"/>
          </a:xfrm>
          <a:prstGeom prst="rect">
            <a:avLst/>
          </a:prstGeom>
          <a:noFill/>
        </p:spPr>
        <p:txBody>
          <a:bodyPr wrap="square" rtlCol="0">
            <a:spAutoFit/>
          </a:bodyPr>
          <a:lstStyle/>
          <a:p>
            <a:r>
              <a:rPr lang="en-GB" sz="2800" dirty="0" smtClean="0">
                <a:solidFill>
                  <a:schemeClr val="bg1"/>
                </a:solidFill>
              </a:rPr>
              <a:t>UNEG envisions that evaluations within the United Nations System produce knowledge and evidence used to inform relevant, coherent, sustainable, effective and efficient delivery towards the achievement of the Agenda 2030, contribute to good governance and oversight of the United Nations system, and positively impact the lives of the people we serve.</a:t>
            </a:r>
            <a:endParaRPr lang="en-GB" sz="2800" dirty="0">
              <a:solidFill>
                <a:schemeClr val="bg1"/>
              </a:solidFill>
            </a:endParaRPr>
          </a:p>
        </p:txBody>
      </p:sp>
      <p:sp>
        <p:nvSpPr>
          <p:cNvPr id="18" name="Title 1">
            <a:extLst>
              <a:ext uri="{FF2B5EF4-FFF2-40B4-BE49-F238E27FC236}">
                <a16:creationId xmlns:a16="http://schemas.microsoft.com/office/drawing/2014/main" xmlns="" id="{6298F78B-7F67-4F61-9FB6-69DFFF0067FF}"/>
              </a:ext>
            </a:extLst>
          </p:cNvPr>
          <p:cNvSpPr txBox="1">
            <a:spLocks/>
          </p:cNvSpPr>
          <p:nvPr/>
        </p:nvSpPr>
        <p:spPr>
          <a:xfrm>
            <a:off x="443049" y="677292"/>
            <a:ext cx="7224654" cy="152774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600" b="1" dirty="0" smtClean="0">
                <a:solidFill>
                  <a:schemeClr val="bg1"/>
                </a:solidFill>
              </a:rPr>
              <a:t>Vision</a:t>
            </a:r>
            <a:endParaRPr lang="en-GB" sz="4300" dirty="0">
              <a:solidFill>
                <a:schemeClr val="bg1"/>
              </a:solidFill>
            </a:endParaRPr>
          </a:p>
          <a:p>
            <a:endParaRPr lang="en-GB" sz="4300" dirty="0">
              <a:solidFill>
                <a:srgbClr val="FFFFFF"/>
              </a:solidFill>
            </a:endParaRPr>
          </a:p>
        </p:txBody>
      </p:sp>
      <p:cxnSp>
        <p:nvCxnSpPr>
          <p:cNvPr id="19" name="Straight Connector 18">
            <a:extLst>
              <a:ext uri="{FF2B5EF4-FFF2-40B4-BE49-F238E27FC236}">
                <a16:creationId xmlns:a16="http://schemas.microsoft.com/office/drawing/2014/main" xmlns="" id="{8D379036-FB6B-4912-AA2B-9C87B2188BC8}"/>
              </a:ext>
            </a:extLst>
          </p:cNvPr>
          <p:cNvCxnSpPr/>
          <p:nvPr/>
        </p:nvCxnSpPr>
        <p:spPr>
          <a:xfrm>
            <a:off x="460376" y="1531601"/>
            <a:ext cx="4458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xmlns="" id="{1424B690-70A4-424C-ABFA-815A275688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2398" y="1214331"/>
            <a:ext cx="4000971" cy="830201"/>
          </a:xfrm>
          <a:prstGeom prst="rect">
            <a:avLst/>
          </a:prstGeom>
          <a:ln w="9525">
            <a:noFill/>
          </a:ln>
        </p:spPr>
      </p:pic>
      <p:pic>
        <p:nvPicPr>
          <p:cNvPr id="2" name="Picture 1"/>
          <p:cNvPicPr>
            <a:picLocks noChangeAspect="1"/>
          </p:cNvPicPr>
          <p:nvPr/>
        </p:nvPicPr>
        <p:blipFill>
          <a:blip r:embed="rId4"/>
          <a:stretch>
            <a:fillRect/>
          </a:stretch>
        </p:blipFill>
        <p:spPr>
          <a:xfrm>
            <a:off x="8068831" y="3040912"/>
            <a:ext cx="3496180" cy="1966247"/>
          </a:xfrm>
          <a:prstGeom prst="rect">
            <a:avLst/>
          </a:prstGeom>
        </p:spPr>
      </p:pic>
    </p:spTree>
    <p:extLst>
      <p:ext uri="{BB962C8B-B14F-4D97-AF65-F5344CB8AC3E}">
        <p14:creationId xmlns:p14="http://schemas.microsoft.com/office/powerpoint/2010/main" val="14663512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xmlns="" id="{ECAE1EA3-4A21-4398-AE70-D4ECCFC3FAEA}"/>
              </a:ext>
            </a:extLst>
          </p:cNvPr>
          <p:cNvGrpSpPr/>
          <p:nvPr/>
        </p:nvGrpSpPr>
        <p:grpSpPr>
          <a:xfrm>
            <a:off x="288631" y="228602"/>
            <a:ext cx="7483769" cy="6336000"/>
            <a:chOff x="157999" y="228602"/>
            <a:chExt cx="7524000" cy="6336000"/>
          </a:xfrm>
        </p:grpSpPr>
        <p:sp>
          <p:nvSpPr>
            <p:cNvPr id="15" name="Rectangle 14">
              <a:extLst>
                <a:ext uri="{FF2B5EF4-FFF2-40B4-BE49-F238E27FC236}">
                  <a16:creationId xmlns:a16="http://schemas.microsoft.com/office/drawing/2014/main" xmlns="" id="{D2056B54-1881-4803-A290-85BFF738B315}"/>
                </a:ext>
              </a:extLst>
            </p:cNvPr>
            <p:cNvSpPr/>
            <p:nvPr/>
          </p:nvSpPr>
          <p:spPr>
            <a:xfrm>
              <a:off x="157999" y="228602"/>
              <a:ext cx="7524000" cy="6336000"/>
            </a:xfrm>
            <a:prstGeom prst="rect">
              <a:avLst/>
            </a:prstGeom>
            <a:solidFill>
              <a:srgbClr val="0049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xmlns="" id="{BD96CAE5-232D-4F61-BC98-7A708E9EAF51}"/>
                </a:ext>
              </a:extLst>
            </p:cNvPr>
            <p:cNvSpPr/>
            <p:nvPr/>
          </p:nvSpPr>
          <p:spPr>
            <a:xfrm>
              <a:off x="189556" y="272792"/>
              <a:ext cx="7448967" cy="622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xmlns="" id="{229965F3-4FF6-432F-A675-2E297162B2C8}"/>
                </a:ext>
              </a:extLst>
            </p:cNvPr>
            <p:cNvSpPr/>
            <p:nvPr/>
          </p:nvSpPr>
          <p:spPr>
            <a:xfrm>
              <a:off x="246299" y="308221"/>
              <a:ext cx="7338486" cy="6143584"/>
            </a:xfrm>
            <a:prstGeom prst="rect">
              <a:avLst/>
            </a:prstGeom>
            <a:solidFill>
              <a:srgbClr val="0049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TextBox 11">
            <a:extLst>
              <a:ext uri="{FF2B5EF4-FFF2-40B4-BE49-F238E27FC236}">
                <a16:creationId xmlns:a16="http://schemas.microsoft.com/office/drawing/2014/main" xmlns="" id="{B4A7181F-8A0B-4DCE-AA3E-356BD6C0ACB5}"/>
              </a:ext>
            </a:extLst>
          </p:cNvPr>
          <p:cNvSpPr txBox="1"/>
          <p:nvPr/>
        </p:nvSpPr>
        <p:spPr>
          <a:xfrm>
            <a:off x="451051" y="2044532"/>
            <a:ext cx="7224655" cy="2677656"/>
          </a:xfrm>
          <a:prstGeom prst="rect">
            <a:avLst/>
          </a:prstGeom>
          <a:noFill/>
        </p:spPr>
        <p:txBody>
          <a:bodyPr wrap="square" rtlCol="0">
            <a:spAutoFit/>
          </a:bodyPr>
          <a:lstStyle/>
          <a:p>
            <a:r>
              <a:rPr lang="en-GB" sz="2800" dirty="0" smtClean="0">
                <a:solidFill>
                  <a:schemeClr val="bg1"/>
                </a:solidFill>
              </a:rPr>
              <a:t>UNEG’s mission is to promote, strengthen and advocate for a robust, influential, independent, innovative and credible evaluation function throughout the United Nations system to support decision-making, accountability and learning.</a:t>
            </a:r>
            <a:endParaRPr lang="en-GB" sz="2800" dirty="0">
              <a:solidFill>
                <a:schemeClr val="bg1"/>
              </a:solidFill>
            </a:endParaRPr>
          </a:p>
        </p:txBody>
      </p:sp>
      <p:sp>
        <p:nvSpPr>
          <p:cNvPr id="18" name="Title 1">
            <a:extLst>
              <a:ext uri="{FF2B5EF4-FFF2-40B4-BE49-F238E27FC236}">
                <a16:creationId xmlns:a16="http://schemas.microsoft.com/office/drawing/2014/main" xmlns="" id="{6298F78B-7F67-4F61-9FB6-69DFFF0067FF}"/>
              </a:ext>
            </a:extLst>
          </p:cNvPr>
          <p:cNvSpPr txBox="1">
            <a:spLocks/>
          </p:cNvSpPr>
          <p:nvPr/>
        </p:nvSpPr>
        <p:spPr>
          <a:xfrm>
            <a:off x="443049" y="677292"/>
            <a:ext cx="7224654" cy="152774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600" b="1" dirty="0" smtClean="0">
                <a:solidFill>
                  <a:schemeClr val="bg1"/>
                </a:solidFill>
              </a:rPr>
              <a:t>Mission</a:t>
            </a:r>
            <a:endParaRPr lang="en-GB" sz="4600" b="1" dirty="0">
              <a:solidFill>
                <a:schemeClr val="bg1"/>
              </a:solidFill>
            </a:endParaRPr>
          </a:p>
          <a:p>
            <a:endParaRPr lang="en-GB" sz="4300" dirty="0">
              <a:solidFill>
                <a:srgbClr val="FFFFFF"/>
              </a:solidFill>
            </a:endParaRPr>
          </a:p>
        </p:txBody>
      </p:sp>
      <p:cxnSp>
        <p:nvCxnSpPr>
          <p:cNvPr id="19" name="Straight Connector 18">
            <a:extLst>
              <a:ext uri="{FF2B5EF4-FFF2-40B4-BE49-F238E27FC236}">
                <a16:creationId xmlns:a16="http://schemas.microsoft.com/office/drawing/2014/main" xmlns="" id="{8D379036-FB6B-4912-AA2B-9C87B2188BC8}"/>
              </a:ext>
            </a:extLst>
          </p:cNvPr>
          <p:cNvCxnSpPr/>
          <p:nvPr/>
        </p:nvCxnSpPr>
        <p:spPr>
          <a:xfrm>
            <a:off x="460376" y="1531601"/>
            <a:ext cx="4458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xmlns="" id="{1424B690-70A4-424C-ABFA-815A275688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2398" y="1214331"/>
            <a:ext cx="4000971" cy="830201"/>
          </a:xfrm>
          <a:prstGeom prst="rect">
            <a:avLst/>
          </a:prstGeom>
          <a:ln w="9525">
            <a:noFill/>
          </a:ln>
        </p:spPr>
      </p:pic>
      <p:pic>
        <p:nvPicPr>
          <p:cNvPr id="2" name="Picture 1"/>
          <p:cNvPicPr>
            <a:picLocks noChangeAspect="1"/>
          </p:cNvPicPr>
          <p:nvPr/>
        </p:nvPicPr>
        <p:blipFill>
          <a:blip r:embed="rId4"/>
          <a:stretch>
            <a:fillRect/>
          </a:stretch>
        </p:blipFill>
        <p:spPr>
          <a:xfrm>
            <a:off x="8068831" y="3040912"/>
            <a:ext cx="3496180" cy="1966247"/>
          </a:xfrm>
          <a:prstGeom prst="rect">
            <a:avLst/>
          </a:prstGeom>
        </p:spPr>
      </p:pic>
    </p:spTree>
    <p:extLst>
      <p:ext uri="{BB962C8B-B14F-4D97-AF65-F5344CB8AC3E}">
        <p14:creationId xmlns:p14="http://schemas.microsoft.com/office/powerpoint/2010/main" val="2614296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xmlns="" id="{B4A7181F-8A0B-4DCE-AA3E-356BD6C0ACB5}"/>
              </a:ext>
            </a:extLst>
          </p:cNvPr>
          <p:cNvSpPr txBox="1"/>
          <p:nvPr/>
        </p:nvSpPr>
        <p:spPr>
          <a:xfrm>
            <a:off x="460376" y="2823489"/>
            <a:ext cx="7224655" cy="3539430"/>
          </a:xfrm>
          <a:prstGeom prst="rect">
            <a:avLst/>
          </a:prstGeom>
          <a:noFill/>
        </p:spPr>
        <p:txBody>
          <a:bodyPr wrap="square" rtlCol="0">
            <a:spAutoFit/>
          </a:bodyPr>
          <a:lstStyle/>
          <a:p>
            <a:pPr marL="457200" indent="-457200">
              <a:buFont typeface="Arial" panose="020B0604020202020204" pitchFamily="34" charset="0"/>
              <a:buChar char="•"/>
            </a:pPr>
            <a:r>
              <a:rPr lang="en-GB" sz="2800" b="1" dirty="0" smtClean="0">
                <a:solidFill>
                  <a:schemeClr val="bg1"/>
                </a:solidFill>
              </a:rPr>
              <a:t>Developing </a:t>
            </a:r>
            <a:r>
              <a:rPr lang="en-GB" sz="2800" b="1" dirty="0">
                <a:solidFill>
                  <a:schemeClr val="bg1"/>
                </a:solidFill>
              </a:rPr>
              <a:t>and safeguarding professional norms, standards and </a:t>
            </a:r>
            <a:r>
              <a:rPr lang="en-GB" sz="2800" b="1" dirty="0" smtClean="0">
                <a:solidFill>
                  <a:schemeClr val="bg1"/>
                </a:solidFill>
              </a:rPr>
              <a:t>guidance</a:t>
            </a:r>
          </a:p>
          <a:p>
            <a:pPr marL="457200" indent="-457200">
              <a:buFont typeface="Arial" panose="020B0604020202020204" pitchFamily="34" charset="0"/>
              <a:buChar char="•"/>
            </a:pPr>
            <a:endParaRPr lang="en-GB" sz="2800" b="1" dirty="0">
              <a:solidFill>
                <a:schemeClr val="bg1"/>
              </a:solidFill>
            </a:endParaRPr>
          </a:p>
          <a:p>
            <a:pPr marL="457200" indent="-457200">
              <a:buFont typeface="Arial" panose="020B0604020202020204" pitchFamily="34" charset="0"/>
              <a:buChar char="•"/>
            </a:pPr>
            <a:r>
              <a:rPr lang="en-GB" sz="2800" b="1" dirty="0" smtClean="0">
                <a:solidFill>
                  <a:schemeClr val="bg1"/>
                </a:solidFill>
              </a:rPr>
              <a:t>Enhancing professionalization</a:t>
            </a:r>
            <a:endParaRPr lang="en-GB" sz="2800" b="1" dirty="0">
              <a:solidFill>
                <a:schemeClr val="bg1"/>
              </a:solidFill>
            </a:endParaRPr>
          </a:p>
          <a:p>
            <a:pPr marL="457200" indent="-457200">
              <a:buFont typeface="Arial" panose="020B0604020202020204" pitchFamily="34" charset="0"/>
              <a:buChar char="•"/>
            </a:pPr>
            <a:endParaRPr lang="en-GB" sz="2800" b="1" dirty="0">
              <a:solidFill>
                <a:schemeClr val="bg1"/>
              </a:solidFill>
            </a:endParaRPr>
          </a:p>
          <a:p>
            <a:pPr marL="457200" indent="-457200">
              <a:buFont typeface="Arial" panose="020B0604020202020204" pitchFamily="34" charset="0"/>
              <a:buChar char="•"/>
            </a:pPr>
            <a:r>
              <a:rPr lang="en-GB" sz="2800" b="1" dirty="0">
                <a:solidFill>
                  <a:schemeClr val="bg1"/>
                </a:solidFill>
              </a:rPr>
              <a:t>Influencing policy-making and operational work through evaluations</a:t>
            </a:r>
          </a:p>
          <a:p>
            <a:endParaRPr lang="en-GB" sz="2800" dirty="0">
              <a:solidFill>
                <a:schemeClr val="bg1"/>
              </a:solidFill>
            </a:endParaRPr>
          </a:p>
        </p:txBody>
      </p:sp>
      <p:sp>
        <p:nvSpPr>
          <p:cNvPr id="18" name="Title 1">
            <a:extLst>
              <a:ext uri="{FF2B5EF4-FFF2-40B4-BE49-F238E27FC236}">
                <a16:creationId xmlns:a16="http://schemas.microsoft.com/office/drawing/2014/main" xmlns="" id="{6298F78B-7F67-4F61-9FB6-69DFFF0067FF}"/>
              </a:ext>
            </a:extLst>
          </p:cNvPr>
          <p:cNvSpPr txBox="1">
            <a:spLocks/>
          </p:cNvSpPr>
          <p:nvPr/>
        </p:nvSpPr>
        <p:spPr>
          <a:xfrm>
            <a:off x="443049" y="677292"/>
            <a:ext cx="7224654" cy="152774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300" b="1" dirty="0" smtClean="0">
                <a:solidFill>
                  <a:schemeClr val="bg1"/>
                </a:solidFill>
              </a:rPr>
              <a:t>Strategic Objectives</a:t>
            </a:r>
            <a:endParaRPr lang="en-GB" sz="4300" b="1" dirty="0">
              <a:solidFill>
                <a:schemeClr val="bg1"/>
              </a:solidFill>
            </a:endParaRPr>
          </a:p>
          <a:p>
            <a:endParaRPr lang="en-GB" sz="4300" dirty="0">
              <a:solidFill>
                <a:srgbClr val="FFFFFF"/>
              </a:solidFill>
            </a:endParaRPr>
          </a:p>
        </p:txBody>
      </p:sp>
      <p:cxnSp>
        <p:nvCxnSpPr>
          <p:cNvPr id="19" name="Straight Connector 18">
            <a:extLst>
              <a:ext uri="{FF2B5EF4-FFF2-40B4-BE49-F238E27FC236}">
                <a16:creationId xmlns:a16="http://schemas.microsoft.com/office/drawing/2014/main" xmlns="" id="{8D379036-FB6B-4912-AA2B-9C87B2188BC8}"/>
              </a:ext>
            </a:extLst>
          </p:cNvPr>
          <p:cNvCxnSpPr/>
          <p:nvPr/>
        </p:nvCxnSpPr>
        <p:spPr>
          <a:xfrm>
            <a:off x="460376" y="1542233"/>
            <a:ext cx="4458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Right Arrow 19"/>
          <p:cNvSpPr/>
          <p:nvPr/>
        </p:nvSpPr>
        <p:spPr>
          <a:xfrm rot="19984426">
            <a:off x="7081530" y="3196061"/>
            <a:ext cx="2392841" cy="1359249"/>
          </a:xfrm>
          <a:prstGeom prst="rightArrow">
            <a:avLst>
              <a:gd name="adj1" fmla="val 67677"/>
              <a:gd name="adj2" fmla="val 18215"/>
            </a:avLst>
          </a:prstGeom>
          <a:solidFill>
            <a:schemeClr val="accent1">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ight Arrow 21"/>
          <p:cNvSpPr/>
          <p:nvPr/>
        </p:nvSpPr>
        <p:spPr>
          <a:xfrm>
            <a:off x="7578129" y="1363841"/>
            <a:ext cx="2285426" cy="1774297"/>
          </a:xfrm>
          <a:prstGeom prst="rightArrow">
            <a:avLst>
              <a:gd name="adj1" fmla="val 80140"/>
              <a:gd name="adj2" fmla="val 15788"/>
            </a:avLst>
          </a:prstGeom>
          <a:solidFill>
            <a:srgbClr val="FFC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ight Arrow 22"/>
          <p:cNvSpPr/>
          <p:nvPr/>
        </p:nvSpPr>
        <p:spPr>
          <a:xfrm>
            <a:off x="4176735" y="4702309"/>
            <a:ext cx="2810439" cy="1425368"/>
          </a:xfrm>
          <a:prstGeom prst="rightArrow">
            <a:avLst>
              <a:gd name="adj1" fmla="val 80140"/>
              <a:gd name="adj2" fmla="val 157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ight Arrow 23"/>
          <p:cNvSpPr/>
          <p:nvPr/>
        </p:nvSpPr>
        <p:spPr>
          <a:xfrm>
            <a:off x="4693551" y="1199806"/>
            <a:ext cx="2487967" cy="3368062"/>
          </a:xfrm>
          <a:prstGeom prst="rightArrow">
            <a:avLst>
              <a:gd name="adj1" fmla="val 80140"/>
              <a:gd name="adj2" fmla="val 15788"/>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ight Arrow 24"/>
          <p:cNvSpPr/>
          <p:nvPr/>
        </p:nvSpPr>
        <p:spPr>
          <a:xfrm>
            <a:off x="1699795" y="967460"/>
            <a:ext cx="2772472" cy="5855432"/>
          </a:xfrm>
          <a:prstGeom prst="rightArrow">
            <a:avLst>
              <a:gd name="adj1" fmla="val 80140"/>
              <a:gd name="adj2" fmla="val 15788"/>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6" name="Right Arrow 25"/>
          <p:cNvSpPr/>
          <p:nvPr/>
        </p:nvSpPr>
        <p:spPr>
          <a:xfrm>
            <a:off x="215513" y="1233977"/>
            <a:ext cx="1410260" cy="4920836"/>
          </a:xfrm>
          <a:prstGeom prst="rightArrow">
            <a:avLst>
              <a:gd name="adj1" fmla="val 87510"/>
              <a:gd name="adj2" fmla="val 15788"/>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Text Box 23"/>
          <p:cNvSpPr txBox="1">
            <a:spLocks noChangeArrowheads="1"/>
          </p:cNvSpPr>
          <p:nvPr/>
        </p:nvSpPr>
        <p:spPr bwMode="auto">
          <a:xfrm>
            <a:off x="1782561" y="2261013"/>
            <a:ext cx="2151106" cy="33855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1. Gaps in evaluation policies, capacities and practices are identified and addressed</a:t>
            </a:r>
            <a:endParaRPr kumimoji="0" lang="en-GB"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28" name="TextBox 27"/>
          <p:cNvSpPr txBox="1"/>
          <p:nvPr/>
        </p:nvSpPr>
        <p:spPr>
          <a:xfrm>
            <a:off x="246312" y="811622"/>
            <a:ext cx="119616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i. UNEG Work</a:t>
            </a:r>
          </a:p>
        </p:txBody>
      </p:sp>
      <p:sp>
        <p:nvSpPr>
          <p:cNvPr id="29" name="TextBox 28"/>
          <p:cNvSpPr txBox="1"/>
          <p:nvPr/>
        </p:nvSpPr>
        <p:spPr>
          <a:xfrm>
            <a:off x="1513231" y="576284"/>
            <a:ext cx="288285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ii. Work of UN Evaluation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Functions Members</a:t>
            </a:r>
          </a:p>
        </p:txBody>
      </p:sp>
      <p:sp>
        <p:nvSpPr>
          <p:cNvPr id="30" name="Text Box 26"/>
          <p:cNvSpPr txBox="1">
            <a:spLocks noChangeArrowheads="1"/>
          </p:cNvSpPr>
          <p:nvPr/>
        </p:nvSpPr>
        <p:spPr bwMode="auto">
          <a:xfrm>
            <a:off x="1871800" y="2627799"/>
            <a:ext cx="1907676" cy="46166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2. </a:t>
            </a:r>
            <a:r>
              <a:rPr lang="en-GB" altLang="en-US" sz="800" dirty="0">
                <a:solidFill>
                  <a:prstClr val="black"/>
                </a:solidFill>
                <a:latin typeface="Arial" panose="020B0604020202020204" pitchFamily="34" charset="0"/>
                <a:ea typeface="Times New Roman" panose="02020603050405020304" pitchFamily="18" charset="0"/>
              </a:rPr>
              <a:t>E</a:t>
            </a:r>
            <a:r>
              <a:rPr kumimoji="0" lang="en-GB" altLang="en-US" sz="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valuation </a:t>
            </a:r>
            <a:r>
              <a:rPr lang="en-GB" altLang="en-US" sz="800" dirty="0">
                <a:solidFill>
                  <a:prstClr val="black"/>
                </a:solidFill>
                <a:latin typeface="Arial" panose="020B0604020202020204" pitchFamily="34" charset="0"/>
                <a:ea typeface="Times New Roman" panose="02020603050405020304" pitchFamily="18" charset="0"/>
              </a:rPr>
              <a:t>functions</a:t>
            </a:r>
            <a:r>
              <a:rPr kumimoji="0" lang="en-GB" altLang="en-US" sz="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apply/meet UNEG norms and standards, including on gender and human rights</a:t>
            </a:r>
            <a:endParaRPr kumimoji="0" lang="en-GB"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1" name="TextBox 30"/>
          <p:cNvSpPr txBox="1"/>
          <p:nvPr/>
        </p:nvSpPr>
        <p:spPr>
          <a:xfrm rot="16200000">
            <a:off x="5744501" y="3733853"/>
            <a:ext cx="362563" cy="1967018"/>
          </a:xfrm>
          <a:prstGeom prst="rect">
            <a:avLst/>
          </a:prstGeom>
          <a:noFill/>
        </p:spPr>
        <p:txBody>
          <a:bodyPr vert="vert" wrap="square" rtlCol="0" anchor="ctr">
            <a:normAutofit fontScale="925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iv. Beyond the </a:t>
            </a:r>
            <a:r>
              <a:rPr kumimoji="0" lang="en-US" sz="1400" b="1" i="0" u="none" strike="noStrike" kern="1200" cap="none" spc="0" normalizeH="0" baseline="0" noProof="0" dirty="0" smtClean="0">
                <a:ln>
                  <a:noFill/>
                </a:ln>
                <a:solidFill>
                  <a:prstClr val="black"/>
                </a:solidFill>
                <a:effectLst/>
                <a:uLnTx/>
                <a:uFillTx/>
                <a:latin typeface="Calibri" panose="020F0502020204030204"/>
                <a:ea typeface="+mn-ea"/>
                <a:cs typeface="+mn-cs"/>
              </a:rPr>
              <a:t>UN system</a:t>
            </a:r>
            <a:endPar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2" name="Text Box 40"/>
          <p:cNvSpPr txBox="1">
            <a:spLocks noChangeArrowheads="1"/>
          </p:cNvSpPr>
          <p:nvPr/>
        </p:nvSpPr>
        <p:spPr bwMode="auto">
          <a:xfrm>
            <a:off x="4720989" y="4898644"/>
            <a:ext cx="1997719" cy="64633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00" b="0" i="0" u="none" strike="noStrike" kern="1200" cap="none" spc="0" normalizeH="0" baseline="0" noProof="0" dirty="0" smtClean="0">
                <a:ln>
                  <a:noFill/>
                </a:ln>
                <a:effectLst/>
                <a:uLnTx/>
                <a:uFillTx/>
                <a:latin typeface="Arial" panose="020B0604020202020204" pitchFamily="34" charset="0"/>
                <a:ea typeface="Times New Roman" panose="02020603050405020304" pitchFamily="18" charset="0"/>
                <a:cs typeface="+mn-cs"/>
              </a:rPr>
              <a:t>1. Guidance and initiatives carried out by UNEG,</a:t>
            </a:r>
            <a:r>
              <a:rPr kumimoji="0" lang="en-GB" altLang="en-US" sz="900" b="0" i="0" u="none" strike="noStrike" kern="1200" cap="none" spc="0" normalizeH="0" noProof="0" dirty="0" smtClean="0">
                <a:ln>
                  <a:noFill/>
                </a:ln>
                <a:effectLst/>
                <a:uLnTx/>
                <a:uFillTx/>
                <a:latin typeface="Arial" panose="020B0604020202020204" pitchFamily="34" charset="0"/>
                <a:ea typeface="Times New Roman" panose="02020603050405020304" pitchFamily="18" charset="0"/>
                <a:cs typeface="+mn-cs"/>
              </a:rPr>
              <a:t> </a:t>
            </a:r>
            <a:r>
              <a:rPr kumimoji="0" lang="en-GB" altLang="en-US" sz="900" b="0" i="0" u="none" strike="noStrike" kern="1200" cap="none" spc="0" normalizeH="0" baseline="0" noProof="0" dirty="0" smtClean="0">
                <a:ln>
                  <a:noFill/>
                </a:ln>
                <a:effectLst/>
                <a:uLnTx/>
                <a:uFillTx/>
                <a:latin typeface="Arial" panose="020B0604020202020204" pitchFamily="34" charset="0"/>
                <a:ea typeface="Times New Roman" panose="02020603050405020304" pitchFamily="18" charset="0"/>
                <a:cs typeface="+mn-cs"/>
              </a:rPr>
              <a:t>its </a:t>
            </a:r>
            <a:r>
              <a:rPr kumimoji="0" lang="en-GB" altLang="en-US" sz="900" b="0" i="0" u="none" strike="noStrike" kern="1200" cap="none" spc="0" normalizeH="0" baseline="0" noProof="0" dirty="0">
                <a:ln>
                  <a:noFill/>
                </a:ln>
                <a:effectLst/>
                <a:uLnTx/>
                <a:uFillTx/>
                <a:latin typeface="Arial" panose="020B0604020202020204" pitchFamily="34" charset="0"/>
                <a:ea typeface="Times New Roman" panose="02020603050405020304" pitchFamily="18" charset="0"/>
                <a:cs typeface="+mn-cs"/>
              </a:rPr>
              <a:t>members and partners </a:t>
            </a:r>
            <a:r>
              <a:rPr lang="en-GB" altLang="en-US" sz="900" dirty="0" smtClean="0">
                <a:latin typeface="Arial" panose="020B0604020202020204" pitchFamily="34" charset="0"/>
                <a:ea typeface="Times New Roman" panose="02020603050405020304" pitchFamily="18" charset="0"/>
              </a:rPr>
              <a:t>contribute to enhance the global evaluation profession</a:t>
            </a:r>
            <a:endParaRPr kumimoji="0" lang="en-GB" altLang="en-US" sz="2000" b="0" i="0" u="none" strike="noStrike" kern="1200" cap="none" spc="0" normalizeH="0" baseline="0" noProof="0" dirty="0">
              <a:ln>
                <a:noFill/>
              </a:ln>
              <a:effectLst/>
              <a:uLnTx/>
              <a:uFillTx/>
              <a:latin typeface="Arial" panose="020B0604020202020204" pitchFamily="34" charset="0"/>
              <a:cs typeface="+mn-cs"/>
            </a:endParaRPr>
          </a:p>
        </p:txBody>
      </p:sp>
      <p:sp>
        <p:nvSpPr>
          <p:cNvPr id="33" name="Text Box 2"/>
          <p:cNvSpPr txBox="1">
            <a:spLocks noChangeArrowheads="1"/>
          </p:cNvSpPr>
          <p:nvPr/>
        </p:nvSpPr>
        <p:spPr bwMode="auto">
          <a:xfrm>
            <a:off x="1767729" y="1591446"/>
            <a:ext cx="2354169" cy="646331"/>
          </a:xfrm>
          <a:prstGeom prst="rect">
            <a:avLst/>
          </a:prstGeom>
          <a:solidFill>
            <a:schemeClr val="accent4">
              <a:lumMod val="40000"/>
              <a:lumOff val="6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defPPr>
              <a:defRPr lang="en-US"/>
            </a:defPPr>
            <a:lvl1pPr marR="0" lvl="0" indent="0" algn="ctr" eaLnBrk="0" fontAlgn="base" hangingPunct="0">
              <a:lnSpc>
                <a:spcPct val="100000"/>
              </a:lnSpc>
              <a:spcBef>
                <a:spcPct val="0"/>
              </a:spcBef>
              <a:spcAft>
                <a:spcPct val="0"/>
              </a:spcAft>
              <a:buClrTx/>
              <a:buSzTx/>
              <a:buFontTx/>
              <a:buNone/>
              <a:tabLst/>
              <a:defRPr kumimoji="0" sz="800" b="0" i="0" u="none" strike="noStrike" cap="none" normalizeH="0" baseline="0">
                <a:ln>
                  <a:noFill/>
                </a:ln>
                <a:effectLst/>
                <a:latin typeface="Arial" panose="020B0604020202020204" pitchFamily="34" charset="0"/>
                <a:ea typeface="Times New Roman" panose="02020603050405020304" pitchFamily="18" charset="0"/>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900" b="1" i="0" u="none" strike="noStrike" kern="1200" cap="none" spc="0" normalizeH="0" baseline="0" noProof="0" dirty="0">
                <a:ln>
                  <a:noFill/>
                </a:ln>
                <a:solidFill>
                  <a:prstClr val="black"/>
                </a:solidFill>
                <a:effectLst/>
                <a:uLnTx/>
                <a:uFillTx/>
                <a:latin typeface="Arial" panose="020B0604020202020204" pitchFamily="34" charset="0"/>
                <a:cs typeface="+mn-cs"/>
              </a:rPr>
              <a:t>A robust, influential, independent, and credible evaluation function </a:t>
            </a:r>
            <a:r>
              <a:rPr kumimoji="0" lang="en-GB" sz="900" b="1" i="0" u="none" strike="noStrike" kern="1200" cap="none" spc="0" normalizeH="0" baseline="0" noProof="0" dirty="0" smtClean="0">
                <a:ln>
                  <a:noFill/>
                </a:ln>
                <a:solidFill>
                  <a:prstClr val="black"/>
                </a:solidFill>
                <a:effectLst/>
                <a:uLnTx/>
                <a:uFillTx/>
                <a:latin typeface="Arial" panose="020B0604020202020204" pitchFamily="34" charset="0"/>
                <a:cs typeface="+mn-cs"/>
              </a:rPr>
              <a:t>exists </a:t>
            </a:r>
            <a:r>
              <a:rPr kumimoji="0" lang="en-GB" sz="900" b="1" i="0" u="none" strike="noStrike" kern="1200" cap="none" spc="0" normalizeH="0" baseline="0" noProof="0" dirty="0">
                <a:ln>
                  <a:noFill/>
                </a:ln>
                <a:solidFill>
                  <a:prstClr val="black"/>
                </a:solidFill>
                <a:effectLst/>
                <a:uLnTx/>
                <a:uFillTx/>
                <a:latin typeface="Arial" panose="020B0604020202020204" pitchFamily="34" charset="0"/>
                <a:cs typeface="+mn-cs"/>
              </a:rPr>
              <a:t>throughout the UN system for decision-making, accountability and learning</a:t>
            </a:r>
            <a:endParaRPr kumimoji="0" lang="en-GB" altLang="en-US" sz="900" b="1" i="0" u="none" strike="noStrike" kern="1200" cap="none" spc="0" normalizeH="0" baseline="0" noProof="0" dirty="0">
              <a:ln>
                <a:noFill/>
              </a:ln>
              <a:solidFill>
                <a:prstClr val="black"/>
              </a:solidFill>
              <a:effectLst/>
              <a:uLnTx/>
              <a:uFillTx/>
              <a:latin typeface="Arial" panose="020B0604020202020204" pitchFamily="34" charset="0"/>
              <a:cs typeface="+mn-cs"/>
            </a:endParaRPr>
          </a:p>
        </p:txBody>
      </p:sp>
      <p:sp>
        <p:nvSpPr>
          <p:cNvPr id="34" name="Text Box 41"/>
          <p:cNvSpPr txBox="1">
            <a:spLocks noChangeArrowheads="1"/>
          </p:cNvSpPr>
          <p:nvPr/>
        </p:nvSpPr>
        <p:spPr bwMode="auto">
          <a:xfrm>
            <a:off x="4778573" y="1634563"/>
            <a:ext cx="1998662" cy="784830"/>
          </a:xfrm>
          <a:prstGeom prst="rect">
            <a:avLst/>
          </a:prstGeom>
          <a:solidFill>
            <a:schemeClr val="accent2"/>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lvl="0" algn="ctr" eaLnBrk="0" fontAlgn="base" hangingPunct="0">
              <a:spcBef>
                <a:spcPct val="0"/>
              </a:spcBef>
              <a:spcAft>
                <a:spcPct val="0"/>
              </a:spcAft>
              <a:defRPr/>
            </a:pPr>
            <a:r>
              <a:rPr kumimoji="0" lang="en-GB" altLang="en-US" sz="900" b="0" i="1" u="none" strike="noStrike" kern="1200" cap="none" spc="0" normalizeH="0" baseline="0" noProof="0" dirty="0">
                <a:ln>
                  <a:noFill/>
                </a:ln>
                <a:solidFill>
                  <a:prstClr val="white"/>
                </a:solidFill>
                <a:effectLst/>
                <a:uLnTx/>
                <a:uFillTx/>
                <a:latin typeface="Arial" panose="020B0604020202020204" pitchFamily="34" charset="0"/>
                <a:ea typeface="Times New Roman" panose="02020603050405020304" pitchFamily="18" charset="0"/>
                <a:cs typeface="+mn-cs"/>
              </a:rPr>
              <a:t>Evaluation contributes to </a:t>
            </a:r>
            <a:r>
              <a:rPr kumimoji="0" lang="en-GB" altLang="en-US" sz="900" b="0" i="1" u="none" strike="noStrike" kern="1200" cap="none" spc="0" normalizeH="0" baseline="0" noProof="0" dirty="0" smtClean="0">
                <a:ln>
                  <a:noFill/>
                </a:ln>
                <a:solidFill>
                  <a:prstClr val="white"/>
                </a:solidFill>
                <a:effectLst/>
                <a:uLnTx/>
                <a:uFillTx/>
                <a:latin typeface="Arial" panose="020B0604020202020204" pitchFamily="34" charset="0"/>
                <a:ea typeface="Times New Roman" panose="02020603050405020304" pitchFamily="18" charset="0"/>
                <a:cs typeface="+mn-cs"/>
              </a:rPr>
              <a:t>improvement </a:t>
            </a:r>
            <a:r>
              <a:rPr kumimoji="0" lang="en-GB" altLang="en-US" sz="900" b="0" i="1" u="none" strike="noStrike" kern="1200" cap="none" spc="0" normalizeH="0" baseline="0" noProof="0" dirty="0">
                <a:ln>
                  <a:noFill/>
                </a:ln>
                <a:solidFill>
                  <a:prstClr val="white"/>
                </a:solidFill>
                <a:effectLst/>
                <a:uLnTx/>
                <a:uFillTx/>
                <a:latin typeface="Arial" panose="020B0604020202020204" pitchFamily="34" charset="0"/>
                <a:ea typeface="Times New Roman" panose="02020603050405020304" pitchFamily="18" charset="0"/>
                <a:cs typeface="+mn-cs"/>
              </a:rPr>
              <a:t>as well as to </a:t>
            </a:r>
            <a:r>
              <a:rPr lang="en-GB" altLang="en-US" sz="900" i="1" dirty="0" smtClean="0">
                <a:solidFill>
                  <a:schemeClr val="bg1"/>
                </a:solidFill>
                <a:latin typeface="Arial" panose="020B0604020202020204" pitchFamily="34" charset="0"/>
                <a:ea typeface="Times New Roman" panose="02020603050405020304" pitchFamily="18" charset="0"/>
              </a:rPr>
              <a:t>evidence-informed </a:t>
            </a:r>
            <a:r>
              <a:rPr lang="en-GB" altLang="en-US" sz="900" i="1" dirty="0">
                <a:solidFill>
                  <a:schemeClr val="bg1"/>
                </a:solidFill>
                <a:latin typeface="Arial" panose="020B0604020202020204" pitchFamily="34" charset="0"/>
                <a:ea typeface="Times New Roman" panose="02020603050405020304" pitchFamily="18" charset="0"/>
              </a:rPr>
              <a:t>decision-making and policy/programme </a:t>
            </a:r>
            <a:r>
              <a:rPr kumimoji="0" lang="en-GB" altLang="en-US" sz="900" b="0" i="1" u="none" strike="noStrike" kern="1200" cap="none" spc="0" normalizeH="0" baseline="0" noProof="0" dirty="0" smtClean="0">
                <a:ln>
                  <a:noFill/>
                </a:ln>
                <a:solidFill>
                  <a:prstClr val="white"/>
                </a:solidFill>
                <a:effectLst/>
                <a:uLnTx/>
                <a:uFillTx/>
                <a:latin typeface="Arial" panose="020B0604020202020204" pitchFamily="34" charset="0"/>
                <a:ea typeface="Times New Roman" panose="02020603050405020304" pitchFamily="18" charset="0"/>
                <a:cs typeface="+mn-cs"/>
              </a:rPr>
              <a:t>governance </a:t>
            </a:r>
            <a:r>
              <a:rPr kumimoji="0" lang="en-GB" altLang="en-US" sz="900" b="0" i="1" u="none" strike="noStrike" kern="1200" cap="none" spc="0" normalizeH="0" baseline="0" noProof="0" dirty="0">
                <a:ln>
                  <a:noFill/>
                </a:ln>
                <a:solidFill>
                  <a:prstClr val="white"/>
                </a:solidFill>
                <a:effectLst/>
                <a:uLnTx/>
                <a:uFillTx/>
                <a:latin typeface="Arial" panose="020B0604020202020204" pitchFamily="34" charset="0"/>
                <a:ea typeface="Times New Roman" panose="02020603050405020304" pitchFamily="18" charset="0"/>
                <a:cs typeface="+mn-cs"/>
              </a:rPr>
              <a:t>and oversight</a:t>
            </a:r>
            <a:endParaRPr kumimoji="0" lang="en-GB" altLang="en-US" sz="900" b="0" i="1"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35" name="Text Box 2"/>
          <p:cNvSpPr txBox="1">
            <a:spLocks noChangeArrowheads="1"/>
          </p:cNvSpPr>
          <p:nvPr/>
        </p:nvSpPr>
        <p:spPr bwMode="auto">
          <a:xfrm>
            <a:off x="7638283" y="2038410"/>
            <a:ext cx="1830372" cy="36933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defPPr>
              <a:defRPr lang="en-US"/>
            </a:defPPr>
            <a:lvl1pPr marR="0" lvl="0" indent="0" eaLnBrk="0" fontAlgn="base" hangingPunct="0">
              <a:lnSpc>
                <a:spcPct val="100000"/>
              </a:lnSpc>
              <a:spcBef>
                <a:spcPct val="0"/>
              </a:spcBef>
              <a:spcAft>
                <a:spcPct val="0"/>
              </a:spcAft>
              <a:buClrTx/>
              <a:buSzTx/>
              <a:buFontTx/>
              <a:buNone/>
              <a:tabLst/>
              <a:defRPr kumimoji="0" sz="900" b="0" i="0" u="none" strike="noStrike" cap="none" normalizeH="0" baseline="0">
                <a:ln>
                  <a:noFill/>
                </a:ln>
                <a:effectLst/>
                <a:latin typeface="Arial" panose="020B0604020202020204" pitchFamily="34" charset="0"/>
                <a:ea typeface="Times New Roman" panose="02020603050405020304" pitchFamily="18" charset="0"/>
              </a:defRPr>
            </a:lvl1pPr>
          </a:lstStyle>
          <a:p>
            <a:r>
              <a:rPr lang="en-GB" altLang="en-US" dirty="0"/>
              <a:t>1. More relevant, effective and efficient UN programmes</a:t>
            </a:r>
          </a:p>
        </p:txBody>
      </p:sp>
      <p:sp>
        <p:nvSpPr>
          <p:cNvPr id="36" name="Text Box 2"/>
          <p:cNvSpPr txBox="1">
            <a:spLocks noChangeArrowheads="1"/>
          </p:cNvSpPr>
          <p:nvPr/>
        </p:nvSpPr>
        <p:spPr bwMode="auto">
          <a:xfrm>
            <a:off x="7641328" y="2473221"/>
            <a:ext cx="2114998" cy="36933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defPPr>
              <a:defRPr lang="en-US"/>
            </a:defPPr>
            <a:lvl1pPr marR="0" lvl="0" indent="0" eaLnBrk="0" fontAlgn="base" hangingPunct="0">
              <a:lnSpc>
                <a:spcPct val="100000"/>
              </a:lnSpc>
              <a:spcBef>
                <a:spcPct val="0"/>
              </a:spcBef>
              <a:spcAft>
                <a:spcPct val="0"/>
              </a:spcAft>
              <a:buClrTx/>
              <a:buSzTx/>
              <a:buFontTx/>
              <a:buNone/>
              <a:tabLst/>
              <a:defRPr kumimoji="0" sz="900" b="0" i="0" u="none" strike="noStrike" cap="none" normalizeH="0" baseline="0">
                <a:ln>
                  <a:noFill/>
                </a:ln>
                <a:effectLst/>
                <a:latin typeface="Arial" panose="020B0604020202020204" pitchFamily="34" charset="0"/>
                <a:ea typeface="Times New Roman" panose="02020603050405020304" pitchFamily="18" charset="0"/>
              </a:defRPr>
            </a:lvl1pPr>
          </a:lstStyle>
          <a:p>
            <a:r>
              <a:rPr lang="en-GB" altLang="en-US" dirty="0"/>
              <a:t>2. More relevant, effective and efficient UN coordination/collaboration</a:t>
            </a:r>
          </a:p>
        </p:txBody>
      </p:sp>
      <p:sp>
        <p:nvSpPr>
          <p:cNvPr id="37" name="Text Box 2"/>
          <p:cNvSpPr txBox="1">
            <a:spLocks noChangeArrowheads="1"/>
          </p:cNvSpPr>
          <p:nvPr/>
        </p:nvSpPr>
        <p:spPr bwMode="auto">
          <a:xfrm>
            <a:off x="7706879" y="1595589"/>
            <a:ext cx="1590151" cy="369332"/>
          </a:xfrm>
          <a:prstGeom prst="rect">
            <a:avLst/>
          </a:prstGeom>
          <a:solidFill>
            <a:schemeClr val="accent2"/>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defPPr>
              <a:defRPr lang="en-US"/>
            </a:defPPr>
            <a:lvl1pPr marR="0" lvl="0" indent="0" algn="ctr" eaLnBrk="0" fontAlgn="base" hangingPunct="0">
              <a:lnSpc>
                <a:spcPct val="100000"/>
              </a:lnSpc>
              <a:spcBef>
                <a:spcPct val="0"/>
              </a:spcBef>
              <a:spcAft>
                <a:spcPct val="0"/>
              </a:spcAft>
              <a:buClrTx/>
              <a:buSzTx/>
              <a:buFontTx/>
              <a:buNone/>
              <a:tabLst/>
              <a:defRPr kumimoji="0" sz="800" b="0" i="0" u="none" strike="noStrike" cap="none" normalizeH="0" baseline="0">
                <a:ln>
                  <a:noFill/>
                </a:ln>
                <a:effectLst/>
                <a:latin typeface="Arial" panose="020B0604020202020204" pitchFamily="34" charset="0"/>
                <a:ea typeface="Times New Roman" panose="02020603050405020304" pitchFamily="18" charset="0"/>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900" b="0" i="1" u="none" strike="noStrike" kern="1200" cap="none" spc="0" normalizeH="0" baseline="0" noProof="0" dirty="0">
                <a:ln>
                  <a:noFill/>
                </a:ln>
                <a:solidFill>
                  <a:prstClr val="white"/>
                </a:solidFill>
                <a:effectLst/>
                <a:uLnTx/>
                <a:uFillTx/>
                <a:latin typeface="Arial" panose="020B0604020202020204" pitchFamily="34" charset="0"/>
                <a:cs typeface="+mn-cs"/>
              </a:rPr>
              <a:t>More relevant, effective and efficient UN system</a:t>
            </a:r>
          </a:p>
        </p:txBody>
      </p:sp>
      <p:sp>
        <p:nvSpPr>
          <p:cNvPr id="38" name="TextBox 37"/>
          <p:cNvSpPr txBox="1"/>
          <p:nvPr/>
        </p:nvSpPr>
        <p:spPr>
          <a:xfrm>
            <a:off x="7284256" y="576284"/>
            <a:ext cx="2333821"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v. Outcomes in the UN system &amp; beyond</a:t>
            </a:r>
          </a:p>
        </p:txBody>
      </p:sp>
      <p:sp>
        <p:nvSpPr>
          <p:cNvPr id="39" name="TextBox 38"/>
          <p:cNvSpPr txBox="1"/>
          <p:nvPr/>
        </p:nvSpPr>
        <p:spPr>
          <a:xfrm>
            <a:off x="10138684" y="676119"/>
            <a:ext cx="1513876"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vi. A Better World</a:t>
            </a:r>
          </a:p>
        </p:txBody>
      </p:sp>
      <p:sp>
        <p:nvSpPr>
          <p:cNvPr id="40" name="Striped Right Arrow 39"/>
          <p:cNvSpPr/>
          <p:nvPr/>
        </p:nvSpPr>
        <p:spPr>
          <a:xfrm>
            <a:off x="9994658" y="1423188"/>
            <a:ext cx="1801929" cy="1594626"/>
          </a:xfrm>
          <a:prstGeom prst="stripedRightArrow">
            <a:avLst>
              <a:gd name="adj1" fmla="val 71782"/>
              <a:gd name="adj2" fmla="val 36850"/>
            </a:avLst>
          </a:prstGeom>
          <a:solidFill>
            <a:schemeClr val="accent2">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Text Box 2"/>
          <p:cNvSpPr txBox="1">
            <a:spLocks noChangeArrowheads="1"/>
          </p:cNvSpPr>
          <p:nvPr/>
        </p:nvSpPr>
        <p:spPr bwMode="auto">
          <a:xfrm>
            <a:off x="10254578" y="1723924"/>
            <a:ext cx="1114108" cy="938719"/>
          </a:xfrm>
          <a:prstGeom prst="rect">
            <a:avLst/>
          </a:prstGeom>
          <a:solidFill>
            <a:schemeClr val="bg1"/>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defPPr>
              <a:defRPr lang="en-US"/>
            </a:defPPr>
            <a:lvl1pPr marR="0" lvl="0" indent="0" algn="ctr" eaLnBrk="0" fontAlgn="base" hangingPunct="0">
              <a:lnSpc>
                <a:spcPct val="100000"/>
              </a:lnSpc>
              <a:spcBef>
                <a:spcPct val="0"/>
              </a:spcBef>
              <a:spcAft>
                <a:spcPct val="0"/>
              </a:spcAft>
              <a:buClrTx/>
              <a:buSzTx/>
              <a:buFontTx/>
              <a:buNone/>
              <a:tabLst/>
              <a:defRPr kumimoji="0" sz="800" b="0" i="0" u="none" strike="noStrike" cap="none" normalizeH="0" baseline="0">
                <a:ln>
                  <a:noFill/>
                </a:ln>
                <a:effectLst/>
                <a:latin typeface="Arial" panose="020B0604020202020204" pitchFamily="34" charset="0"/>
                <a:ea typeface="Times New Roman" panose="02020603050405020304" pitchFamily="18" charset="0"/>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prstClr val="black"/>
                </a:solidFill>
                <a:effectLst/>
                <a:uLnTx/>
                <a:uFillTx/>
                <a:latin typeface="Arial" panose="020B0604020202020204" pitchFamily="34" charset="0"/>
                <a:cs typeface="+mn-cs"/>
              </a:rPr>
              <a:t>1. SDGs Achieved</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altLang="en-US" sz="1100" b="0" i="0" u="none" strike="noStrike" kern="1200" cap="none" spc="0" normalizeH="0" baseline="0" noProof="0" dirty="0">
              <a:ln>
                <a:noFill/>
              </a:ln>
              <a:solidFill>
                <a:prstClr val="black"/>
              </a:solidFill>
              <a:effectLst/>
              <a:uLnTx/>
              <a:uFillTx/>
              <a:latin typeface="Arial" panose="020B0604020202020204" pitchFamily="34" charset="0"/>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prstClr val="black"/>
                </a:solidFill>
                <a:effectLst/>
                <a:uLnTx/>
                <a:uFillTx/>
                <a:latin typeface="Arial" panose="020B0604020202020204" pitchFamily="34" charset="0"/>
                <a:cs typeface="+mn-cs"/>
              </a:rPr>
              <a:t>2. No-one left behind</a:t>
            </a:r>
          </a:p>
        </p:txBody>
      </p:sp>
      <p:sp>
        <p:nvSpPr>
          <p:cNvPr id="42" name="Isosceles Triangle 41"/>
          <p:cNvSpPr/>
          <p:nvPr/>
        </p:nvSpPr>
        <p:spPr>
          <a:xfrm>
            <a:off x="1474485" y="4563633"/>
            <a:ext cx="404734" cy="627752"/>
          </a:xfrm>
          <a:prstGeom prst="triangl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A</a:t>
            </a:r>
          </a:p>
        </p:txBody>
      </p:sp>
      <p:sp>
        <p:nvSpPr>
          <p:cNvPr id="43" name="Isosceles Triangle 42"/>
          <p:cNvSpPr/>
          <p:nvPr/>
        </p:nvSpPr>
        <p:spPr>
          <a:xfrm>
            <a:off x="4387543" y="3821748"/>
            <a:ext cx="404734" cy="627752"/>
          </a:xfrm>
          <a:prstGeom prst="triangl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rPr>
              <a:t>B</a:t>
            </a:r>
          </a:p>
        </p:txBody>
      </p:sp>
      <p:sp>
        <p:nvSpPr>
          <p:cNvPr id="44" name="Isosceles Triangle 43"/>
          <p:cNvSpPr/>
          <p:nvPr/>
        </p:nvSpPr>
        <p:spPr>
          <a:xfrm>
            <a:off x="7004738" y="3215121"/>
            <a:ext cx="404734" cy="627752"/>
          </a:xfrm>
          <a:prstGeom prst="triangl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rPr>
              <a:t>C</a:t>
            </a:r>
          </a:p>
        </p:txBody>
      </p:sp>
      <p:sp>
        <p:nvSpPr>
          <p:cNvPr id="45" name="Isosceles Triangle 44"/>
          <p:cNvSpPr/>
          <p:nvPr/>
        </p:nvSpPr>
        <p:spPr>
          <a:xfrm>
            <a:off x="9713794" y="2551302"/>
            <a:ext cx="404734" cy="627752"/>
          </a:xfrm>
          <a:prstGeom prst="triangl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rPr>
              <a:t>D</a:t>
            </a:r>
          </a:p>
        </p:txBody>
      </p:sp>
      <p:sp>
        <p:nvSpPr>
          <p:cNvPr id="46" name="Rectangle 45"/>
          <p:cNvSpPr/>
          <p:nvPr/>
        </p:nvSpPr>
        <p:spPr>
          <a:xfrm>
            <a:off x="7555982" y="4608598"/>
            <a:ext cx="4577921" cy="221429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panose="020F0502020204030204"/>
                <a:ea typeface="+mn-ea"/>
                <a:cs typeface="+mn-cs"/>
              </a:rPr>
              <a:t>Non-exhaustive list of assumptions / preconditions: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A: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Broad adoption and use of UNEG normative products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Adequate engagement of staff and funding for UNEG 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B: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Political will by Governing Bodies and Management to support evaluation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Demand for and use of evaluation products and services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C: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Willingness by UN and MS to act upon evaluation recommendations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rPr>
              <a:t>Interest in UNEG products and services by partners and national evaluation functions</a:t>
            </a:r>
            <a:endPar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effectLst/>
                <a:uLnTx/>
                <a:uFillTx/>
                <a:latin typeface="Calibri" panose="020F0502020204030204"/>
                <a:ea typeface="+mn-ea"/>
                <a:cs typeface="+mn-cs"/>
              </a:rPr>
              <a:t>D: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Ownership and commitment to programme improvement and scaling-up by member states, the UN system and partners</a:t>
            </a:r>
          </a:p>
        </p:txBody>
      </p:sp>
      <p:sp>
        <p:nvSpPr>
          <p:cNvPr id="47" name="Circular Arrow 46"/>
          <p:cNvSpPr/>
          <p:nvPr/>
        </p:nvSpPr>
        <p:spPr>
          <a:xfrm>
            <a:off x="9114390" y="1562607"/>
            <a:ext cx="1383606" cy="1455207"/>
          </a:xfrm>
          <a:prstGeom prst="circularArrow">
            <a:avLst>
              <a:gd name="adj1" fmla="val 15892"/>
              <a:gd name="adj2" fmla="val 1043807"/>
              <a:gd name="adj3" fmla="val 20468051"/>
              <a:gd name="adj4" fmla="val 1675822"/>
              <a:gd name="adj5" fmla="val 19623"/>
            </a:avLst>
          </a:prstGeom>
          <a:solidFill>
            <a:schemeClr val="accent6">
              <a:alpha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TextBox 47"/>
          <p:cNvSpPr txBox="1"/>
          <p:nvPr/>
        </p:nvSpPr>
        <p:spPr>
          <a:xfrm>
            <a:off x="4763145" y="105479"/>
            <a:ext cx="2472087" cy="36933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rPr>
              <a:t>UNEG Theory of </a:t>
            </a:r>
            <a:r>
              <a:rPr kumimoji="0" lang="en-US" sz="1800" b="1" i="0" u="none" strike="noStrike" kern="1200" cap="none" spc="0" normalizeH="0" baseline="0" noProof="0" dirty="0" smtClean="0">
                <a:ln>
                  <a:noFill/>
                </a:ln>
                <a:solidFill>
                  <a:prstClr val="white"/>
                </a:solidFill>
                <a:effectLst/>
                <a:uLnTx/>
                <a:uFillTx/>
                <a:latin typeface="Calibri" panose="020F0502020204030204"/>
                <a:ea typeface="+mn-ea"/>
                <a:cs typeface="+mn-cs"/>
              </a:rPr>
              <a:t>Change</a:t>
            </a:r>
            <a:endPar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9" name="Rectangle 48"/>
          <p:cNvSpPr/>
          <p:nvPr/>
        </p:nvSpPr>
        <p:spPr>
          <a:xfrm>
            <a:off x="185844" y="1037473"/>
            <a:ext cx="1330814" cy="24622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C00000"/>
                </a:solidFill>
                <a:effectLst/>
                <a:uLnTx/>
                <a:uFillTx/>
                <a:latin typeface="Calibri" panose="020F0502020204030204"/>
                <a:ea typeface="+mn-ea"/>
                <a:cs typeface="+mn-cs"/>
              </a:rPr>
              <a:t>What we do together </a:t>
            </a:r>
          </a:p>
        </p:txBody>
      </p:sp>
      <p:sp>
        <p:nvSpPr>
          <p:cNvPr id="50" name="Rectangle 49"/>
          <p:cNvSpPr/>
          <p:nvPr/>
        </p:nvSpPr>
        <p:spPr>
          <a:xfrm>
            <a:off x="2056246" y="1037473"/>
            <a:ext cx="1816701"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C00000"/>
                </a:solidFill>
                <a:effectLst/>
                <a:uLnTx/>
                <a:uFillTx/>
                <a:latin typeface="Calibri" panose="020F0502020204030204"/>
                <a:ea typeface="+mn-ea"/>
                <a:cs typeface="+mn-cs"/>
              </a:rPr>
              <a:t>What UN Evaluation functions achieve with UNEG support</a:t>
            </a:r>
          </a:p>
        </p:txBody>
      </p:sp>
      <p:sp>
        <p:nvSpPr>
          <p:cNvPr id="51" name="Rectangle 50"/>
          <p:cNvSpPr/>
          <p:nvPr/>
        </p:nvSpPr>
        <p:spPr>
          <a:xfrm>
            <a:off x="7235232" y="1037473"/>
            <a:ext cx="2713591"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smtClean="0">
                <a:solidFill>
                  <a:srgbClr val="C00000"/>
                </a:solidFill>
                <a:latin typeface="Calibri" panose="020F0502020204030204"/>
              </a:rPr>
              <a:t>The</a:t>
            </a:r>
            <a:r>
              <a:rPr kumimoji="0" lang="en-US" sz="1000" b="0" i="0" u="none" strike="noStrike" kern="1200" cap="none" spc="0" normalizeH="0" baseline="0" noProof="0" dirty="0" smtClean="0">
                <a:ln>
                  <a:noFill/>
                </a:ln>
                <a:solidFill>
                  <a:srgbClr val="C00000"/>
                </a:solidFill>
                <a:effectLst/>
                <a:uLnTx/>
                <a:uFillTx/>
                <a:latin typeface="Calibri" panose="020F0502020204030204"/>
                <a:ea typeface="+mn-ea"/>
                <a:cs typeface="+mn-cs"/>
              </a:rPr>
              <a:t> </a:t>
            </a:r>
            <a:r>
              <a:rPr kumimoji="0" lang="en-US" sz="1000" b="0" i="0" u="none" strike="noStrike" kern="1200" cap="none" spc="0" normalizeH="0" baseline="0" noProof="0" dirty="0">
                <a:ln>
                  <a:noFill/>
                </a:ln>
                <a:solidFill>
                  <a:srgbClr val="C00000"/>
                </a:solidFill>
                <a:effectLst/>
                <a:uLnTx/>
                <a:uFillTx/>
                <a:latin typeface="Calibri" panose="020F0502020204030204"/>
                <a:ea typeface="+mn-ea"/>
                <a:cs typeface="+mn-cs"/>
              </a:rPr>
              <a:t>changes in the UN system, in Member </a:t>
            </a:r>
            <a:r>
              <a:rPr kumimoji="0" lang="en-US" sz="1000" b="0" i="0" u="none" strike="noStrike" kern="1200" cap="none" spc="0" normalizeH="0" baseline="0" noProof="0" dirty="0" smtClean="0">
                <a:ln>
                  <a:noFill/>
                </a:ln>
                <a:solidFill>
                  <a:srgbClr val="C00000"/>
                </a:solidFill>
                <a:effectLst/>
                <a:uLnTx/>
                <a:uFillTx/>
                <a:latin typeface="Calibri" panose="020F0502020204030204"/>
                <a:ea typeface="+mn-ea"/>
                <a:cs typeface="+mn-cs"/>
              </a:rPr>
              <a:t>Nations </a:t>
            </a:r>
            <a:r>
              <a:rPr kumimoji="0" lang="en-US" sz="1000" b="0" i="0" u="none" strike="noStrike" kern="1200" cap="none" spc="0" normalizeH="0" baseline="0" noProof="0" dirty="0">
                <a:ln>
                  <a:noFill/>
                </a:ln>
                <a:solidFill>
                  <a:srgbClr val="C00000"/>
                </a:solidFill>
                <a:effectLst/>
                <a:uLnTx/>
                <a:uFillTx/>
                <a:latin typeface="Calibri" panose="020F0502020204030204"/>
                <a:ea typeface="+mn-ea"/>
                <a:cs typeface="+mn-cs"/>
              </a:rPr>
              <a:t>and in the evaluation profession</a:t>
            </a:r>
          </a:p>
        </p:txBody>
      </p:sp>
      <p:sp>
        <p:nvSpPr>
          <p:cNvPr id="52" name="Rectangle 51"/>
          <p:cNvSpPr/>
          <p:nvPr/>
        </p:nvSpPr>
        <p:spPr>
          <a:xfrm>
            <a:off x="9841084" y="1037473"/>
            <a:ext cx="2000572"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C00000"/>
                </a:solidFill>
                <a:effectLst/>
                <a:uLnTx/>
                <a:uFillTx/>
                <a:latin typeface="Calibri" panose="020F0502020204030204"/>
                <a:ea typeface="+mn-ea"/>
                <a:cs typeface="+mn-cs"/>
              </a:rPr>
              <a:t>2030 Agenda realized, impacting the lives of the people we serve</a:t>
            </a:r>
          </a:p>
        </p:txBody>
      </p:sp>
      <p:sp>
        <p:nvSpPr>
          <p:cNvPr id="53" name="Rectangle 52"/>
          <p:cNvSpPr/>
          <p:nvPr/>
        </p:nvSpPr>
        <p:spPr>
          <a:xfrm>
            <a:off x="4623518" y="1037473"/>
            <a:ext cx="2285772"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C00000"/>
                </a:solidFill>
                <a:effectLst/>
                <a:uLnTx/>
                <a:uFillTx/>
                <a:latin typeface="Calibri" panose="020F0502020204030204"/>
                <a:ea typeface="+mn-ea"/>
                <a:cs typeface="+mn-cs"/>
              </a:rPr>
              <a:t>What we contribute to change in our own agencies and our stakeholders</a:t>
            </a:r>
          </a:p>
        </p:txBody>
      </p:sp>
      <p:sp>
        <p:nvSpPr>
          <p:cNvPr id="54" name="TextBox 53"/>
          <p:cNvSpPr txBox="1"/>
          <p:nvPr/>
        </p:nvSpPr>
        <p:spPr>
          <a:xfrm>
            <a:off x="4662672" y="576284"/>
            <a:ext cx="224181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iii. Evaluation contributions to the </a:t>
            </a:r>
            <a:r>
              <a:rPr kumimoji="0" lang="en-US" sz="1400" b="1" i="0" u="none" strike="noStrike" kern="1200" cap="none" spc="0" normalizeH="0" baseline="0" noProof="0" dirty="0" smtClean="0">
                <a:ln>
                  <a:noFill/>
                </a:ln>
                <a:solidFill>
                  <a:prstClr val="black"/>
                </a:solidFill>
                <a:effectLst/>
                <a:uLnTx/>
                <a:uFillTx/>
                <a:latin typeface="Calibri" panose="020F0502020204030204"/>
                <a:ea typeface="+mn-ea"/>
                <a:cs typeface="+mn-cs"/>
              </a:rPr>
              <a:t>UN system</a:t>
            </a:r>
            <a:endPar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5" name="Rectangle 54"/>
          <p:cNvSpPr/>
          <p:nvPr/>
        </p:nvSpPr>
        <p:spPr>
          <a:xfrm>
            <a:off x="249465" y="1712849"/>
            <a:ext cx="1191715" cy="4071884"/>
          </a:xfrm>
          <a:prstGeom prst="rect">
            <a:avLst/>
          </a:prstGeom>
          <a:solidFill>
            <a:srgbClr val="FFFFFF"/>
          </a:solidFill>
          <a:ln w="9525">
            <a:solidFill>
              <a:srgbClr val="000000"/>
            </a:solidFill>
            <a:miter lim="800000"/>
            <a:headEnd/>
            <a:tailEnd/>
          </a:ln>
        </p:spPr>
        <p:txBody>
          <a:bodyPr vert="horz" wrap="square" lIns="27432" tIns="27432" rIns="27432" bIns="27432"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CA" sz="9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rPr>
              <a:t>1. </a:t>
            </a:r>
            <a:r>
              <a:rPr kumimoji="0" lang="en-CA" sz="900" b="1" i="0" u="none" strike="noStrike" kern="120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rPr>
              <a:t>Developing and safeguarding professional norms, standards and guidance</a:t>
            </a:r>
            <a:endParaRPr kumimoji="0" lang="en-CA" sz="9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endParaRPr>
          </a:p>
          <a:p>
            <a:pPr marL="112713" marR="0" lvl="0" indent="-112713" algn="l" defTabSz="914400" rtl="0" eaLnBrk="0" fontAlgn="base" latinLnBrk="0" hangingPunct="0">
              <a:lnSpc>
                <a:spcPct val="100000"/>
              </a:lnSpc>
              <a:spcBef>
                <a:spcPct val="0"/>
              </a:spcBef>
              <a:spcAft>
                <a:spcPct val="0"/>
              </a:spcAft>
              <a:buClrTx/>
              <a:buSzTx/>
              <a:buFontTx/>
              <a:buChar char="-"/>
              <a:tabLst/>
              <a:defRPr/>
            </a:pPr>
            <a:r>
              <a:rPr kumimoji="0" lang="en-GB" altLang="en-US" sz="900" b="0" i="0" u="none" strike="noStrike" kern="1200" cap="none" spc="0" normalizeH="0" baseline="0" noProof="0" dirty="0">
                <a:ln>
                  <a:noFill/>
                </a:ln>
                <a:solidFill>
                  <a:prstClr val="black"/>
                </a:solidFill>
                <a:effectLst/>
                <a:uLnTx/>
                <a:uFillTx/>
                <a:latin typeface="Arial" panose="020B0604020202020204" pitchFamily="34" charset="0"/>
              </a:rPr>
              <a:t>Norms &amp; Standards</a:t>
            </a:r>
          </a:p>
          <a:p>
            <a:pPr marL="112713" marR="0" lvl="0" indent="-112713" algn="l" defTabSz="914400" rtl="0" eaLnBrk="0" fontAlgn="base" latinLnBrk="0" hangingPunct="0">
              <a:lnSpc>
                <a:spcPct val="100000"/>
              </a:lnSpc>
              <a:spcBef>
                <a:spcPct val="0"/>
              </a:spcBef>
              <a:spcAft>
                <a:spcPct val="0"/>
              </a:spcAft>
              <a:buClrTx/>
              <a:buSzTx/>
              <a:buFontTx/>
              <a:buChar char="-"/>
              <a:tabLst/>
              <a:defRPr/>
            </a:pPr>
            <a:r>
              <a:rPr kumimoji="0" lang="en-GB" altLang="en-US" sz="900" b="0" i="0" u="none" strike="noStrike" kern="1200" cap="none" spc="0" normalizeH="0" baseline="0" noProof="0" dirty="0">
                <a:ln>
                  <a:noFill/>
                </a:ln>
                <a:solidFill>
                  <a:prstClr val="black"/>
                </a:solidFill>
                <a:effectLst/>
                <a:uLnTx/>
                <a:uFillTx/>
                <a:latin typeface="Arial" panose="020B0604020202020204" pitchFamily="34" charset="0"/>
              </a:rPr>
              <a:t>Guidelines</a:t>
            </a:r>
          </a:p>
          <a:p>
            <a:pPr marL="112713" marR="0" lvl="0" indent="-112713" algn="l" defTabSz="914400" rtl="0" eaLnBrk="0" fontAlgn="base" latinLnBrk="0" hangingPunct="0">
              <a:lnSpc>
                <a:spcPct val="100000"/>
              </a:lnSpc>
              <a:spcBef>
                <a:spcPct val="0"/>
              </a:spcBef>
              <a:spcAft>
                <a:spcPct val="0"/>
              </a:spcAft>
              <a:buClrTx/>
              <a:buSzTx/>
              <a:buFontTx/>
              <a:buChar char="-"/>
              <a:tabLst/>
              <a:defRPr/>
            </a:pPr>
            <a:r>
              <a:rPr lang="en-GB" altLang="en-US" sz="900" dirty="0" smtClean="0">
                <a:solidFill>
                  <a:prstClr val="black"/>
                </a:solidFill>
                <a:latin typeface="Arial" panose="020B0604020202020204" pitchFamily="34" charset="0"/>
              </a:rPr>
              <a:t>Peer </a:t>
            </a:r>
            <a:r>
              <a:rPr lang="en-GB" altLang="en-US" sz="900" dirty="0">
                <a:solidFill>
                  <a:prstClr val="black"/>
                </a:solidFill>
                <a:latin typeface="Arial" panose="020B0604020202020204" pitchFamily="34" charset="0"/>
              </a:rPr>
              <a:t>Reviews</a:t>
            </a:r>
          </a:p>
          <a:p>
            <a:pPr marL="112713" marR="0" lvl="0" indent="-112713" algn="l" defTabSz="914400" rtl="0" eaLnBrk="0" fontAlgn="base" latinLnBrk="0" hangingPunct="0">
              <a:lnSpc>
                <a:spcPct val="100000"/>
              </a:lnSpc>
              <a:spcBef>
                <a:spcPct val="0"/>
              </a:spcBef>
              <a:spcAft>
                <a:spcPct val="0"/>
              </a:spcAft>
              <a:buClrTx/>
              <a:buSzTx/>
              <a:buFontTx/>
              <a:buChar char="-"/>
              <a:tabLst/>
              <a:defRPr/>
            </a:pPr>
            <a:r>
              <a:rPr kumimoji="0" lang="en-GB" altLang="en-US" sz="900" b="0" i="0" u="none" strike="noStrike" kern="1200" cap="none" spc="0" normalizeH="0" baseline="0" noProof="0" dirty="0">
                <a:ln>
                  <a:noFill/>
                </a:ln>
                <a:solidFill>
                  <a:prstClr val="black"/>
                </a:solidFill>
                <a:effectLst/>
                <a:uLnTx/>
                <a:uFillTx/>
                <a:latin typeface="Arial" panose="020B0604020202020204" pitchFamily="34" charset="0"/>
              </a:rPr>
              <a:t>Partnerships </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CA" sz="9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CA" sz="9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rPr>
              <a:t>2. </a:t>
            </a:r>
            <a:r>
              <a:rPr lang="en-CA" sz="900" b="1" dirty="0" smtClean="0">
                <a:solidFill>
                  <a:prstClr val="black"/>
                </a:solidFill>
                <a:latin typeface="Arial" panose="020B0604020202020204" pitchFamily="34" charset="0"/>
                <a:ea typeface="Times New Roman" panose="02020603050405020304" pitchFamily="18" charset="0"/>
              </a:rPr>
              <a:t>Enhancing </a:t>
            </a:r>
            <a:r>
              <a:rPr kumimoji="0" lang="en-US" altLang="en-US" sz="900" b="1" i="0" u="none" strike="noStrike" kern="1200" cap="none" spc="0" normalizeH="0" baseline="0" noProof="0" dirty="0" smtClean="0">
                <a:ln>
                  <a:noFill/>
                </a:ln>
                <a:solidFill>
                  <a:prstClr val="black"/>
                </a:solidFill>
                <a:effectLst/>
                <a:uLnTx/>
                <a:uFillTx/>
                <a:latin typeface="Arial" panose="020B0604020202020204" pitchFamily="34" charset="0"/>
              </a:rPr>
              <a:t>Professionalization</a:t>
            </a:r>
            <a:endParaRPr kumimoji="0" lang="en-GB" altLang="en-US" sz="900" b="1" i="0" u="none" strike="noStrike" kern="1200" cap="none" spc="0" normalizeH="0" baseline="0" noProof="0" dirty="0">
              <a:ln>
                <a:noFill/>
              </a:ln>
              <a:solidFill>
                <a:prstClr val="black"/>
              </a:solidFill>
              <a:effectLst/>
              <a:uLnTx/>
              <a:uFillTx/>
              <a:latin typeface="Arial" panose="020B0604020202020204" pitchFamily="34" charset="0"/>
            </a:endParaRPr>
          </a:p>
          <a:p>
            <a:pPr marL="112713" lvl="0" indent="-112713" eaLnBrk="0" fontAlgn="base" hangingPunct="0">
              <a:spcBef>
                <a:spcPct val="0"/>
              </a:spcBef>
              <a:spcAft>
                <a:spcPct val="0"/>
              </a:spcAft>
              <a:buFontTx/>
              <a:buChar char="-"/>
              <a:defRPr/>
            </a:pPr>
            <a:r>
              <a:rPr lang="en-GB" altLang="en-US" sz="900" dirty="0" smtClean="0">
                <a:solidFill>
                  <a:prstClr val="black"/>
                </a:solidFill>
                <a:latin typeface="Arial" panose="020B0604020202020204" pitchFamily="34" charset="0"/>
              </a:rPr>
              <a:t>Evaluation Competency </a:t>
            </a:r>
            <a:r>
              <a:rPr lang="en-GB" altLang="en-US" sz="900" dirty="0">
                <a:solidFill>
                  <a:prstClr val="black"/>
                </a:solidFill>
                <a:latin typeface="Arial" panose="020B0604020202020204" pitchFamily="34" charset="0"/>
              </a:rPr>
              <a:t>Framework</a:t>
            </a:r>
          </a:p>
          <a:p>
            <a:pPr marL="112713" marR="0" lvl="0" indent="-112713" algn="l" defTabSz="914400" rtl="0" eaLnBrk="0" fontAlgn="base" latinLnBrk="0" hangingPunct="0">
              <a:lnSpc>
                <a:spcPct val="100000"/>
              </a:lnSpc>
              <a:spcBef>
                <a:spcPct val="0"/>
              </a:spcBef>
              <a:spcAft>
                <a:spcPct val="0"/>
              </a:spcAft>
              <a:buClrTx/>
              <a:buSzTx/>
              <a:buFontTx/>
              <a:buChar char="-"/>
              <a:tabLst/>
              <a:defRPr/>
            </a:pPr>
            <a:r>
              <a:rPr kumimoji="0" lang="en-GB" altLang="en-US" sz="900" b="0" i="0" u="none" strike="noStrike" kern="1200" cap="none" spc="0" normalizeH="0" baseline="0" noProof="0" dirty="0" smtClean="0">
                <a:ln>
                  <a:noFill/>
                </a:ln>
                <a:solidFill>
                  <a:prstClr val="black"/>
                </a:solidFill>
                <a:effectLst/>
                <a:uLnTx/>
                <a:uFillTx/>
                <a:latin typeface="Arial" panose="020B0604020202020204" pitchFamily="34" charset="0"/>
              </a:rPr>
              <a:t>Knowledge exchange</a:t>
            </a:r>
          </a:p>
          <a:p>
            <a:pPr marL="112713" marR="0" lvl="0" indent="-112713" algn="l" defTabSz="914400" rtl="0" eaLnBrk="0" fontAlgn="base" latinLnBrk="0" hangingPunct="0">
              <a:lnSpc>
                <a:spcPct val="100000"/>
              </a:lnSpc>
              <a:spcBef>
                <a:spcPct val="0"/>
              </a:spcBef>
              <a:spcAft>
                <a:spcPct val="0"/>
              </a:spcAft>
              <a:buClrTx/>
              <a:buSzTx/>
              <a:buFontTx/>
              <a:buChar char="-"/>
              <a:tabLst/>
              <a:defRPr/>
            </a:pPr>
            <a:r>
              <a:rPr lang="en-GB" altLang="en-US" sz="900" dirty="0" smtClean="0">
                <a:solidFill>
                  <a:prstClr val="black"/>
                </a:solidFill>
                <a:latin typeface="Arial" panose="020B0604020202020204" pitchFamily="34" charset="0"/>
              </a:rPr>
              <a:t>Learning</a:t>
            </a:r>
            <a:endParaRPr lang="en-GB" altLang="en-US" sz="900" dirty="0">
              <a:solidFill>
                <a:prstClr val="black"/>
              </a:solidFill>
              <a:latin typeface="Arial" panose="020B0604020202020204" pitchFamily="34" charset="0"/>
            </a:endParaRPr>
          </a:p>
          <a:p>
            <a:pPr marL="112713" marR="0" lvl="0" indent="-112713" algn="l" defTabSz="914400" rtl="0" eaLnBrk="0" fontAlgn="base" latinLnBrk="0" hangingPunct="0">
              <a:lnSpc>
                <a:spcPct val="100000"/>
              </a:lnSpc>
              <a:spcBef>
                <a:spcPct val="0"/>
              </a:spcBef>
              <a:spcAft>
                <a:spcPct val="0"/>
              </a:spcAft>
              <a:buClrTx/>
              <a:buSzTx/>
              <a:buFontTx/>
              <a:buChar char="-"/>
              <a:tabLst/>
              <a:defRPr/>
            </a:pPr>
            <a:r>
              <a:rPr lang="en-GB" altLang="en-US" sz="900" dirty="0">
                <a:solidFill>
                  <a:prstClr val="black"/>
                </a:solidFill>
                <a:latin typeface="Arial" panose="020B0604020202020204" pitchFamily="34" charset="0"/>
              </a:rPr>
              <a:t>Partnerships</a:t>
            </a:r>
            <a:endParaRPr kumimoji="0" lang="en-GB" altLang="en-US" sz="900" b="0" i="0" u="none" strike="noStrike" kern="1200" cap="none" spc="0" normalizeH="0" baseline="0" noProof="0" dirty="0">
              <a:ln>
                <a:noFill/>
              </a:ln>
              <a:solidFill>
                <a:prstClr val="black"/>
              </a:solidFill>
              <a:effectLst/>
              <a:uLnTx/>
              <a:uFillTx/>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altLang="en-US" sz="900" b="0" i="0" u="none" strike="noStrike" kern="1200" cap="none" spc="0" normalizeH="0" baseline="0" noProof="0" dirty="0">
              <a:ln>
                <a:noFill/>
              </a:ln>
              <a:solidFill>
                <a:prstClr val="black"/>
              </a:solidFill>
              <a:effectLst/>
              <a:uLnTx/>
              <a:uFillTx/>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CA" sz="9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rPr>
              <a:t>3. </a:t>
            </a:r>
            <a:r>
              <a:rPr kumimoji="0" lang="en-CA" sz="900" b="1" i="0" u="none" strike="noStrike" kern="120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rPr>
              <a:t>Influencing policy-making and operational work</a:t>
            </a:r>
            <a:endParaRPr kumimoji="0" lang="en-CA" sz="9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endParaRPr>
          </a:p>
          <a:p>
            <a:pPr marL="112713" marR="0" lvl="0" indent="-112713" algn="l" defTabSz="914400" rtl="0" eaLnBrk="0" fontAlgn="base" latinLnBrk="0" hangingPunct="0">
              <a:lnSpc>
                <a:spcPct val="100000"/>
              </a:lnSpc>
              <a:spcBef>
                <a:spcPct val="0"/>
              </a:spcBef>
              <a:spcAft>
                <a:spcPct val="0"/>
              </a:spcAft>
              <a:buClrTx/>
              <a:buSzTx/>
              <a:buFontTx/>
              <a:buChar char="-"/>
              <a:tabLst/>
              <a:defRPr/>
            </a:pPr>
            <a:r>
              <a:rPr kumimoji="0" lang="en-CA" sz="900" b="0" i="0" u="none" strike="noStrike" kern="1200" cap="none" spc="0" normalizeH="0" baseline="0" noProof="0" dirty="0">
                <a:ln>
                  <a:noFill/>
                </a:ln>
                <a:solidFill>
                  <a:prstClr val="black"/>
                </a:solidFill>
                <a:effectLst/>
                <a:uLnTx/>
                <a:uFillTx/>
                <a:latin typeface="Arial" panose="020B0604020202020204" pitchFamily="34" charset="0"/>
              </a:rPr>
              <a:t>Engaging with and supporting </a:t>
            </a: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rPr>
              <a:t>system-wide initiatives e.g. </a:t>
            </a:r>
            <a:r>
              <a:rPr kumimoji="0" lang="en-US" sz="900" b="0" i="0" u="none" strike="noStrike" kern="120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rPr>
              <a:t>UNDAF</a:t>
            </a: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rPr>
              <a:t>, ISWE, SDG/HLPF</a:t>
            </a:r>
          </a:p>
          <a:p>
            <a:pPr marL="112713" marR="0" lvl="0" indent="-112713" algn="l" defTabSz="914400" rtl="0" eaLnBrk="0" fontAlgn="base" latinLnBrk="0" hangingPunct="0">
              <a:lnSpc>
                <a:spcPct val="100000"/>
              </a:lnSpc>
              <a:spcBef>
                <a:spcPct val="0"/>
              </a:spcBef>
              <a:spcAft>
                <a:spcPct val="0"/>
              </a:spcAft>
              <a:buClrTx/>
              <a:buSzTx/>
              <a:buFontTx/>
              <a:buChar char="-"/>
              <a:tabLst/>
              <a:defRPr/>
            </a:pP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rPr>
              <a:t>Partnerships</a:t>
            </a:r>
          </a:p>
        </p:txBody>
      </p:sp>
      <p:sp>
        <p:nvSpPr>
          <p:cNvPr id="56" name="Text Box 40"/>
          <p:cNvSpPr txBox="1">
            <a:spLocks noChangeArrowheads="1"/>
          </p:cNvSpPr>
          <p:nvPr/>
        </p:nvSpPr>
        <p:spPr bwMode="auto">
          <a:xfrm>
            <a:off x="4912819" y="3726305"/>
            <a:ext cx="1881844" cy="36933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defPPr>
              <a:defRPr lang="en-US"/>
            </a:defPPr>
            <a:lvl1pPr marL="115888" marR="0" lvl="0" indent="-115888" eaLnBrk="0" fontAlgn="base" hangingPunct="0">
              <a:lnSpc>
                <a:spcPct val="100000"/>
              </a:lnSpc>
              <a:spcBef>
                <a:spcPct val="0"/>
              </a:spcBef>
              <a:spcAft>
                <a:spcPct val="0"/>
              </a:spcAft>
              <a:buClrTx/>
              <a:buSzTx/>
              <a:buFontTx/>
              <a:buAutoNum type="arabicPeriod"/>
              <a:tabLst/>
              <a:defRPr kumimoji="0" sz="900" b="0" i="0" u="none" strike="noStrike" cap="none" normalizeH="0" baseline="0">
                <a:ln>
                  <a:noFill/>
                </a:ln>
                <a:solidFill>
                  <a:srgbClr val="FF0000"/>
                </a:solidFill>
                <a:effectLst/>
                <a:latin typeface="Arial" panose="020B0604020202020204" pitchFamily="34" charset="0"/>
                <a:ea typeface="Times New Roman" panose="02020603050405020304" pitchFamily="18" charset="0"/>
              </a:defRPr>
            </a:lvl1pPr>
          </a:lstStyle>
          <a:p>
            <a:pPr marL="0" indent="0">
              <a:buNone/>
            </a:pPr>
            <a:r>
              <a:rPr lang="en-GB" altLang="en-US" dirty="0">
                <a:solidFill>
                  <a:schemeClr val="tx1"/>
                </a:solidFill>
              </a:rPr>
              <a:t>2. Evaluation </a:t>
            </a:r>
            <a:r>
              <a:rPr lang="en-GB" altLang="en-US" dirty="0" smtClean="0">
                <a:solidFill>
                  <a:schemeClr val="tx1"/>
                </a:solidFill>
              </a:rPr>
              <a:t>is used </a:t>
            </a:r>
            <a:r>
              <a:rPr lang="en-GB" altLang="en-US" dirty="0">
                <a:solidFill>
                  <a:schemeClr val="tx1"/>
                </a:solidFill>
              </a:rPr>
              <a:t>to influence UN system-wide initiatives</a:t>
            </a:r>
          </a:p>
        </p:txBody>
      </p:sp>
      <p:sp>
        <p:nvSpPr>
          <p:cNvPr id="57" name="Text Box 53"/>
          <p:cNvSpPr txBox="1">
            <a:spLocks noChangeArrowheads="1"/>
          </p:cNvSpPr>
          <p:nvPr/>
        </p:nvSpPr>
        <p:spPr bwMode="auto">
          <a:xfrm>
            <a:off x="2418142" y="4569658"/>
            <a:ext cx="1998985" cy="46166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defPPr>
              <a:defRPr lang="en-US"/>
            </a:defPPr>
            <a:lvl1pPr marR="0" lvl="0" indent="0" algn="ctr" eaLnBrk="0" fontAlgn="base" hangingPunct="0">
              <a:lnSpc>
                <a:spcPct val="100000"/>
              </a:lnSpc>
              <a:spcBef>
                <a:spcPct val="0"/>
              </a:spcBef>
              <a:spcAft>
                <a:spcPct val="0"/>
              </a:spcAft>
              <a:buClrTx/>
              <a:buSzTx/>
              <a:buFontTx/>
              <a:buNone/>
              <a:tabLst/>
              <a:defRPr kumimoji="0" sz="800" b="0" i="0" u="none" strike="noStrike" cap="none" normalizeH="0" baseline="0">
                <a:ln>
                  <a:noFill/>
                </a:ln>
                <a:effectLst/>
                <a:latin typeface="Arial" panose="020B0604020202020204" pitchFamily="34" charset="0"/>
                <a:ea typeface="Times New Roman" panose="02020603050405020304" pitchFamily="18" charset="0"/>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GB" altLang="en-US" noProof="0" dirty="0">
                <a:solidFill>
                  <a:prstClr val="black"/>
                </a:solidFill>
              </a:rPr>
              <a:t>6</a:t>
            </a:r>
            <a:r>
              <a:rPr kumimoji="0" lang="en-GB" altLang="en-US" sz="800" b="0" i="0" u="none" strike="noStrike" kern="1200" cap="none" spc="0" normalizeH="0" baseline="0" noProof="0" dirty="0">
                <a:ln>
                  <a:noFill/>
                </a:ln>
                <a:solidFill>
                  <a:prstClr val="black"/>
                </a:solidFill>
                <a:effectLst/>
                <a:uLnTx/>
                <a:uFillTx/>
                <a:latin typeface="Arial" panose="020B0604020202020204" pitchFamily="34" charset="0"/>
                <a:cs typeface="+mn-cs"/>
              </a:rPr>
              <a:t>. </a:t>
            </a:r>
            <a:r>
              <a:rPr lang="en-GB" altLang="en-US" noProof="0" dirty="0">
                <a:solidFill>
                  <a:prstClr val="black"/>
                </a:solidFill>
              </a:rPr>
              <a:t>UNEG members</a:t>
            </a:r>
            <a:r>
              <a:rPr kumimoji="0" lang="en-GB" altLang="en-US" sz="800" b="0" i="0" u="none" strike="noStrike" kern="1200" cap="none" spc="0" normalizeH="0" noProof="0" dirty="0">
                <a:ln>
                  <a:noFill/>
                </a:ln>
                <a:solidFill>
                  <a:prstClr val="black"/>
                </a:solidFill>
                <a:effectLst/>
                <a:uLnTx/>
                <a:uFillTx/>
                <a:latin typeface="Arial" panose="020B0604020202020204" pitchFamily="34" charset="0"/>
                <a:cs typeface="+mn-cs"/>
              </a:rPr>
              <a:t> </a:t>
            </a:r>
            <a:r>
              <a:rPr kumimoji="0" lang="en-GB" altLang="en-US" sz="800" b="0" i="0" u="none" strike="noStrike" kern="1200" cap="none" spc="0" normalizeH="0" baseline="0" noProof="0" dirty="0">
                <a:ln>
                  <a:noFill/>
                </a:ln>
                <a:solidFill>
                  <a:prstClr val="black"/>
                </a:solidFill>
                <a:effectLst/>
                <a:uLnTx/>
                <a:uFillTx/>
                <a:latin typeface="Arial" panose="020B0604020202020204" pitchFamily="34" charset="0"/>
                <a:cs typeface="+mn-cs"/>
              </a:rPr>
              <a:t>conduct</a:t>
            </a:r>
            <a:r>
              <a:rPr kumimoji="0" lang="en-GB" altLang="en-US" sz="800" b="0" i="0" u="none" strike="noStrike" kern="1200" cap="none" spc="0" normalizeH="0" noProof="0" dirty="0">
                <a:ln>
                  <a:noFill/>
                </a:ln>
                <a:solidFill>
                  <a:prstClr val="black"/>
                </a:solidFill>
                <a:effectLst/>
                <a:uLnTx/>
                <a:uFillTx/>
                <a:latin typeface="Arial" panose="020B0604020202020204" pitchFamily="34" charset="0"/>
                <a:cs typeface="+mn-cs"/>
              </a:rPr>
              <a:t> joint evaluations at all levels, </a:t>
            </a:r>
            <a:r>
              <a:rPr lang="en-GB" altLang="en-US" noProof="0" dirty="0">
                <a:solidFill>
                  <a:prstClr val="black"/>
                </a:solidFill>
              </a:rPr>
              <a:t>in</a:t>
            </a:r>
            <a:r>
              <a:rPr lang="en-GB" altLang="en-US" dirty="0">
                <a:solidFill>
                  <a:prstClr val="black"/>
                </a:solidFill>
              </a:rPr>
              <a:t> development and </a:t>
            </a:r>
            <a:r>
              <a:rPr kumimoji="0" lang="en-GB" altLang="en-US" sz="800" b="0" i="0" u="none" strike="noStrike" kern="1200" cap="none" spc="0" normalizeH="0" baseline="0" noProof="0" dirty="0">
                <a:ln>
                  <a:noFill/>
                </a:ln>
                <a:solidFill>
                  <a:prstClr val="black"/>
                </a:solidFill>
                <a:effectLst/>
                <a:uLnTx/>
                <a:uFillTx/>
                <a:latin typeface="Arial" panose="020B0604020202020204" pitchFamily="34" charset="0"/>
                <a:cs typeface="+mn-cs"/>
              </a:rPr>
              <a:t>humanitarian contexts </a:t>
            </a:r>
          </a:p>
        </p:txBody>
      </p:sp>
      <p:sp>
        <p:nvSpPr>
          <p:cNvPr id="58" name="Text Box 40"/>
          <p:cNvSpPr txBox="1">
            <a:spLocks noChangeArrowheads="1"/>
          </p:cNvSpPr>
          <p:nvPr/>
        </p:nvSpPr>
        <p:spPr bwMode="auto">
          <a:xfrm>
            <a:off x="2638319" y="5074266"/>
            <a:ext cx="1944411" cy="46166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GB" altLang="en-US" sz="800" dirty="0">
                <a:solidFill>
                  <a:prstClr val="black"/>
                </a:solidFill>
                <a:latin typeface="Arial" panose="020B0604020202020204" pitchFamily="34" charset="0"/>
                <a:ea typeface="Times New Roman" panose="02020603050405020304" pitchFamily="18" charset="0"/>
              </a:rPr>
              <a:t>7</a:t>
            </a:r>
            <a:r>
              <a:rPr kumimoji="0" lang="en-GB" altLang="en-US" sz="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UNEG members undertake and/or </a:t>
            </a:r>
            <a:r>
              <a:rPr kumimoji="0" lang="en-GB" altLang="en-US" sz="800" b="0" i="0" u="none" strike="noStrike" kern="120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mn-cs"/>
              </a:rPr>
              <a:t>collaboratively engage </a:t>
            </a:r>
            <a:r>
              <a:rPr kumimoji="0" lang="en-GB" altLang="en-US" sz="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in capacity development </a:t>
            </a:r>
            <a:r>
              <a:rPr kumimoji="0" lang="en-GB" altLang="en-US" sz="800" b="0" i="0" u="none" strike="noStrike" kern="120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mn-cs"/>
              </a:rPr>
              <a:t>initiatives </a:t>
            </a:r>
            <a:r>
              <a:rPr kumimoji="0" lang="en-GB" altLang="en-US" sz="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beyond the UN</a:t>
            </a:r>
            <a:endParaRPr kumimoji="0" lang="en-GB" altLang="en-US" sz="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59" name="Rectangle 58"/>
          <p:cNvSpPr/>
          <p:nvPr/>
        </p:nvSpPr>
        <p:spPr>
          <a:xfrm>
            <a:off x="1714753" y="5616134"/>
            <a:ext cx="2400706" cy="461665"/>
          </a:xfrm>
          <a:prstGeom prst="rect">
            <a:avLst/>
          </a:prstGeom>
          <a:solidFill>
            <a:schemeClr val="bg1"/>
          </a:solidFill>
          <a:ln>
            <a:solidFill>
              <a:schemeClr val="accent1"/>
            </a:solidFill>
          </a:ln>
        </p:spPr>
        <p:style>
          <a:lnRef idx="0">
            <a:scrgbClr r="0" g="0" b="0"/>
          </a:lnRef>
          <a:fillRef idx="0">
            <a:scrgbClr r="0" g="0" b="0"/>
          </a:fillRef>
          <a:effectRef idx="0">
            <a:scrgbClr r="0" g="0" b="0"/>
          </a:effectRef>
          <a:fontRef idx="minor">
            <a:schemeClr val="lt1"/>
          </a:fontRef>
        </p:style>
        <p:txBody>
          <a:bodyPr wrap="square">
            <a:spAutoFit/>
          </a:bodyPr>
          <a:lstStyle/>
          <a:p>
            <a:r>
              <a:rPr lang="en-GB" sz="800" dirty="0">
                <a:solidFill>
                  <a:schemeClr val="tx1"/>
                </a:solidFill>
                <a:latin typeface="Arial" panose="020B0604020202020204" pitchFamily="34" charset="0"/>
                <a:cs typeface="Arial" panose="020B0604020202020204" pitchFamily="34" charset="0"/>
              </a:rPr>
              <a:t>8. Executive Heads and Governing Bodies are assured and support evaluation functions appropriately, recognizing their role and value</a:t>
            </a:r>
          </a:p>
        </p:txBody>
      </p:sp>
      <p:sp>
        <p:nvSpPr>
          <p:cNvPr id="60" name="Text Box 53"/>
          <p:cNvSpPr txBox="1">
            <a:spLocks noChangeArrowheads="1"/>
          </p:cNvSpPr>
          <p:nvPr/>
        </p:nvSpPr>
        <p:spPr bwMode="auto">
          <a:xfrm>
            <a:off x="2143575" y="3498243"/>
            <a:ext cx="1890962" cy="5847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defPPr>
              <a:defRPr lang="en-US"/>
            </a:defPPr>
            <a:lvl1pPr marR="0" lvl="0" indent="0" algn="ctr" eaLnBrk="0" fontAlgn="base" hangingPunct="0">
              <a:lnSpc>
                <a:spcPct val="100000"/>
              </a:lnSpc>
              <a:spcBef>
                <a:spcPct val="0"/>
              </a:spcBef>
              <a:spcAft>
                <a:spcPct val="0"/>
              </a:spcAft>
              <a:buClrTx/>
              <a:buSzTx/>
              <a:buFontTx/>
              <a:buNone/>
              <a:tabLst/>
              <a:defRPr kumimoji="0" sz="800" b="0" i="0" u="none" strike="noStrike" cap="none" normalizeH="0" baseline="0">
                <a:ln>
                  <a:noFill/>
                </a:ln>
                <a:effectLst/>
                <a:latin typeface="Arial" panose="020B0604020202020204" pitchFamily="34" charset="0"/>
                <a:ea typeface="Times New Roman" panose="02020603050405020304" pitchFamily="18" charset="0"/>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altLang="en-US" dirty="0">
                <a:solidFill>
                  <a:prstClr val="black"/>
                </a:solidFill>
              </a:rPr>
              <a:t>4. </a:t>
            </a:r>
            <a:r>
              <a:rPr lang="en-US" altLang="en-US" dirty="0"/>
              <a:t>Evaluation functions are kept </a:t>
            </a:r>
            <a:r>
              <a:rPr lang="en-US" altLang="en-US" dirty="0">
                <a:solidFill>
                  <a:prstClr val="black"/>
                </a:solidFill>
              </a:rPr>
              <a:t>abreast of professional advances and </a:t>
            </a:r>
            <a:r>
              <a:rPr lang="en-US" altLang="en-US" dirty="0" smtClean="0">
                <a:solidFill>
                  <a:prstClr val="black"/>
                </a:solidFill>
              </a:rPr>
              <a:t>innovative practices, and are capable of carrying out credible evaluations</a:t>
            </a:r>
            <a:endParaRPr kumimoji="0" lang="en-GB" altLang="en-US" sz="800" b="0" i="0" u="none" strike="noStrike" kern="1200" cap="none" spc="0" normalizeH="0" baseline="0" noProof="0" dirty="0">
              <a:ln>
                <a:noFill/>
              </a:ln>
              <a:solidFill>
                <a:prstClr val="black"/>
              </a:solidFill>
              <a:effectLst/>
              <a:uLnTx/>
              <a:uFillTx/>
              <a:latin typeface="Arial" panose="020B0604020202020204" pitchFamily="34" charset="0"/>
              <a:cs typeface="+mn-cs"/>
            </a:endParaRPr>
          </a:p>
        </p:txBody>
      </p:sp>
      <p:sp>
        <p:nvSpPr>
          <p:cNvPr id="61" name="Text Box 26"/>
          <p:cNvSpPr txBox="1">
            <a:spLocks noChangeArrowheads="1"/>
          </p:cNvSpPr>
          <p:nvPr/>
        </p:nvSpPr>
        <p:spPr bwMode="auto">
          <a:xfrm>
            <a:off x="2025991" y="3128399"/>
            <a:ext cx="1907676" cy="33855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GB" altLang="en-US" sz="800" dirty="0">
                <a:solidFill>
                  <a:prstClr val="black"/>
                </a:solidFill>
                <a:latin typeface="Arial" panose="020B0604020202020204" pitchFamily="34" charset="0"/>
                <a:ea typeface="Times New Roman" panose="02020603050405020304" pitchFamily="18" charset="0"/>
              </a:rPr>
              <a:t>3</a:t>
            </a:r>
            <a:r>
              <a:rPr kumimoji="0" lang="en-GB" altLang="en-US" sz="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Evaluation </a:t>
            </a:r>
            <a:r>
              <a:rPr lang="en-GB" altLang="en-US" sz="800" dirty="0">
                <a:solidFill>
                  <a:prstClr val="black"/>
                </a:solidFill>
                <a:latin typeface="Arial" panose="020B0604020202020204" pitchFamily="34" charset="0"/>
                <a:ea typeface="Times New Roman" panose="02020603050405020304" pitchFamily="18" charset="0"/>
              </a:rPr>
              <a:t>functions</a:t>
            </a:r>
            <a:r>
              <a:rPr kumimoji="0" lang="en-GB" altLang="en-US" sz="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are staffed with competent professionals</a:t>
            </a:r>
            <a:endParaRPr kumimoji="0" lang="en-GB"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2" name="Text Box 28"/>
          <p:cNvSpPr txBox="1">
            <a:spLocks noChangeArrowheads="1"/>
          </p:cNvSpPr>
          <p:nvPr/>
        </p:nvSpPr>
        <p:spPr bwMode="auto">
          <a:xfrm>
            <a:off x="4942273" y="2444971"/>
            <a:ext cx="1867706" cy="120032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115888" marR="0" lvl="0" indent="-115888" defTabSz="914400" rtl="0" eaLnBrk="0" fontAlgn="base" latinLnBrk="0" hangingPunct="0">
              <a:lnSpc>
                <a:spcPct val="100000"/>
              </a:lnSpc>
              <a:spcBef>
                <a:spcPct val="0"/>
              </a:spcBef>
              <a:spcAft>
                <a:spcPct val="0"/>
              </a:spcAft>
              <a:buClrTx/>
              <a:buSzTx/>
              <a:buFontTx/>
              <a:buAutoNum type="arabicPeriod"/>
              <a:tabLst/>
            </a:pPr>
            <a:r>
              <a:rPr kumimoji="0" lang="en-GB" altLang="en-US" sz="900" b="0" i="0" u="none" strike="noStrike" cap="none" normalizeH="0" baseline="0" dirty="0">
                <a:ln>
                  <a:noFill/>
                </a:ln>
                <a:effectLst/>
                <a:latin typeface="Arial" panose="020B0604020202020204" pitchFamily="34" charset="0"/>
                <a:ea typeface="Times New Roman" panose="02020603050405020304" pitchFamily="18" charset="0"/>
              </a:rPr>
              <a:t>Evidence from</a:t>
            </a:r>
            <a:r>
              <a:rPr kumimoji="0" lang="en-GB" altLang="en-US" sz="900" b="0" i="0" u="none" strike="noStrike" cap="none" normalizeH="0" dirty="0">
                <a:ln>
                  <a:noFill/>
                </a:ln>
                <a:effectLst/>
                <a:latin typeface="Arial" panose="020B0604020202020204" pitchFamily="34" charset="0"/>
                <a:ea typeface="Times New Roman" panose="02020603050405020304" pitchFamily="18" charset="0"/>
              </a:rPr>
              <a:t> UN evaluations is used </a:t>
            </a:r>
            <a:r>
              <a:rPr kumimoji="0" lang="en-GB" altLang="en-US" sz="900" b="0" i="0" u="none" strike="noStrike" cap="none" normalizeH="0" baseline="0" dirty="0">
                <a:ln>
                  <a:noFill/>
                </a:ln>
                <a:effectLst/>
                <a:latin typeface="Arial" panose="020B0604020202020204" pitchFamily="34" charset="0"/>
                <a:ea typeface="Times New Roman" panose="02020603050405020304" pitchFamily="18" charset="0"/>
              </a:rPr>
              <a:t>to </a:t>
            </a:r>
            <a:r>
              <a:rPr kumimoji="0" lang="en-GB" altLang="en-US" sz="900" b="0" i="0" u="none" strike="noStrike" cap="none" normalizeH="0" dirty="0">
                <a:ln>
                  <a:noFill/>
                </a:ln>
                <a:effectLst/>
                <a:latin typeface="Arial" panose="020B0604020202020204" pitchFamily="34" charset="0"/>
                <a:ea typeface="Times New Roman" panose="02020603050405020304" pitchFamily="18" charset="0"/>
              </a:rPr>
              <a:t>improve:</a:t>
            </a:r>
            <a:endParaRPr lang="en-GB" altLang="en-US" sz="900" dirty="0">
              <a:latin typeface="Arial" panose="020B0604020202020204" pitchFamily="34" charset="0"/>
            </a:endParaRPr>
          </a:p>
          <a:p>
            <a:pPr marL="115888" marR="0" lvl="0" indent="-115888" defTabSz="914400" rtl="0" eaLnBrk="0" fontAlgn="base" latinLnBrk="0" hangingPunct="0">
              <a:lnSpc>
                <a:spcPct val="100000"/>
              </a:lnSpc>
              <a:spcBef>
                <a:spcPct val="0"/>
              </a:spcBef>
              <a:spcAft>
                <a:spcPct val="0"/>
              </a:spcAft>
              <a:buClrTx/>
              <a:buSzTx/>
              <a:buFontTx/>
              <a:buChar char="-"/>
              <a:tabLst/>
            </a:pPr>
            <a:r>
              <a:rPr lang="en-GB" altLang="en-US" sz="900" dirty="0">
                <a:latin typeface="Arial" panose="020B0604020202020204" pitchFamily="34" charset="0"/>
              </a:rPr>
              <a:t>Country, regional or global projects, programmes, strategies or policies in UN entities </a:t>
            </a:r>
          </a:p>
          <a:p>
            <a:pPr marL="115888" marR="0" lvl="0" indent="-115888" defTabSz="914400" rtl="0" eaLnBrk="0" fontAlgn="base" latinLnBrk="0" hangingPunct="0">
              <a:lnSpc>
                <a:spcPct val="100000"/>
              </a:lnSpc>
              <a:spcBef>
                <a:spcPct val="0"/>
              </a:spcBef>
              <a:spcAft>
                <a:spcPct val="0"/>
              </a:spcAft>
              <a:buClrTx/>
              <a:buSzTx/>
              <a:buFontTx/>
              <a:buChar char="-"/>
              <a:tabLst/>
            </a:pPr>
            <a:r>
              <a:rPr kumimoji="0" lang="en-GB" altLang="en-US" sz="900" b="0" i="0" u="none" strike="noStrike" cap="none" normalizeH="0" baseline="0" dirty="0">
                <a:ln>
                  <a:noFill/>
                </a:ln>
                <a:effectLst/>
                <a:latin typeface="Arial" panose="020B0604020202020204" pitchFamily="34" charset="0"/>
              </a:rPr>
              <a:t>System-wide</a:t>
            </a:r>
            <a:r>
              <a:rPr kumimoji="0" lang="en-GB" altLang="en-US" sz="900" b="0" i="0" u="none" strike="noStrike" cap="none" normalizeH="0" dirty="0">
                <a:ln>
                  <a:noFill/>
                </a:ln>
                <a:effectLst/>
                <a:latin typeface="Arial" panose="020B0604020202020204" pitchFamily="34" charset="0"/>
              </a:rPr>
              <a:t> or collaborative initiatives</a:t>
            </a:r>
            <a:endParaRPr kumimoji="0" lang="en-GB" altLang="en-US" sz="2000" b="0" i="0" u="none" strike="noStrike" cap="none" normalizeH="0" baseline="0" dirty="0">
              <a:ln>
                <a:noFill/>
              </a:ln>
              <a:effectLst/>
              <a:latin typeface="Arial" panose="020B0604020202020204" pitchFamily="34" charset="0"/>
            </a:endParaRPr>
          </a:p>
        </p:txBody>
      </p:sp>
      <p:sp>
        <p:nvSpPr>
          <p:cNvPr id="63" name="Text Box 53"/>
          <p:cNvSpPr txBox="1">
            <a:spLocks noChangeArrowheads="1"/>
          </p:cNvSpPr>
          <p:nvPr/>
        </p:nvSpPr>
        <p:spPr bwMode="auto">
          <a:xfrm>
            <a:off x="2246159" y="4095861"/>
            <a:ext cx="2036870" cy="46166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defPPr>
              <a:defRPr lang="en-US"/>
            </a:defPPr>
            <a:lvl1pPr marR="0" lvl="0" indent="0" algn="ctr" eaLnBrk="0" fontAlgn="base" hangingPunct="0">
              <a:lnSpc>
                <a:spcPct val="100000"/>
              </a:lnSpc>
              <a:spcBef>
                <a:spcPct val="0"/>
              </a:spcBef>
              <a:spcAft>
                <a:spcPct val="0"/>
              </a:spcAft>
              <a:buClrTx/>
              <a:buSzTx/>
              <a:buFontTx/>
              <a:buNone/>
              <a:tabLst/>
              <a:defRPr kumimoji="0" sz="800" b="0" i="0" u="none" strike="noStrike" cap="none" normalizeH="0" baseline="0">
                <a:ln>
                  <a:noFill/>
                </a:ln>
                <a:effectLst/>
                <a:latin typeface="Arial" panose="020B0604020202020204" pitchFamily="34" charset="0"/>
                <a:ea typeface="Times New Roman" panose="02020603050405020304" pitchFamily="18" charset="0"/>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altLang="en-US" dirty="0">
                <a:solidFill>
                  <a:prstClr val="black"/>
                </a:solidFill>
              </a:rPr>
              <a:t>5. Evaluation functions and their staff provide evaluative thinking and foster an evaluation culture in their organizations </a:t>
            </a:r>
            <a:endParaRPr kumimoji="0" lang="en-GB" altLang="en-US" sz="800" b="0" i="0" u="none" strike="noStrike" kern="1200" cap="none" spc="0" normalizeH="0" baseline="0" noProof="0" dirty="0">
              <a:ln>
                <a:noFill/>
              </a:ln>
              <a:solidFill>
                <a:prstClr val="black"/>
              </a:solidFill>
              <a:effectLst/>
              <a:uLnTx/>
              <a:uFillTx/>
              <a:latin typeface="Arial" panose="020B0604020202020204" pitchFamily="34" charset="0"/>
              <a:cs typeface="+mn-cs"/>
            </a:endParaRPr>
          </a:p>
        </p:txBody>
      </p:sp>
      <p:sp>
        <p:nvSpPr>
          <p:cNvPr id="64" name="Circular Arrow 63"/>
          <p:cNvSpPr/>
          <p:nvPr/>
        </p:nvSpPr>
        <p:spPr>
          <a:xfrm>
            <a:off x="3899097" y="2558124"/>
            <a:ext cx="1542929" cy="1614740"/>
          </a:xfrm>
          <a:prstGeom prst="circularArrow">
            <a:avLst>
              <a:gd name="adj1" fmla="val 15892"/>
              <a:gd name="adj2" fmla="val 1043807"/>
              <a:gd name="adj3" fmla="val 20468051"/>
              <a:gd name="adj4" fmla="val 1675822"/>
              <a:gd name="adj5" fmla="val 19623"/>
            </a:avLst>
          </a:prstGeom>
          <a:solidFill>
            <a:schemeClr val="accent6">
              <a:alpha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5" name="Circular Arrow 64"/>
          <p:cNvSpPr/>
          <p:nvPr/>
        </p:nvSpPr>
        <p:spPr>
          <a:xfrm>
            <a:off x="6495985" y="1906474"/>
            <a:ext cx="1542929" cy="1614740"/>
          </a:xfrm>
          <a:prstGeom prst="circularArrow">
            <a:avLst>
              <a:gd name="adj1" fmla="val 15892"/>
              <a:gd name="adj2" fmla="val 1043807"/>
              <a:gd name="adj3" fmla="val 20468051"/>
              <a:gd name="adj4" fmla="val 1675822"/>
              <a:gd name="adj5" fmla="val 19623"/>
            </a:avLst>
          </a:prstGeom>
          <a:solidFill>
            <a:schemeClr val="accent6">
              <a:alpha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Text Box 40"/>
          <p:cNvSpPr txBox="1">
            <a:spLocks noChangeArrowheads="1"/>
          </p:cNvSpPr>
          <p:nvPr/>
        </p:nvSpPr>
        <p:spPr bwMode="auto">
          <a:xfrm>
            <a:off x="4709198" y="5566108"/>
            <a:ext cx="2011765" cy="36933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altLang="en-US" sz="900" dirty="0">
                <a:latin typeface="Arial" panose="020B0604020202020204" pitchFamily="34" charset="0"/>
                <a:ea typeface="Times New Roman" panose="02020603050405020304" pitchFamily="18" charset="0"/>
              </a:rPr>
              <a:t>2</a:t>
            </a:r>
            <a:r>
              <a:rPr kumimoji="0" lang="en-GB" altLang="en-US" sz="900" b="0" i="0" u="none" strike="noStrike" kern="1200" cap="none" spc="0" normalizeH="0" baseline="0" noProof="0" dirty="0" smtClean="0">
                <a:ln>
                  <a:noFill/>
                </a:ln>
                <a:effectLst/>
                <a:uLnTx/>
                <a:uFillTx/>
                <a:latin typeface="Arial" panose="020B0604020202020204" pitchFamily="34" charset="0"/>
                <a:ea typeface="Times New Roman" panose="02020603050405020304" pitchFamily="18" charset="0"/>
                <a:cs typeface="+mn-cs"/>
              </a:rPr>
              <a:t>. </a:t>
            </a:r>
            <a:r>
              <a:rPr kumimoji="0" lang="en-GB" altLang="en-US" sz="900" b="0" i="0" u="none" strike="noStrike" kern="1200" cap="none" spc="0" normalizeH="0" baseline="0" noProof="0" dirty="0">
                <a:ln>
                  <a:noFill/>
                </a:ln>
                <a:effectLst/>
                <a:uLnTx/>
                <a:uFillTx/>
                <a:latin typeface="Arial" panose="020B0604020202020204" pitchFamily="34" charset="0"/>
                <a:ea typeface="Times New Roman" panose="02020603050405020304" pitchFamily="18" charset="0"/>
                <a:cs typeface="+mn-cs"/>
              </a:rPr>
              <a:t>National evaluation systems strengthened</a:t>
            </a:r>
            <a:endParaRPr kumimoji="0" lang="en-GB" altLang="en-US" sz="2000" b="0" i="0" u="none" strike="sngStrike" kern="1200" cap="none" spc="0" normalizeH="0" baseline="0" noProof="0" dirty="0">
              <a:ln>
                <a:noFill/>
              </a:ln>
              <a:effectLst/>
              <a:uLnTx/>
              <a:uFillTx/>
              <a:latin typeface="Arial" panose="020B0604020202020204" pitchFamily="34" charset="0"/>
              <a:cs typeface="+mn-cs"/>
            </a:endParaRPr>
          </a:p>
        </p:txBody>
      </p:sp>
      <p:sp>
        <p:nvSpPr>
          <p:cNvPr id="67" name="Text Box 2"/>
          <p:cNvSpPr txBox="1">
            <a:spLocks noChangeArrowheads="1"/>
          </p:cNvSpPr>
          <p:nvPr/>
        </p:nvSpPr>
        <p:spPr bwMode="auto">
          <a:xfrm rot="19998781">
            <a:off x="7188105" y="3525134"/>
            <a:ext cx="1997395" cy="78483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defPPr>
              <a:defRPr lang="en-US"/>
            </a:defPPr>
            <a:lvl1pPr marR="0" lvl="0" indent="0" algn="ctr" eaLnBrk="0" fontAlgn="base" hangingPunct="0">
              <a:lnSpc>
                <a:spcPct val="100000"/>
              </a:lnSpc>
              <a:spcBef>
                <a:spcPct val="0"/>
              </a:spcBef>
              <a:spcAft>
                <a:spcPct val="0"/>
              </a:spcAft>
              <a:buClrTx/>
              <a:buSzTx/>
              <a:buFontTx/>
              <a:buNone/>
              <a:tabLst/>
              <a:defRPr kumimoji="0" sz="800" b="0" i="0" u="none" strike="noStrike" cap="none" normalizeH="0" baseline="0">
                <a:ln>
                  <a:noFill/>
                </a:ln>
                <a:effectLst/>
                <a:latin typeface="Arial" panose="020B0604020202020204" pitchFamily="34" charset="0"/>
                <a:ea typeface="Times New Roman" panose="02020603050405020304" pitchFamily="18" charset="0"/>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CA" altLang="en-US" sz="900" b="0" i="0" u="none" strike="noStrike" kern="1200" cap="none" spc="0" normalizeH="0" baseline="0" noProof="0" dirty="0">
                <a:ln>
                  <a:noFill/>
                </a:ln>
                <a:solidFill>
                  <a:prstClr val="black"/>
                </a:solidFill>
                <a:effectLst/>
                <a:uLnTx/>
                <a:uFillTx/>
              </a:rPr>
              <a:t>3. </a:t>
            </a:r>
            <a:r>
              <a:rPr kumimoji="0" lang="en-CA" altLang="en-US" sz="900" b="0" i="0" u="none" strike="noStrike" kern="1200" cap="none" spc="0" normalizeH="0" baseline="0" noProof="0" dirty="0" smtClean="0">
                <a:ln>
                  <a:noFill/>
                </a:ln>
                <a:solidFill>
                  <a:prstClr val="black"/>
                </a:solidFill>
                <a:effectLst/>
                <a:uLnTx/>
                <a:uFillTx/>
              </a:rPr>
              <a:t>Evaluation is an integral part of</a:t>
            </a:r>
            <a:r>
              <a:rPr kumimoji="0" lang="en-CA" altLang="en-US" sz="900" b="0" i="0" u="none" strike="noStrike" kern="1200" cap="none" spc="0" normalizeH="0" noProof="0" dirty="0" smtClean="0">
                <a:ln>
                  <a:noFill/>
                </a:ln>
                <a:solidFill>
                  <a:prstClr val="black"/>
                </a:solidFill>
                <a:effectLst/>
                <a:uLnTx/>
                <a:uFillTx/>
              </a:rPr>
              <a:t> national development frameworks, and </a:t>
            </a:r>
            <a:r>
              <a:rPr lang="en-CA" altLang="en-US" sz="900" dirty="0" smtClean="0">
                <a:solidFill>
                  <a:prstClr val="black"/>
                </a:solidFill>
              </a:rPr>
              <a:t>inform m</a:t>
            </a:r>
            <a:r>
              <a:rPr kumimoji="0" lang="en-CA" altLang="en-US" sz="900" b="0" i="0" u="none" strike="noStrike" kern="1200" cap="none" spc="0" normalizeH="0" baseline="0" noProof="0" dirty="0" smtClean="0">
                <a:ln>
                  <a:noFill/>
                </a:ln>
                <a:solidFill>
                  <a:prstClr val="black"/>
                </a:solidFill>
                <a:effectLst/>
                <a:uLnTx/>
                <a:uFillTx/>
              </a:rPr>
              <a:t>ore relevant, effective and efficient national policies and programmes</a:t>
            </a:r>
            <a:endParaRPr kumimoji="0" lang="en-GB" altLang="en-US" sz="900" b="0" i="0" u="none" strike="noStrike" kern="120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1270601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down)">
                                      <p:cBhvr>
                                        <p:cTn id="10" dur="500"/>
                                        <p:tgtEl>
                                          <p:spTgt spid="3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down)">
                                      <p:cBhvr>
                                        <p:cTn id="13" dur="500"/>
                                        <p:tgtEl>
                                          <p:spTgt spid="3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down)">
                                      <p:cBhvr>
                                        <p:cTn id="18" dur="500"/>
                                        <p:tgtEl>
                                          <p:spTgt spid="35"/>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down)">
                                      <p:cBhvr>
                                        <p:cTn id="21" dur="500"/>
                                        <p:tgtEl>
                                          <p:spTgt spid="36"/>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grpId="1" nodeType="clickEffect">
                                  <p:stCondLst>
                                    <p:cond delay="0"/>
                                  </p:stCondLst>
                                  <p:childTnLst>
                                    <p:set>
                                      <p:cBhvr>
                                        <p:cTn id="25" dur="1" fill="hold">
                                          <p:stCondLst>
                                            <p:cond delay="0"/>
                                          </p:stCondLst>
                                        </p:cTn>
                                        <p:tgtEl>
                                          <p:spTgt spid="65"/>
                                        </p:tgtEl>
                                        <p:attrNameLst>
                                          <p:attrName>style.visibility</p:attrName>
                                        </p:attrNameLst>
                                      </p:cBhvr>
                                      <p:to>
                                        <p:strVal val="visible"/>
                                      </p:to>
                                    </p:set>
                                    <p:animEffect transition="in" filter="circle(in)">
                                      <p:cBhvr>
                                        <p:cTn id="26" dur="2000"/>
                                        <p:tgtEl>
                                          <p:spTgt spid="65"/>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mph" presetSubtype="0" fill="hold" grpId="0" nodeType="clickEffect">
                                  <p:stCondLst>
                                    <p:cond delay="0"/>
                                  </p:stCondLst>
                                  <p:childTnLst>
                                    <p:animRot by="21600000">
                                      <p:cBhvr>
                                        <p:cTn id="30" dur="2000" fill="hold"/>
                                        <p:tgtEl>
                                          <p:spTgt spid="65"/>
                                        </p:tgtEl>
                                        <p:attrNameLst>
                                          <p:attrName>r</p:attrName>
                                        </p:attrNameLst>
                                      </p:cBhvr>
                                    </p:animRo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1" nodeType="click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circle(in)">
                                      <p:cBhvr>
                                        <p:cTn id="35" dur="2000"/>
                                        <p:tgtEl>
                                          <p:spTgt spid="47"/>
                                        </p:tgtEl>
                                      </p:cBhvr>
                                    </p:animEffect>
                                  </p:childTnLst>
                                </p:cTn>
                              </p:par>
                            </p:childTnLst>
                          </p:cTn>
                        </p:par>
                      </p:childTnLst>
                    </p:cTn>
                  </p:par>
                  <p:par>
                    <p:cTn id="36" fill="hold">
                      <p:stCondLst>
                        <p:cond delay="indefinite"/>
                      </p:stCondLst>
                      <p:childTnLst>
                        <p:par>
                          <p:cTn id="37" fill="hold">
                            <p:stCondLst>
                              <p:cond delay="0"/>
                            </p:stCondLst>
                            <p:childTnLst>
                              <p:par>
                                <p:cTn id="38" presetID="8" presetClass="emph" presetSubtype="0" fill="hold" grpId="0" nodeType="clickEffect">
                                  <p:stCondLst>
                                    <p:cond delay="0"/>
                                  </p:stCondLst>
                                  <p:childTnLst>
                                    <p:animRot by="21600000">
                                      <p:cBhvr>
                                        <p:cTn id="39" dur="2000" fill="hold"/>
                                        <p:tgtEl>
                                          <p:spTgt spid="47"/>
                                        </p:tgtEl>
                                        <p:attrNameLst>
                                          <p:attrName>r</p:attrName>
                                        </p:attrNameLst>
                                      </p:cBhvr>
                                    </p:animRo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barn(inVertical)">
                                      <p:cBhvr>
                                        <p:cTn id="44" dur="500"/>
                                        <p:tgtEl>
                                          <p:spTgt spid="42"/>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barn(inVertical)">
                                      <p:cBhvr>
                                        <p:cTn id="47" dur="500"/>
                                        <p:tgtEl>
                                          <p:spTgt spid="43"/>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barn(inVertical)">
                                      <p:cBhvr>
                                        <p:cTn id="50" dur="500"/>
                                        <p:tgtEl>
                                          <p:spTgt spid="44"/>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barn(inVertical)">
                                      <p:cBhvr>
                                        <p:cTn id="53" dur="500"/>
                                        <p:tgtEl>
                                          <p:spTgt spid="45"/>
                                        </p:tgtEl>
                                      </p:cBhvr>
                                    </p:animEffect>
                                  </p:childTnLst>
                                </p:cTn>
                              </p:par>
                            </p:childTnLst>
                          </p:cTn>
                        </p:par>
                      </p:childTnLst>
                    </p:cTn>
                  </p:par>
                  <p:par>
                    <p:cTn id="54" fill="hold">
                      <p:stCondLst>
                        <p:cond delay="indefinite"/>
                      </p:stCondLst>
                      <p:childTnLst>
                        <p:par>
                          <p:cTn id="55" fill="hold">
                            <p:stCondLst>
                              <p:cond delay="0"/>
                            </p:stCondLst>
                            <p:childTnLst>
                              <p:par>
                                <p:cTn id="56" presetID="16" presetClass="entr" presetSubtype="21" fill="hold" grpId="0" nodeType="click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barn(inVertical)">
                                      <p:cBhvr>
                                        <p:cTn id="58" dur="500"/>
                                        <p:tgtEl>
                                          <p:spTgt spid="46"/>
                                        </p:tgtEl>
                                      </p:cBhvr>
                                    </p:animEffect>
                                  </p:childTnLst>
                                </p:cTn>
                              </p:par>
                            </p:childTnLst>
                          </p:cTn>
                        </p:par>
                      </p:childTnLst>
                    </p:cTn>
                  </p:par>
                  <p:par>
                    <p:cTn id="59" fill="hold">
                      <p:stCondLst>
                        <p:cond delay="indefinite"/>
                      </p:stCondLst>
                      <p:childTnLst>
                        <p:par>
                          <p:cTn id="60" fill="hold">
                            <p:stCondLst>
                              <p:cond delay="0"/>
                            </p:stCondLst>
                            <p:childTnLst>
                              <p:par>
                                <p:cTn id="61" presetID="6" presetClass="entr" presetSubtype="16" fill="hold" grpId="1" nodeType="click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circle(in)">
                                      <p:cBhvr>
                                        <p:cTn id="63" dur="2000"/>
                                        <p:tgtEl>
                                          <p:spTgt spid="64"/>
                                        </p:tgtEl>
                                      </p:cBhvr>
                                    </p:animEffect>
                                  </p:childTnLst>
                                </p:cTn>
                              </p:par>
                            </p:childTnLst>
                          </p:cTn>
                        </p:par>
                      </p:childTnLst>
                    </p:cTn>
                  </p:par>
                  <p:par>
                    <p:cTn id="64" fill="hold">
                      <p:stCondLst>
                        <p:cond delay="indefinite"/>
                      </p:stCondLst>
                      <p:childTnLst>
                        <p:par>
                          <p:cTn id="65" fill="hold">
                            <p:stCondLst>
                              <p:cond delay="0"/>
                            </p:stCondLst>
                            <p:childTnLst>
                              <p:par>
                                <p:cTn id="66" presetID="8" presetClass="emph" presetSubtype="0" fill="hold" grpId="0" nodeType="clickEffect">
                                  <p:stCondLst>
                                    <p:cond delay="0"/>
                                  </p:stCondLst>
                                  <p:childTnLst>
                                    <p:animRot by="21600000">
                                      <p:cBhvr>
                                        <p:cTn id="67" dur="2000" fill="hold"/>
                                        <p:tgtEl>
                                          <p:spTgt spid="64"/>
                                        </p:tgtEl>
                                        <p:attrNameLst>
                                          <p:attrName>r</p:attrName>
                                        </p:attrNameLst>
                                      </p:cBhvr>
                                    </p:animRot>
                                  </p:childTnLst>
                                </p:cTn>
                              </p:par>
                              <p:par>
                                <p:cTn id="68" presetID="22" presetClass="entr" presetSubtype="4" fill="hold" grpId="0" nodeType="with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wipe(down)">
                                      <p:cBhvr>
                                        <p:cTn id="70" dur="500"/>
                                        <p:tgtEl>
                                          <p:spTgt spid="56"/>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wipe(down)">
                                      <p:cBhvr>
                                        <p:cTn id="73" dur="500"/>
                                        <p:tgtEl>
                                          <p:spTgt spid="67"/>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7"/>
                                        </p:tgtEl>
                                        <p:attrNameLst>
                                          <p:attrName>style.visibility</p:attrName>
                                        </p:attrNameLst>
                                      </p:cBhvr>
                                      <p:to>
                                        <p:strVal val="visible"/>
                                      </p:to>
                                    </p:set>
                                    <p:animEffect transition="in" filter="wipe(down)">
                                      <p:cBhvr>
                                        <p:cTn id="76" dur="500"/>
                                        <p:tgtEl>
                                          <p:spTgt spid="57"/>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down)">
                                      <p:cBhvr>
                                        <p:cTn id="79" dur="500"/>
                                        <p:tgtEl>
                                          <p:spTgt spid="58"/>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60"/>
                                        </p:tgtEl>
                                        <p:attrNameLst>
                                          <p:attrName>style.visibility</p:attrName>
                                        </p:attrNameLst>
                                      </p:cBhvr>
                                      <p:to>
                                        <p:strVal val="visible"/>
                                      </p:to>
                                    </p:set>
                                    <p:animEffect transition="in" filter="wipe(down)">
                                      <p:cBhvr>
                                        <p:cTn id="82" dur="500"/>
                                        <p:tgtEl>
                                          <p:spTgt spid="60"/>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61"/>
                                        </p:tgtEl>
                                        <p:attrNameLst>
                                          <p:attrName>style.visibility</p:attrName>
                                        </p:attrNameLst>
                                      </p:cBhvr>
                                      <p:to>
                                        <p:strVal val="visible"/>
                                      </p:to>
                                    </p:set>
                                    <p:animEffect transition="in" filter="wipe(down)">
                                      <p:cBhvr>
                                        <p:cTn id="85" dur="500"/>
                                        <p:tgtEl>
                                          <p:spTgt spid="61"/>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grpId="0" nodeType="clickEffect">
                                  <p:stCondLst>
                                    <p:cond delay="0"/>
                                  </p:stCondLst>
                                  <p:childTnLst>
                                    <p:set>
                                      <p:cBhvr>
                                        <p:cTn id="89" dur="1" fill="hold">
                                          <p:stCondLst>
                                            <p:cond delay="0"/>
                                          </p:stCondLst>
                                        </p:cTn>
                                        <p:tgtEl>
                                          <p:spTgt spid="62"/>
                                        </p:tgtEl>
                                        <p:attrNameLst>
                                          <p:attrName>style.visibility</p:attrName>
                                        </p:attrNameLst>
                                      </p:cBhvr>
                                      <p:to>
                                        <p:strVal val="visible"/>
                                      </p:to>
                                    </p:set>
                                    <p:animEffect transition="in" filter="wipe(down)">
                                      <p:cBhvr>
                                        <p:cTn id="90" dur="500"/>
                                        <p:tgtEl>
                                          <p:spTgt spid="62"/>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63"/>
                                        </p:tgtEl>
                                        <p:attrNameLst>
                                          <p:attrName>style.visibility</p:attrName>
                                        </p:attrNameLst>
                                      </p:cBhvr>
                                      <p:to>
                                        <p:strVal val="visible"/>
                                      </p:to>
                                    </p:set>
                                    <p:animEffect transition="in" filter="wipe(down)">
                                      <p:cBhvr>
                                        <p:cTn id="93" dur="500"/>
                                        <p:tgtEl>
                                          <p:spTgt spid="63"/>
                                        </p:tgtEl>
                                      </p:cBhvr>
                                    </p:animEffect>
                                  </p:childTnLst>
                                </p:cTn>
                              </p:par>
                              <p:par>
                                <p:cTn id="94" presetID="22" presetClass="entr" presetSubtype="4" fill="hold" grpId="0" nodeType="withEffect">
                                  <p:stCondLst>
                                    <p:cond delay="0"/>
                                  </p:stCondLst>
                                  <p:childTnLst>
                                    <p:set>
                                      <p:cBhvr>
                                        <p:cTn id="95" dur="1" fill="hold">
                                          <p:stCondLst>
                                            <p:cond delay="0"/>
                                          </p:stCondLst>
                                        </p:cTn>
                                        <p:tgtEl>
                                          <p:spTgt spid="66"/>
                                        </p:tgtEl>
                                        <p:attrNameLst>
                                          <p:attrName>style.visibility</p:attrName>
                                        </p:attrNameLst>
                                      </p:cBhvr>
                                      <p:to>
                                        <p:strVal val="visible"/>
                                      </p:to>
                                    </p:set>
                                    <p:animEffect transition="in" filter="wipe(down)">
                                      <p:cBhvr>
                                        <p:cTn id="96"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32" grpId="0" animBg="1"/>
      <p:bldP spid="35" grpId="0" animBg="1"/>
      <p:bldP spid="36" grpId="0" animBg="1"/>
      <p:bldP spid="42" grpId="0" animBg="1"/>
      <p:bldP spid="43" grpId="0" animBg="1"/>
      <p:bldP spid="44" grpId="0" animBg="1"/>
      <p:bldP spid="45" grpId="0" animBg="1"/>
      <p:bldP spid="46" grpId="0" animBg="1"/>
      <p:bldP spid="47" grpId="0" animBg="1"/>
      <p:bldP spid="47" grpId="1" animBg="1"/>
      <p:bldP spid="56" grpId="0" animBg="1"/>
      <p:bldP spid="57" grpId="0" animBg="1"/>
      <p:bldP spid="58" grpId="0" animBg="1"/>
      <p:bldP spid="60" grpId="0" animBg="1"/>
      <p:bldP spid="61" grpId="0" animBg="1"/>
      <p:bldP spid="62" grpId="0" animBg="1"/>
      <p:bldP spid="63" grpId="0" animBg="1"/>
      <p:bldP spid="64" grpId="0" animBg="1"/>
      <p:bldP spid="64" grpId="1" animBg="1"/>
      <p:bldP spid="65" grpId="0" animBg="1"/>
      <p:bldP spid="65" grpId="1" animBg="1"/>
      <p:bldP spid="66" grpId="0" animBg="1"/>
      <p:bldP spid="6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xmlns="" id="{ECAE1EA3-4A21-4398-AE70-D4ECCFC3FAEA}"/>
              </a:ext>
            </a:extLst>
          </p:cNvPr>
          <p:cNvGrpSpPr/>
          <p:nvPr/>
        </p:nvGrpSpPr>
        <p:grpSpPr>
          <a:xfrm>
            <a:off x="288631" y="228602"/>
            <a:ext cx="7483769" cy="6336000"/>
            <a:chOff x="157999" y="228602"/>
            <a:chExt cx="7524000" cy="6336000"/>
          </a:xfrm>
        </p:grpSpPr>
        <p:sp>
          <p:nvSpPr>
            <p:cNvPr id="15" name="Rectangle 14">
              <a:extLst>
                <a:ext uri="{FF2B5EF4-FFF2-40B4-BE49-F238E27FC236}">
                  <a16:creationId xmlns:a16="http://schemas.microsoft.com/office/drawing/2014/main" xmlns="" id="{D2056B54-1881-4803-A290-85BFF738B315}"/>
                </a:ext>
              </a:extLst>
            </p:cNvPr>
            <p:cNvSpPr/>
            <p:nvPr/>
          </p:nvSpPr>
          <p:spPr>
            <a:xfrm>
              <a:off x="157999" y="228602"/>
              <a:ext cx="7524000" cy="6336000"/>
            </a:xfrm>
            <a:prstGeom prst="rect">
              <a:avLst/>
            </a:prstGeom>
            <a:solidFill>
              <a:srgbClr val="0049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xmlns="" id="{BD96CAE5-232D-4F61-BC98-7A708E9EAF51}"/>
                </a:ext>
              </a:extLst>
            </p:cNvPr>
            <p:cNvSpPr/>
            <p:nvPr/>
          </p:nvSpPr>
          <p:spPr>
            <a:xfrm>
              <a:off x="189556" y="272792"/>
              <a:ext cx="7448967" cy="622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xmlns="" id="{229965F3-4FF6-432F-A675-2E297162B2C8}"/>
                </a:ext>
              </a:extLst>
            </p:cNvPr>
            <p:cNvSpPr/>
            <p:nvPr/>
          </p:nvSpPr>
          <p:spPr>
            <a:xfrm>
              <a:off x="246299" y="308221"/>
              <a:ext cx="7338486" cy="6143584"/>
            </a:xfrm>
            <a:prstGeom prst="rect">
              <a:avLst/>
            </a:prstGeom>
            <a:solidFill>
              <a:srgbClr val="0049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TextBox 11">
            <a:extLst>
              <a:ext uri="{FF2B5EF4-FFF2-40B4-BE49-F238E27FC236}">
                <a16:creationId xmlns:a16="http://schemas.microsoft.com/office/drawing/2014/main" xmlns="" id="{B4A7181F-8A0B-4DCE-AA3E-356BD6C0ACB5}"/>
              </a:ext>
            </a:extLst>
          </p:cNvPr>
          <p:cNvSpPr txBox="1"/>
          <p:nvPr/>
        </p:nvSpPr>
        <p:spPr>
          <a:xfrm>
            <a:off x="451051" y="2044532"/>
            <a:ext cx="7224655" cy="3108543"/>
          </a:xfrm>
          <a:prstGeom prst="rect">
            <a:avLst/>
          </a:prstGeom>
          <a:noFill/>
        </p:spPr>
        <p:txBody>
          <a:bodyPr wrap="square" rtlCol="0">
            <a:spAutoFit/>
          </a:bodyPr>
          <a:lstStyle/>
          <a:p>
            <a:pPr marL="514350" indent="-514350">
              <a:buAutoNum type="arabicPeriod"/>
            </a:pPr>
            <a:r>
              <a:rPr lang="en-GB" sz="2800" dirty="0" smtClean="0">
                <a:solidFill>
                  <a:schemeClr val="bg1"/>
                </a:solidFill>
              </a:rPr>
              <a:t>Developing and safeguarding professional norms, standards and guidance</a:t>
            </a:r>
          </a:p>
          <a:p>
            <a:pPr marL="514350" indent="-514350">
              <a:buAutoNum type="arabicPeriod"/>
            </a:pPr>
            <a:endParaRPr lang="en-GB" sz="2800" dirty="0">
              <a:solidFill>
                <a:schemeClr val="bg1"/>
              </a:solidFill>
            </a:endParaRPr>
          </a:p>
          <a:p>
            <a:pPr marL="514350" indent="-514350">
              <a:buAutoNum type="arabicPeriod"/>
            </a:pPr>
            <a:r>
              <a:rPr lang="en-GB" sz="2800" dirty="0" smtClean="0">
                <a:solidFill>
                  <a:schemeClr val="bg1"/>
                </a:solidFill>
              </a:rPr>
              <a:t>Enhancing professionalization</a:t>
            </a:r>
          </a:p>
          <a:p>
            <a:pPr marL="514350" indent="-514350">
              <a:buAutoNum type="arabicPeriod"/>
            </a:pPr>
            <a:endParaRPr lang="en-GB" sz="2800" dirty="0">
              <a:solidFill>
                <a:schemeClr val="bg1"/>
              </a:solidFill>
            </a:endParaRPr>
          </a:p>
          <a:p>
            <a:pPr marL="514350" indent="-514350">
              <a:buAutoNum type="arabicPeriod"/>
            </a:pPr>
            <a:r>
              <a:rPr lang="en-GB" sz="2800" dirty="0" smtClean="0">
                <a:solidFill>
                  <a:schemeClr val="bg1"/>
                </a:solidFill>
              </a:rPr>
              <a:t>Influencing policy-making and operational work through evaluations</a:t>
            </a:r>
            <a:endParaRPr lang="en-GB" sz="2800" dirty="0">
              <a:solidFill>
                <a:schemeClr val="bg1"/>
              </a:solidFill>
            </a:endParaRPr>
          </a:p>
        </p:txBody>
      </p:sp>
      <p:sp>
        <p:nvSpPr>
          <p:cNvPr id="18" name="Title 1">
            <a:extLst>
              <a:ext uri="{FF2B5EF4-FFF2-40B4-BE49-F238E27FC236}">
                <a16:creationId xmlns:a16="http://schemas.microsoft.com/office/drawing/2014/main" xmlns="" id="{6298F78B-7F67-4F61-9FB6-69DFFF0067FF}"/>
              </a:ext>
            </a:extLst>
          </p:cNvPr>
          <p:cNvSpPr txBox="1">
            <a:spLocks/>
          </p:cNvSpPr>
          <p:nvPr/>
        </p:nvSpPr>
        <p:spPr>
          <a:xfrm>
            <a:off x="443049" y="677292"/>
            <a:ext cx="7224654" cy="152774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600" b="1" dirty="0" smtClean="0">
                <a:solidFill>
                  <a:schemeClr val="bg1"/>
                </a:solidFill>
              </a:rPr>
              <a:t>Strategic Objectives</a:t>
            </a:r>
            <a:endParaRPr lang="en-GB" sz="4600" b="1" dirty="0">
              <a:solidFill>
                <a:schemeClr val="bg1"/>
              </a:solidFill>
            </a:endParaRPr>
          </a:p>
          <a:p>
            <a:endParaRPr lang="en-GB" sz="4300" dirty="0">
              <a:solidFill>
                <a:srgbClr val="FFFFFF"/>
              </a:solidFill>
            </a:endParaRPr>
          </a:p>
        </p:txBody>
      </p:sp>
      <p:cxnSp>
        <p:nvCxnSpPr>
          <p:cNvPr id="19" name="Straight Connector 18">
            <a:extLst>
              <a:ext uri="{FF2B5EF4-FFF2-40B4-BE49-F238E27FC236}">
                <a16:creationId xmlns:a16="http://schemas.microsoft.com/office/drawing/2014/main" xmlns="" id="{8D379036-FB6B-4912-AA2B-9C87B2188BC8}"/>
              </a:ext>
            </a:extLst>
          </p:cNvPr>
          <p:cNvCxnSpPr/>
          <p:nvPr/>
        </p:nvCxnSpPr>
        <p:spPr>
          <a:xfrm>
            <a:off x="460376" y="1531601"/>
            <a:ext cx="4458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xmlns="" id="{1424B690-70A4-424C-ABFA-815A275688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2398" y="1214331"/>
            <a:ext cx="4000971" cy="830201"/>
          </a:xfrm>
          <a:prstGeom prst="rect">
            <a:avLst/>
          </a:prstGeom>
          <a:ln w="9525">
            <a:noFill/>
          </a:ln>
        </p:spPr>
      </p:pic>
      <p:pic>
        <p:nvPicPr>
          <p:cNvPr id="3" name="Picture 2"/>
          <p:cNvPicPr>
            <a:picLocks noChangeAspect="1"/>
          </p:cNvPicPr>
          <p:nvPr/>
        </p:nvPicPr>
        <p:blipFill>
          <a:blip r:embed="rId4"/>
          <a:stretch>
            <a:fillRect/>
          </a:stretch>
        </p:blipFill>
        <p:spPr>
          <a:xfrm>
            <a:off x="8115453" y="2604325"/>
            <a:ext cx="3574860" cy="2967134"/>
          </a:xfrm>
          <a:prstGeom prst="rect">
            <a:avLst/>
          </a:prstGeom>
        </p:spPr>
      </p:pic>
    </p:spTree>
    <p:extLst>
      <p:ext uri="{BB962C8B-B14F-4D97-AF65-F5344CB8AC3E}">
        <p14:creationId xmlns:p14="http://schemas.microsoft.com/office/powerpoint/2010/main" val="33685956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xmlns="" id="{ECAE1EA3-4A21-4398-AE70-D4ECCFC3FAEA}"/>
              </a:ext>
            </a:extLst>
          </p:cNvPr>
          <p:cNvGrpSpPr/>
          <p:nvPr/>
        </p:nvGrpSpPr>
        <p:grpSpPr>
          <a:xfrm>
            <a:off x="288631" y="228602"/>
            <a:ext cx="7483769" cy="6336000"/>
            <a:chOff x="157999" y="228602"/>
            <a:chExt cx="7524000" cy="6336000"/>
          </a:xfrm>
        </p:grpSpPr>
        <p:sp>
          <p:nvSpPr>
            <p:cNvPr id="15" name="Rectangle 14">
              <a:extLst>
                <a:ext uri="{FF2B5EF4-FFF2-40B4-BE49-F238E27FC236}">
                  <a16:creationId xmlns:a16="http://schemas.microsoft.com/office/drawing/2014/main" xmlns="" id="{D2056B54-1881-4803-A290-85BFF738B315}"/>
                </a:ext>
              </a:extLst>
            </p:cNvPr>
            <p:cNvSpPr/>
            <p:nvPr/>
          </p:nvSpPr>
          <p:spPr>
            <a:xfrm>
              <a:off x="157999" y="228602"/>
              <a:ext cx="7524000" cy="6336000"/>
            </a:xfrm>
            <a:prstGeom prst="rect">
              <a:avLst/>
            </a:prstGeom>
            <a:solidFill>
              <a:srgbClr val="0049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xmlns="" id="{BD96CAE5-232D-4F61-BC98-7A708E9EAF51}"/>
                </a:ext>
              </a:extLst>
            </p:cNvPr>
            <p:cNvSpPr/>
            <p:nvPr/>
          </p:nvSpPr>
          <p:spPr>
            <a:xfrm>
              <a:off x="189556" y="272792"/>
              <a:ext cx="7448967" cy="622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xmlns="" id="{229965F3-4FF6-432F-A675-2E297162B2C8}"/>
                </a:ext>
              </a:extLst>
            </p:cNvPr>
            <p:cNvSpPr/>
            <p:nvPr/>
          </p:nvSpPr>
          <p:spPr>
            <a:xfrm>
              <a:off x="246299" y="308221"/>
              <a:ext cx="7338486" cy="6143584"/>
            </a:xfrm>
            <a:prstGeom prst="rect">
              <a:avLst/>
            </a:prstGeom>
            <a:solidFill>
              <a:srgbClr val="0049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TextBox 11">
            <a:extLst>
              <a:ext uri="{FF2B5EF4-FFF2-40B4-BE49-F238E27FC236}">
                <a16:creationId xmlns:a16="http://schemas.microsoft.com/office/drawing/2014/main" xmlns="" id="{B4A7181F-8A0B-4DCE-AA3E-356BD6C0ACB5}"/>
              </a:ext>
            </a:extLst>
          </p:cNvPr>
          <p:cNvSpPr txBox="1"/>
          <p:nvPr/>
        </p:nvSpPr>
        <p:spPr>
          <a:xfrm>
            <a:off x="451051" y="2044532"/>
            <a:ext cx="7224655" cy="3970318"/>
          </a:xfrm>
          <a:prstGeom prst="rect">
            <a:avLst/>
          </a:prstGeom>
          <a:noFill/>
        </p:spPr>
        <p:txBody>
          <a:bodyPr wrap="square" rtlCol="0">
            <a:spAutoFit/>
          </a:bodyPr>
          <a:lstStyle/>
          <a:p>
            <a:pPr marL="514350" indent="-514350">
              <a:buAutoNum type="arabicPeriod"/>
            </a:pPr>
            <a:r>
              <a:rPr lang="en-US" sz="2800" dirty="0" smtClean="0">
                <a:solidFill>
                  <a:schemeClr val="bg1"/>
                </a:solidFill>
              </a:rPr>
              <a:t>Partnership as the new way of working</a:t>
            </a:r>
            <a:endParaRPr lang="en-US" sz="2800" dirty="0">
              <a:solidFill>
                <a:schemeClr val="bg1"/>
              </a:solidFill>
            </a:endParaRPr>
          </a:p>
          <a:p>
            <a:pPr marL="514350" indent="-514350">
              <a:buAutoNum type="arabicPeriod"/>
            </a:pPr>
            <a:r>
              <a:rPr lang="en-US" sz="2800" dirty="0" smtClean="0">
                <a:solidFill>
                  <a:schemeClr val="bg1"/>
                </a:solidFill>
              </a:rPr>
              <a:t>Need for:</a:t>
            </a:r>
          </a:p>
          <a:p>
            <a:pPr marL="971550" lvl="1" indent="-514350">
              <a:buFont typeface="Arial" panose="020B0604020202020204" pitchFamily="34" charset="0"/>
              <a:buChar char="•"/>
            </a:pPr>
            <a:r>
              <a:rPr lang="en-US" sz="2800" dirty="0" smtClean="0">
                <a:solidFill>
                  <a:schemeClr val="bg1"/>
                </a:solidFill>
              </a:rPr>
              <a:t>New/revamped </a:t>
            </a:r>
            <a:r>
              <a:rPr lang="en-US" sz="2800" dirty="0">
                <a:solidFill>
                  <a:schemeClr val="bg1"/>
                </a:solidFill>
              </a:rPr>
              <a:t>WGs/interest </a:t>
            </a:r>
            <a:r>
              <a:rPr lang="en-US" sz="2800" dirty="0" smtClean="0">
                <a:solidFill>
                  <a:schemeClr val="bg1"/>
                </a:solidFill>
              </a:rPr>
              <a:t>groups: </a:t>
            </a:r>
            <a:r>
              <a:rPr lang="en-US" sz="2800" dirty="0" smtClean="0">
                <a:solidFill>
                  <a:schemeClr val="bg1"/>
                </a:solidFill>
              </a:rPr>
              <a:t>methodologies (CAPDEV); </a:t>
            </a:r>
            <a:r>
              <a:rPr lang="en-US" sz="2800" dirty="0" smtClean="0">
                <a:solidFill>
                  <a:schemeClr val="bg1"/>
                </a:solidFill>
              </a:rPr>
              <a:t>innovative practices; peer reviews?</a:t>
            </a:r>
          </a:p>
          <a:p>
            <a:pPr marL="971550" lvl="1" indent="-514350">
              <a:buFont typeface="Arial" panose="020B0604020202020204" pitchFamily="34" charset="0"/>
              <a:buChar char="•"/>
            </a:pPr>
            <a:r>
              <a:rPr lang="en-US" sz="2800" dirty="0">
                <a:solidFill>
                  <a:schemeClr val="bg1"/>
                </a:solidFill>
              </a:rPr>
              <a:t>I</a:t>
            </a:r>
            <a:r>
              <a:rPr lang="en-US" sz="2800" dirty="0" smtClean="0">
                <a:solidFill>
                  <a:schemeClr val="bg1"/>
                </a:solidFill>
              </a:rPr>
              <a:t>nvolving the </a:t>
            </a:r>
            <a:r>
              <a:rPr lang="en-US" sz="2800" dirty="0">
                <a:solidFill>
                  <a:schemeClr val="bg1"/>
                </a:solidFill>
              </a:rPr>
              <a:t>entire UNEG </a:t>
            </a:r>
            <a:r>
              <a:rPr lang="en-US" sz="2800" dirty="0" smtClean="0">
                <a:solidFill>
                  <a:schemeClr val="bg1"/>
                </a:solidFill>
              </a:rPr>
              <a:t>community, </a:t>
            </a:r>
            <a:r>
              <a:rPr lang="en-US" sz="2800" dirty="0">
                <a:solidFill>
                  <a:schemeClr val="bg1"/>
                </a:solidFill>
              </a:rPr>
              <a:t>also junior evaluation </a:t>
            </a:r>
            <a:r>
              <a:rPr lang="en-US" sz="2800" dirty="0" smtClean="0">
                <a:solidFill>
                  <a:schemeClr val="bg1"/>
                </a:solidFill>
              </a:rPr>
              <a:t>officers</a:t>
            </a:r>
          </a:p>
          <a:p>
            <a:pPr marL="514350" indent="-514350">
              <a:buAutoNum type="arabicPeriod"/>
            </a:pPr>
            <a:r>
              <a:rPr lang="en-GB" sz="2800" dirty="0" smtClean="0">
                <a:solidFill>
                  <a:schemeClr val="bg1"/>
                </a:solidFill>
              </a:rPr>
              <a:t>Regular reporting of progress towards SO targets and KPIs</a:t>
            </a:r>
            <a:endParaRPr lang="en-US" sz="2800" dirty="0">
              <a:solidFill>
                <a:schemeClr val="bg1"/>
              </a:solidFill>
            </a:endParaRPr>
          </a:p>
        </p:txBody>
      </p:sp>
      <p:sp>
        <p:nvSpPr>
          <p:cNvPr id="18" name="Title 1">
            <a:extLst>
              <a:ext uri="{FF2B5EF4-FFF2-40B4-BE49-F238E27FC236}">
                <a16:creationId xmlns:a16="http://schemas.microsoft.com/office/drawing/2014/main" xmlns="" id="{6298F78B-7F67-4F61-9FB6-69DFFF0067FF}"/>
              </a:ext>
            </a:extLst>
          </p:cNvPr>
          <p:cNvSpPr txBox="1">
            <a:spLocks/>
          </p:cNvSpPr>
          <p:nvPr/>
        </p:nvSpPr>
        <p:spPr>
          <a:xfrm>
            <a:off x="443049" y="677292"/>
            <a:ext cx="7224654" cy="152774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600" b="1" dirty="0" smtClean="0">
                <a:solidFill>
                  <a:schemeClr val="bg1"/>
                </a:solidFill>
              </a:rPr>
              <a:t>Implementation and M&amp;E</a:t>
            </a:r>
            <a:endParaRPr lang="en-GB" sz="4600" b="1" dirty="0">
              <a:solidFill>
                <a:schemeClr val="bg1"/>
              </a:solidFill>
            </a:endParaRPr>
          </a:p>
          <a:p>
            <a:endParaRPr lang="en-GB" sz="4300" dirty="0">
              <a:solidFill>
                <a:srgbClr val="FFFFFF"/>
              </a:solidFill>
            </a:endParaRPr>
          </a:p>
        </p:txBody>
      </p:sp>
      <p:cxnSp>
        <p:nvCxnSpPr>
          <p:cNvPr id="19" name="Straight Connector 18">
            <a:extLst>
              <a:ext uri="{FF2B5EF4-FFF2-40B4-BE49-F238E27FC236}">
                <a16:creationId xmlns:a16="http://schemas.microsoft.com/office/drawing/2014/main" xmlns="" id="{8D379036-FB6B-4912-AA2B-9C87B2188BC8}"/>
              </a:ext>
            </a:extLst>
          </p:cNvPr>
          <p:cNvCxnSpPr/>
          <p:nvPr/>
        </p:nvCxnSpPr>
        <p:spPr>
          <a:xfrm>
            <a:off x="460376" y="1531601"/>
            <a:ext cx="4458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xmlns="" id="{1424B690-70A4-424C-ABFA-815A275688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2398" y="1214331"/>
            <a:ext cx="4000971" cy="830201"/>
          </a:xfrm>
          <a:prstGeom prst="rect">
            <a:avLst/>
          </a:prstGeom>
          <a:ln w="9525">
            <a:noFill/>
          </a:ln>
        </p:spPr>
      </p:pic>
      <p:pic>
        <p:nvPicPr>
          <p:cNvPr id="2" name="Picture 1"/>
          <p:cNvPicPr>
            <a:picLocks noChangeAspect="1"/>
          </p:cNvPicPr>
          <p:nvPr/>
        </p:nvPicPr>
        <p:blipFill>
          <a:blip r:embed="rId4"/>
          <a:stretch>
            <a:fillRect/>
          </a:stretch>
        </p:blipFill>
        <p:spPr>
          <a:xfrm>
            <a:off x="8100457" y="2616119"/>
            <a:ext cx="3802912" cy="2925317"/>
          </a:xfrm>
          <a:prstGeom prst="rect">
            <a:avLst/>
          </a:prstGeom>
        </p:spPr>
      </p:pic>
    </p:spTree>
    <p:extLst>
      <p:ext uri="{BB962C8B-B14F-4D97-AF65-F5344CB8AC3E}">
        <p14:creationId xmlns:p14="http://schemas.microsoft.com/office/powerpoint/2010/main" val="36219312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xmlns="" id="{72ECEA8D-82EA-441D-AA77-2619FBDF7DE8}"/>
              </a:ext>
            </a:extLst>
          </p:cNvPr>
          <p:cNvGrpSpPr/>
          <p:nvPr/>
        </p:nvGrpSpPr>
        <p:grpSpPr>
          <a:xfrm>
            <a:off x="288631" y="228602"/>
            <a:ext cx="7483769" cy="6336000"/>
            <a:chOff x="157999" y="228602"/>
            <a:chExt cx="7524000" cy="6336000"/>
          </a:xfrm>
        </p:grpSpPr>
        <p:sp>
          <p:nvSpPr>
            <p:cNvPr id="13" name="Rectangle 12">
              <a:extLst>
                <a:ext uri="{FF2B5EF4-FFF2-40B4-BE49-F238E27FC236}">
                  <a16:creationId xmlns:a16="http://schemas.microsoft.com/office/drawing/2014/main" xmlns="" id="{CC03BC67-1139-4897-A5B4-D3041E9F590F}"/>
                </a:ext>
              </a:extLst>
            </p:cNvPr>
            <p:cNvSpPr/>
            <p:nvPr/>
          </p:nvSpPr>
          <p:spPr>
            <a:xfrm>
              <a:off x="157999" y="228602"/>
              <a:ext cx="7524000" cy="6336000"/>
            </a:xfrm>
            <a:prstGeom prst="rect">
              <a:avLst/>
            </a:prstGeom>
            <a:solidFill>
              <a:srgbClr val="0049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xmlns="" id="{A4135AD5-5355-4E99-8BE3-A89277F234EE}"/>
                </a:ext>
              </a:extLst>
            </p:cNvPr>
            <p:cNvSpPr/>
            <p:nvPr/>
          </p:nvSpPr>
          <p:spPr>
            <a:xfrm>
              <a:off x="189556" y="272792"/>
              <a:ext cx="7448967" cy="622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xmlns="" id="{B22C8DFA-1CFC-4CF5-9976-4C3CE52F7BC4}"/>
                </a:ext>
              </a:extLst>
            </p:cNvPr>
            <p:cNvSpPr/>
            <p:nvPr/>
          </p:nvSpPr>
          <p:spPr>
            <a:xfrm>
              <a:off x="246299" y="308221"/>
              <a:ext cx="7338486" cy="6143584"/>
            </a:xfrm>
            <a:prstGeom prst="rect">
              <a:avLst/>
            </a:prstGeom>
            <a:solidFill>
              <a:srgbClr val="0049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9" name="Title 1">
            <a:extLst>
              <a:ext uri="{FF2B5EF4-FFF2-40B4-BE49-F238E27FC236}">
                <a16:creationId xmlns:a16="http://schemas.microsoft.com/office/drawing/2014/main" xmlns="" id="{427D517C-9F1C-4E68-ADC4-6F6540519E71}"/>
              </a:ext>
            </a:extLst>
          </p:cNvPr>
          <p:cNvSpPr txBox="1">
            <a:spLocks/>
          </p:cNvSpPr>
          <p:nvPr/>
        </p:nvSpPr>
        <p:spPr>
          <a:xfrm>
            <a:off x="467833" y="754915"/>
            <a:ext cx="6709143" cy="5380075"/>
          </a:xfrm>
          <a:prstGeom prst="rect">
            <a:avLst/>
          </a:prstGeom>
        </p:spPr>
        <p:txBody>
          <a:bodyPr>
            <a:normAutofit fontScale="3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4200" b="1" dirty="0">
                <a:solidFill>
                  <a:schemeClr val="bg1"/>
                </a:solidFill>
              </a:rPr>
              <a:t>Open</a:t>
            </a:r>
            <a:r>
              <a:rPr lang="en-GB" sz="14200" dirty="0" smtClean="0">
                <a:solidFill>
                  <a:srgbClr val="FFFFFF"/>
                </a:solidFill>
              </a:rPr>
              <a:t> </a:t>
            </a:r>
            <a:r>
              <a:rPr lang="en-GB" sz="14200" b="1" dirty="0" smtClean="0">
                <a:solidFill>
                  <a:schemeClr val="bg1"/>
                </a:solidFill>
              </a:rPr>
              <a:t>discussion</a:t>
            </a:r>
          </a:p>
          <a:p>
            <a:endParaRPr lang="en-GB" sz="10200" b="1" dirty="0">
              <a:solidFill>
                <a:schemeClr val="bg1"/>
              </a:solidFill>
            </a:endParaRPr>
          </a:p>
          <a:p>
            <a:endParaRPr lang="en-GB" dirty="0">
              <a:solidFill>
                <a:srgbClr val="FFFFFF"/>
              </a:solidFill>
            </a:endParaRPr>
          </a:p>
          <a:p>
            <a:pPr marL="742950" lvl="0" indent="-742950">
              <a:buFont typeface="+mj-lt"/>
              <a:buAutoNum type="arabicPeriod"/>
            </a:pPr>
            <a:r>
              <a:rPr lang="en-GB" sz="8600" b="1" dirty="0" smtClean="0">
                <a:solidFill>
                  <a:srgbClr val="FFFFFF"/>
                </a:solidFill>
              </a:rPr>
              <a:t>What </a:t>
            </a:r>
            <a:r>
              <a:rPr lang="en-GB" sz="8600" b="1" dirty="0">
                <a:solidFill>
                  <a:srgbClr val="FFFFFF"/>
                </a:solidFill>
              </a:rPr>
              <a:t>should be in UNEG’s scope and what should not</a:t>
            </a:r>
            <a:r>
              <a:rPr lang="en-GB" sz="8600" b="1" dirty="0" smtClean="0">
                <a:solidFill>
                  <a:srgbClr val="FFFFFF"/>
                </a:solidFill>
              </a:rPr>
              <a:t>?</a:t>
            </a:r>
          </a:p>
          <a:p>
            <a:pPr marL="742950" lvl="0" indent="-742950">
              <a:buFont typeface="+mj-lt"/>
              <a:buAutoNum type="arabicPeriod"/>
            </a:pPr>
            <a:endParaRPr lang="en-GB" sz="8600" b="1" dirty="0" smtClean="0">
              <a:solidFill>
                <a:srgbClr val="FFFFFF"/>
              </a:solidFill>
            </a:endParaRPr>
          </a:p>
          <a:p>
            <a:pPr marL="742950" lvl="0" indent="-742950">
              <a:buFont typeface="+mj-lt"/>
              <a:buAutoNum type="arabicPeriod"/>
            </a:pPr>
            <a:endParaRPr lang="en-US" sz="8600" b="1" dirty="0">
              <a:solidFill>
                <a:srgbClr val="FFFFFF"/>
              </a:solidFill>
            </a:endParaRPr>
          </a:p>
          <a:p>
            <a:pPr marL="742950" lvl="0" indent="-742950">
              <a:buFont typeface="+mj-lt"/>
              <a:buAutoNum type="arabicPeriod"/>
            </a:pPr>
            <a:r>
              <a:rPr lang="en-GB" sz="8600" b="1" dirty="0" smtClean="0">
                <a:solidFill>
                  <a:srgbClr val="FFFFFF"/>
                </a:solidFill>
              </a:rPr>
              <a:t>What </a:t>
            </a:r>
            <a:r>
              <a:rPr lang="en-GB" sz="8600" b="1" dirty="0">
                <a:solidFill>
                  <a:srgbClr val="FFFFFF"/>
                </a:solidFill>
              </a:rPr>
              <a:t>are the most critical things we need to focus on as a coalition/network to achieve our vision and objectives? </a:t>
            </a:r>
            <a:endParaRPr lang="en-GB" sz="8600" b="1" dirty="0" smtClean="0">
              <a:solidFill>
                <a:srgbClr val="FFFFFF"/>
              </a:solidFill>
            </a:endParaRPr>
          </a:p>
          <a:p>
            <a:pPr marL="742950" lvl="0" indent="-742950">
              <a:buFont typeface="+mj-lt"/>
              <a:buAutoNum type="arabicPeriod"/>
            </a:pPr>
            <a:endParaRPr lang="en-GB" sz="8600" b="1" dirty="0" smtClean="0">
              <a:solidFill>
                <a:srgbClr val="FFFFFF"/>
              </a:solidFill>
            </a:endParaRPr>
          </a:p>
          <a:p>
            <a:pPr marL="742950" lvl="0" indent="-742950">
              <a:buFont typeface="+mj-lt"/>
              <a:buAutoNum type="arabicPeriod"/>
            </a:pPr>
            <a:endParaRPr lang="en-US" sz="8600" b="1" dirty="0">
              <a:solidFill>
                <a:srgbClr val="FFFFFF"/>
              </a:solidFill>
            </a:endParaRPr>
          </a:p>
          <a:p>
            <a:pPr marL="742950" indent="-742950">
              <a:buFont typeface="+mj-lt"/>
              <a:buAutoNum type="arabicPeriod"/>
            </a:pPr>
            <a:r>
              <a:rPr lang="en-GB" sz="8600" b="1" dirty="0" smtClean="0">
                <a:solidFill>
                  <a:srgbClr val="FFFFFF"/>
                </a:solidFill>
              </a:rPr>
              <a:t>What </a:t>
            </a:r>
            <a:r>
              <a:rPr lang="en-GB" sz="8600" b="1" dirty="0">
                <a:solidFill>
                  <a:srgbClr val="FFFFFF"/>
                </a:solidFill>
              </a:rPr>
              <a:t>are the implications for how we could work together through the current working groups or through other ways</a:t>
            </a:r>
            <a:r>
              <a:rPr lang="en-GB" sz="8600" b="1" dirty="0" smtClean="0">
                <a:solidFill>
                  <a:srgbClr val="FFFFFF"/>
                </a:solidFill>
              </a:rPr>
              <a:t>?</a:t>
            </a:r>
            <a:endParaRPr lang="en-GB" sz="8600" b="1" dirty="0">
              <a:solidFill>
                <a:srgbClr val="FFFFFF"/>
              </a:solidFill>
            </a:endParaRPr>
          </a:p>
        </p:txBody>
      </p:sp>
      <p:cxnSp>
        <p:nvCxnSpPr>
          <p:cNvPr id="24" name="Straight Connector 23">
            <a:extLst>
              <a:ext uri="{FF2B5EF4-FFF2-40B4-BE49-F238E27FC236}">
                <a16:creationId xmlns:a16="http://schemas.microsoft.com/office/drawing/2014/main" xmlns="" id="{81B81D4A-58B6-4ABA-A499-6DEAFFBBFE16}"/>
              </a:ext>
            </a:extLst>
          </p:cNvPr>
          <p:cNvCxnSpPr/>
          <p:nvPr/>
        </p:nvCxnSpPr>
        <p:spPr>
          <a:xfrm>
            <a:off x="635832" y="1497418"/>
            <a:ext cx="4458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xmlns="" id="{9970D9FA-CB5D-49CB-BCBF-29BFD7A39E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2398" y="1214331"/>
            <a:ext cx="4000971" cy="830201"/>
          </a:xfrm>
          <a:prstGeom prst="rect">
            <a:avLst/>
          </a:prstGeom>
          <a:ln w="9525">
            <a:noFill/>
          </a:ln>
        </p:spPr>
      </p:pic>
      <p:pic>
        <p:nvPicPr>
          <p:cNvPr id="2" name="Picture 1"/>
          <p:cNvPicPr>
            <a:picLocks noChangeAspect="1"/>
          </p:cNvPicPr>
          <p:nvPr/>
        </p:nvPicPr>
        <p:blipFill>
          <a:blip r:embed="rId4"/>
          <a:stretch>
            <a:fillRect/>
          </a:stretch>
        </p:blipFill>
        <p:spPr>
          <a:xfrm>
            <a:off x="8811033" y="2785730"/>
            <a:ext cx="2359687" cy="2625466"/>
          </a:xfrm>
          <a:prstGeom prst="rect">
            <a:avLst/>
          </a:prstGeom>
        </p:spPr>
      </p:pic>
    </p:spTree>
    <p:extLst>
      <p:ext uri="{BB962C8B-B14F-4D97-AF65-F5344CB8AC3E}">
        <p14:creationId xmlns:p14="http://schemas.microsoft.com/office/powerpoint/2010/main" val="39355857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xmlns="" id="{22CF48B8-AB5A-4ED7-888F-0C112781E400}"/>
              </a:ext>
            </a:extLst>
          </p:cNvPr>
          <p:cNvGrpSpPr/>
          <p:nvPr/>
        </p:nvGrpSpPr>
        <p:grpSpPr>
          <a:xfrm>
            <a:off x="288631" y="228602"/>
            <a:ext cx="7483769" cy="6336000"/>
            <a:chOff x="157999" y="228602"/>
            <a:chExt cx="7524000" cy="6336000"/>
          </a:xfrm>
        </p:grpSpPr>
        <p:sp>
          <p:nvSpPr>
            <p:cNvPr id="13" name="Rectangle 12">
              <a:extLst>
                <a:ext uri="{FF2B5EF4-FFF2-40B4-BE49-F238E27FC236}">
                  <a16:creationId xmlns:a16="http://schemas.microsoft.com/office/drawing/2014/main" xmlns="" id="{5CB37C5A-6915-4BDF-8F20-98BD894D351B}"/>
                </a:ext>
              </a:extLst>
            </p:cNvPr>
            <p:cNvSpPr/>
            <p:nvPr/>
          </p:nvSpPr>
          <p:spPr>
            <a:xfrm>
              <a:off x="157999" y="228602"/>
              <a:ext cx="7524000" cy="6336000"/>
            </a:xfrm>
            <a:prstGeom prst="rect">
              <a:avLst/>
            </a:prstGeom>
            <a:solidFill>
              <a:srgbClr val="0049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xmlns="" id="{7930BE22-13DA-492B-8319-AB49BDE1D7F5}"/>
                </a:ext>
              </a:extLst>
            </p:cNvPr>
            <p:cNvSpPr/>
            <p:nvPr/>
          </p:nvSpPr>
          <p:spPr>
            <a:xfrm>
              <a:off x="189556" y="272792"/>
              <a:ext cx="7448967" cy="622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xmlns="" id="{B5A72902-44D2-4B96-AE9F-E790B2CB4BD6}"/>
                </a:ext>
              </a:extLst>
            </p:cNvPr>
            <p:cNvSpPr/>
            <p:nvPr/>
          </p:nvSpPr>
          <p:spPr>
            <a:xfrm>
              <a:off x="246299" y="308221"/>
              <a:ext cx="7338486" cy="6143584"/>
            </a:xfrm>
            <a:prstGeom prst="rect">
              <a:avLst/>
            </a:prstGeom>
            <a:solidFill>
              <a:srgbClr val="0049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9" name="Title 1">
            <a:extLst>
              <a:ext uri="{FF2B5EF4-FFF2-40B4-BE49-F238E27FC236}">
                <a16:creationId xmlns:a16="http://schemas.microsoft.com/office/drawing/2014/main" xmlns="" id="{427D517C-9F1C-4E68-ADC4-6F6540519E71}"/>
              </a:ext>
            </a:extLst>
          </p:cNvPr>
          <p:cNvSpPr txBox="1">
            <a:spLocks/>
          </p:cNvSpPr>
          <p:nvPr/>
        </p:nvSpPr>
        <p:spPr>
          <a:xfrm>
            <a:off x="1018604" y="1053042"/>
            <a:ext cx="4458424" cy="3068357"/>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solidFill>
                  <a:srgbClr val="FFFFFF"/>
                </a:solidFill>
              </a:rPr>
              <a:t>Thank you for your participation!</a:t>
            </a:r>
          </a:p>
        </p:txBody>
      </p:sp>
      <p:cxnSp>
        <p:nvCxnSpPr>
          <p:cNvPr id="24" name="Straight Connector 23">
            <a:extLst>
              <a:ext uri="{FF2B5EF4-FFF2-40B4-BE49-F238E27FC236}">
                <a16:creationId xmlns:a16="http://schemas.microsoft.com/office/drawing/2014/main" xmlns="" id="{81B81D4A-58B6-4ABA-A499-6DEAFFBBFE16}"/>
              </a:ext>
            </a:extLst>
          </p:cNvPr>
          <p:cNvCxnSpPr/>
          <p:nvPr/>
        </p:nvCxnSpPr>
        <p:spPr>
          <a:xfrm>
            <a:off x="1018604" y="3581400"/>
            <a:ext cx="4458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xmlns="" id="{9970D9FA-CB5D-49CB-BCBF-29BFD7A39E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2398" y="1214331"/>
            <a:ext cx="4000971" cy="830201"/>
          </a:xfrm>
          <a:prstGeom prst="rect">
            <a:avLst/>
          </a:prstGeom>
          <a:ln w="9525">
            <a:noFill/>
          </a:ln>
        </p:spPr>
      </p:pic>
    </p:spTree>
    <p:extLst>
      <p:ext uri="{BB962C8B-B14F-4D97-AF65-F5344CB8AC3E}">
        <p14:creationId xmlns:p14="http://schemas.microsoft.com/office/powerpoint/2010/main" val="32822644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322</TotalTime>
  <Words>798</Words>
  <Application>Microsoft Office PowerPoint</Application>
  <PresentationFormat>Widescreen</PresentationFormat>
  <Paragraphs>134</Paragraphs>
  <Slides>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Results from the Mid-term Review Survey</dc:title>
  <dc:creator>Michaela STUBBERS</dc:creator>
  <cp:lastModifiedBy>Tarazona, Carlos (OED)</cp:lastModifiedBy>
  <cp:revision>34</cp:revision>
  <dcterms:created xsi:type="dcterms:W3CDTF">2019-01-09T12:33:00Z</dcterms:created>
  <dcterms:modified xsi:type="dcterms:W3CDTF">2019-05-16T08:10:07Z</dcterms:modified>
</cp:coreProperties>
</file>