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71" r:id="rId4"/>
    <p:sldId id="272" r:id="rId5"/>
    <p:sldId id="27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7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525FF-4EF5-449C-A1A7-26973D1EA008}" type="datetimeFigureOut">
              <a:rPr lang="en-GB" smtClean="0"/>
              <a:t>17/05/2019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2CF17-AAE3-4249-8C4C-661850B2A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24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2FCB1-16AE-4F98-9F64-265A7BB56520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053B8E0-A9DE-4F8E-B090-62276B6F062E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-21591"/>
            <a:ext cx="3343910" cy="65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3376-AD60-483B-86C3-AF21583E9D07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6A52-ADF8-4136-A834-586204A7B629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AA85-8216-45D8-8C25-2DD7F6D33573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0F52-3AFF-442A-95C3-DAAF6B4FC283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D41B-01BA-4595-8612-5A2790ACE8B8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A8E1-885A-40AF-8E88-CBE1FAAAC26E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A519A-1D23-4146-ACBF-6E5F1700889A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F99F-D3C5-4F24-B88A-4B86536133B9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C4E1-4788-4067-9384-2DF040CD06C9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81539-C089-4B7D-9120-35EE702F197F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DAF9-E7B2-4307-B29C-07D42A17C91A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BB9-ABF5-40D5-8248-8248B450FA84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90FB-72EB-492A-AD9F-0B89D1513E9D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3C6-CE24-4F9C-800D-52CC6C536188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8E99236-1EC7-4D46-BBBE-6AA4CBFCA257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-5715"/>
            <a:ext cx="3343910" cy="65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EE4EA-99F4-4C61-9EC8-67E238C6DDA3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E734-E314-48AD-B067-D9123AC87EA1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D0853D-8411-4B24-9BAB-0D2A10B5623B}" type="datetime1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FCE399-85E5-4BF1-A26B-A2E4FB9FB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3531" y="384951"/>
            <a:ext cx="8684641" cy="2232367"/>
          </a:xfrm>
        </p:spPr>
        <p:txBody>
          <a:bodyPr/>
          <a:lstStyle/>
          <a:p>
            <a:r>
              <a:rPr lang="en-GB" dirty="0" smtClean="0"/>
              <a:t>Humanitarian Evaluation Interest Group (HEIG)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290A671-0879-43C5-9D3D-18EEB7FCA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3531" y="3481754"/>
            <a:ext cx="5135898" cy="28311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Work progress (2018-2019) and way forward (2019-2020)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Co-conveners: Jane Mwangi (UNICEF), Shravanti Reddy (UN Women), Henri van den Idsert (UNHCR)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WG members: ALNAP, FAO, IOM, JIU, OIOS, UNDP, UNFPA, WFP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3AD031F3-7A79-484B-93E0-7DEAD04A49F2}"/>
              </a:ext>
            </a:extLst>
          </p:cNvPr>
          <p:cNvSpPr txBox="1">
            <a:spLocks/>
          </p:cNvSpPr>
          <p:nvPr/>
        </p:nvSpPr>
        <p:spPr>
          <a:xfrm>
            <a:off x="8969829" y="3429000"/>
            <a:ext cx="3124200" cy="1677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sz="4000" dirty="0" smtClean="0">
                <a:solidFill>
                  <a:schemeClr val="tx1"/>
                </a:solidFill>
              </a:rPr>
              <a:t>UNEG 2019</a:t>
            </a:r>
            <a:endParaRPr lang="en-GB" sz="4000" dirty="0">
              <a:solidFill>
                <a:schemeClr val="tx1"/>
              </a:solidFill>
            </a:endParaRPr>
          </a:p>
          <a:p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7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92355A-B27C-4468-979D-AC6891ADA038}"/>
              </a:ext>
            </a:extLst>
          </p:cNvPr>
          <p:cNvSpPr txBox="1"/>
          <p:nvPr/>
        </p:nvSpPr>
        <p:spPr>
          <a:xfrm>
            <a:off x="327326" y="1508006"/>
            <a:ext cx="34510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dirty="0" smtClean="0">
                <a:latin typeface="+mj-lt"/>
              </a:rPr>
              <a:t>Strategic Objective 3 </a:t>
            </a:r>
            <a:endParaRPr lang="en-GB" sz="34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2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25FF274-448A-4722-80C0-384D2338A75F}"/>
              </a:ext>
            </a:extLst>
          </p:cNvPr>
          <p:cNvSpPr txBox="1"/>
          <p:nvPr/>
        </p:nvSpPr>
        <p:spPr>
          <a:xfrm>
            <a:off x="327326" y="3532326"/>
            <a:ext cx="29594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dirty="0" smtClean="0">
                <a:latin typeface="+mj-lt"/>
              </a:rPr>
              <a:t>Outcome 3.3</a:t>
            </a:r>
            <a:endParaRPr lang="en-GB" sz="34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4237488" y="1637865"/>
            <a:ext cx="74152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dirty="0" smtClean="0"/>
              <a:t>Evaluation Informs UN system-wide initiatives and emerging demands </a:t>
            </a:r>
            <a:endParaRPr lang="en-GB" sz="3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319E677-2355-4ADD-813A-112AA80EC908}"/>
              </a:ext>
            </a:extLst>
          </p:cNvPr>
          <p:cNvSpPr txBox="1"/>
          <p:nvPr/>
        </p:nvSpPr>
        <p:spPr>
          <a:xfrm>
            <a:off x="4449382" y="134961"/>
            <a:ext cx="741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+mj-lt"/>
              </a:rPr>
              <a:t>HEIG Contributions to UNEG WP</a:t>
            </a:r>
            <a:endParaRPr lang="en-GB" sz="3600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4237488" y="3340834"/>
            <a:ext cx="595154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/>
              <a:t>Humanitarian Evaluation specificities appropriately considered in UNEGs work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169548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4048673" y="148621"/>
            <a:ext cx="776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 HEIG Output Activities 2018-2019</a:t>
            </a:r>
            <a:endParaRPr lang="en-GB" sz="3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269701" y="2140350"/>
            <a:ext cx="3675149" cy="4111995"/>
            <a:chOff x="15378" y="2201311"/>
            <a:chExt cx="2727367" cy="7618182"/>
          </a:xfrm>
        </p:grpSpPr>
        <p:sp>
          <p:nvSpPr>
            <p:cNvPr id="6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4460655"/>
              <a:ext cx="2727367" cy="5358838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Provide consolidated inputs to other SOs where HE is relevant. Engage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Ethics, HRs, GE working groups </a:t>
              </a: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500" dirty="0" smtClean="0">
                  <a:solidFill>
                    <a:srgbClr val="FFFFFF"/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Collaboration with UNEG WGs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8306873" y="2140350"/>
            <a:ext cx="3675149" cy="4111995"/>
            <a:chOff x="15378" y="2201311"/>
            <a:chExt cx="2727367" cy="7618182"/>
          </a:xfrm>
        </p:grpSpPr>
        <p:sp>
          <p:nvSpPr>
            <p:cNvPr id="15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4460655"/>
              <a:ext cx="2727367" cy="5358838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Disseminate findings and lessons from mapping exercise on evaluations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on humanitarian development nexus</a:t>
              </a: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500" dirty="0" smtClean="0">
                  <a:solidFill>
                    <a:srgbClr val="FFFFFF"/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Outreach and Dissemination (HDN) 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4288287" y="2140350"/>
            <a:ext cx="3675149" cy="4111995"/>
            <a:chOff x="15378" y="2201311"/>
            <a:chExt cx="2727367" cy="7618182"/>
          </a:xfrm>
        </p:grpSpPr>
        <p:sp>
          <p:nvSpPr>
            <p:cNvPr id="18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4460655"/>
              <a:ext cx="2727367" cy="5358838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Strengthen pilot guidance on reflecting HPs in evaluation through a peer review</a:t>
              </a: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500" dirty="0" smtClean="0">
                  <a:solidFill>
                    <a:srgbClr val="FFFFFF"/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Peer learning exchange (HPs)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269701" y="1566319"/>
            <a:ext cx="3387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Activity 1</a:t>
            </a:r>
            <a:endParaRPr lang="en-GB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4288287" y="1566318"/>
            <a:ext cx="3387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Activity 2</a:t>
            </a:r>
            <a:endParaRPr lang="en-GB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D035E80-C426-4ACF-B332-7B87BB96F874}"/>
              </a:ext>
            </a:extLst>
          </p:cNvPr>
          <p:cNvSpPr txBox="1"/>
          <p:nvPr/>
        </p:nvSpPr>
        <p:spPr>
          <a:xfrm>
            <a:off x="8427186" y="1566318"/>
            <a:ext cx="3387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Activity 3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43185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19E677-2355-4ADD-813A-112AA80EC908}"/>
              </a:ext>
            </a:extLst>
          </p:cNvPr>
          <p:cNvSpPr txBox="1"/>
          <p:nvPr/>
        </p:nvSpPr>
        <p:spPr>
          <a:xfrm>
            <a:off x="4449382" y="134961"/>
            <a:ext cx="741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+mj-lt"/>
              </a:rPr>
              <a:t>Results achieved 2018-2019</a:t>
            </a:r>
            <a:endParaRPr lang="en-GB" sz="3600" dirty="0"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269701" y="1007706"/>
            <a:ext cx="3675149" cy="5598366"/>
            <a:chOff x="15378" y="2201313"/>
            <a:chExt cx="2727367" cy="7506582"/>
          </a:xfrm>
        </p:grpSpPr>
        <p:sp>
          <p:nvSpPr>
            <p:cNvPr id="10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Consolidated comments to ethics review </a:t>
              </a:r>
              <a:r>
                <a:rPr lang="en-US" sz="1900" dirty="0" err="1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ToR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 and inception report 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Organized FGDs with HEIG members for ethics consultants 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Consolidated comments on UNDAF meta analysis inception report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500" dirty="0" smtClean="0">
                  <a:solidFill>
                    <a:srgbClr val="FFFFFF"/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Establish linkages with other UNEG groups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4191669" y="1007706"/>
            <a:ext cx="3675149" cy="5598366"/>
            <a:chOff x="15378" y="2201313"/>
            <a:chExt cx="2727367" cy="7506582"/>
          </a:xfrm>
        </p:grpSpPr>
        <p:sp>
          <p:nvSpPr>
            <p:cNvPr id="15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Interviewed eight evaluation team leaders to get feedback on the guide and challenges/opportunities for evaluating HPs 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Proposed consideration for content and structure of next iteration for the guide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500" dirty="0" smtClean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Piloting HPs in evaluation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8189525" y="1007706"/>
            <a:ext cx="3675149" cy="5598366"/>
            <a:chOff x="15378" y="2201313"/>
            <a:chExt cx="2727367" cy="7506582"/>
          </a:xfrm>
        </p:grpSpPr>
        <p:sp>
          <p:nvSpPr>
            <p:cNvPr id="18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Presented mapping of H-D nexus evaluations at European Evaluation Society (EES) conference October 2018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Identified lessons &amp; actors undertaking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H-D nexus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evaluations</a:t>
              </a:r>
            </a:p>
            <a:p>
              <a:pPr marL="457200" indent="-457200">
                <a:spcAft>
                  <a:spcPts val="800"/>
                </a:spcAft>
                <a:buFontTx/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Ongoing </a:t>
              </a:r>
              <a:r>
                <a:rPr lang="en-US" sz="19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planning for ‘learning event on H-D nexus evaluations (EPE 2020?) </a:t>
              </a: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800"/>
                </a:spcAft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5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Mapping </a:t>
              </a:r>
              <a:r>
                <a:rPr lang="en-US" sz="2500" dirty="0" smtClean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H-D </a:t>
              </a:r>
              <a:r>
                <a:rPr lang="en-US" sz="2500" dirty="0" smtClean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nexus evaluations 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7759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19E677-2355-4ADD-813A-112AA80EC908}"/>
              </a:ext>
            </a:extLst>
          </p:cNvPr>
          <p:cNvSpPr txBox="1"/>
          <p:nvPr/>
        </p:nvSpPr>
        <p:spPr>
          <a:xfrm>
            <a:off x="3452327" y="134961"/>
            <a:ext cx="8412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+mj-lt"/>
              </a:rPr>
              <a:t>Proposed activities 2019-2020</a:t>
            </a:r>
            <a:endParaRPr lang="en-GB" sz="3600" dirty="0"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269701" y="1007706"/>
            <a:ext cx="3675149" cy="5598366"/>
            <a:chOff x="15378" y="2201313"/>
            <a:chExt cx="2727367" cy="7506582"/>
          </a:xfrm>
        </p:grpSpPr>
        <p:sp>
          <p:nvSpPr>
            <p:cNvPr id="10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Continue cross-collaboration with UNEG WGs/TFs to ensure HE is considered in other UNEG products </a:t>
              </a:r>
              <a:r>
                <a:rPr lang="en-US" sz="190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(SDGs/UNDAF, OECD/DAC</a:t>
              </a:r>
              <a:r>
                <a:rPr lang="en-US" sz="190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Create visibility and awareness around linkages and contributions of humanitarian action to SDGs in protracted emergencies and post conflict settings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500" dirty="0" smtClean="0">
                  <a:solidFill>
                    <a:srgbClr val="FFFFFF"/>
                  </a:solidFill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Establish linkages with other UNEG groups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4191669" y="1007706"/>
            <a:ext cx="3675149" cy="5598366"/>
            <a:chOff x="15378" y="2201313"/>
            <a:chExt cx="2727367" cy="7506582"/>
          </a:xfrm>
        </p:grpSpPr>
        <p:sp>
          <p:nvSpPr>
            <p:cNvPr id="13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Publish revised HP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guidance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with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link to OECD/DAC criteria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Engage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ALNAP for dissemination of revised guide 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Identify agency evaluations to use/pilot guide including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H-D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nexus </a:t>
              </a: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evaluations</a:t>
              </a: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500" dirty="0" smtClean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Peer reviews &amp; products (HPs)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F227C26-0617-44C3-B402-874E67155566}"/>
              </a:ext>
            </a:extLst>
          </p:cNvPr>
          <p:cNvGrpSpPr/>
          <p:nvPr/>
        </p:nvGrpSpPr>
        <p:grpSpPr>
          <a:xfrm>
            <a:off x="8189525" y="1007706"/>
            <a:ext cx="3675149" cy="5598366"/>
            <a:chOff x="15378" y="2201313"/>
            <a:chExt cx="2727367" cy="7506582"/>
          </a:xfrm>
        </p:grpSpPr>
        <p:sp>
          <p:nvSpPr>
            <p:cNvPr id="16" name="Text Box 51">
              <a:extLst>
                <a:ext uri="{FF2B5EF4-FFF2-40B4-BE49-F238E27FC236}">
                  <a16:creationId xmlns:a16="http://schemas.microsoft.com/office/drawing/2014/main" xmlns="" id="{A9EABD8D-ACA0-4BCA-B1AC-071823CDAC2E}"/>
                </a:ext>
              </a:extLst>
            </p:cNvPr>
            <p:cNvSpPr txBox="1"/>
            <p:nvPr/>
          </p:nvSpPr>
          <p:spPr>
            <a:xfrm>
              <a:off x="15378" y="3685902"/>
              <a:ext cx="2727367" cy="6021993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Develop content for ‘learning event’ on H-D nexus to be presented at </a:t>
              </a:r>
              <a:r>
                <a:rPr lang="en-US" sz="190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UNEG 2020 &amp; other</a:t>
              </a: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Engage existing efforts by ALNAP in mapping evidence gap in HE, link to HDN evaluations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r>
                <a:rPr lang="en-US" sz="1900" dirty="0" smtClean="0">
                  <a:ea typeface="Times New Roman" panose="02020603050405020304" pitchFamily="18" charset="0"/>
                  <a:cs typeface="Times New Roman" panose="02020603050405020304" pitchFamily="18" charset="0"/>
                </a:rPr>
                <a:t>Engage actors outside UNEG to identify lessons/practices around coherence/complementarity (HDN)</a:t>
              </a: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US" sz="1900" dirty="0" smtClean="0"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>
                <a:spcAft>
                  <a:spcPts val="800"/>
                </a:spcAft>
                <a:buAutoNum type="arabicPeriod"/>
              </a:pPr>
              <a:endPara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Pentagon 4">
              <a:extLst>
                <a:ext uri="{FF2B5EF4-FFF2-40B4-BE49-F238E27FC236}">
                  <a16:creationId xmlns:a16="http://schemas.microsoft.com/office/drawing/2014/main" xmlns="" id="{81BB1513-7B15-4BEC-8DE0-4D273FF97DF1}"/>
                </a:ext>
              </a:extLst>
            </p:cNvPr>
            <p:cNvSpPr/>
            <p:nvPr/>
          </p:nvSpPr>
          <p:spPr>
            <a:xfrm>
              <a:off x="15378" y="2201313"/>
              <a:ext cx="2727367" cy="1295648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500" dirty="0" smtClean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Outreach and dissemination</a:t>
              </a:r>
              <a:endPara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70842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458</TotalTime>
  <Words>397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Century Gothic</vt:lpstr>
      <vt:lpstr>Times New Roman</vt:lpstr>
      <vt:lpstr>Wingdings 3</vt:lpstr>
      <vt:lpstr>Slice</vt:lpstr>
      <vt:lpstr>Humanitarian Evaluation Interest Group (HEIG)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use in practice</dc:title>
  <dc:creator>Peter Allan</dc:creator>
  <cp:lastModifiedBy>Henri van den Idsert</cp:lastModifiedBy>
  <cp:revision>70</cp:revision>
  <dcterms:created xsi:type="dcterms:W3CDTF">2019-05-02T16:25:05Z</dcterms:created>
  <dcterms:modified xsi:type="dcterms:W3CDTF">2019-05-17T07:28:38Z</dcterms:modified>
</cp:coreProperties>
</file>