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3"/>
  </p:notesMasterIdLst>
  <p:sldIdLst>
    <p:sldId id="265" r:id="rId2"/>
    <p:sldId id="266" r:id="rId3"/>
    <p:sldId id="256" r:id="rId4"/>
    <p:sldId id="257" r:id="rId5"/>
    <p:sldId id="258" r:id="rId6"/>
    <p:sldId id="259" r:id="rId7"/>
    <p:sldId id="260" r:id="rId8"/>
    <p:sldId id="261" r:id="rId9"/>
    <p:sldId id="262" r:id="rId10"/>
    <p:sldId id="263" r:id="rId11"/>
    <p:sldId id="26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220" autoAdjust="0"/>
    <p:restoredTop sz="94660"/>
  </p:normalViewPr>
  <p:slideViewPr>
    <p:cSldViewPr snapToGrid="0">
      <p:cViewPr varScale="1">
        <p:scale>
          <a:sx n="108" d="100"/>
          <a:sy n="108" d="100"/>
        </p:scale>
        <p:origin x="126"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61F78F-3A65-4139-9B43-6CC9AC08BA69}" type="datetimeFigureOut">
              <a:rPr lang="en-GB" smtClean="0"/>
              <a:t>14/11/2021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0B03BD-7643-447F-8451-F493CDD3BB9E}" type="slidenum">
              <a:rPr lang="en-GB" smtClean="0"/>
              <a:t>‹#›</a:t>
            </a:fld>
            <a:endParaRPr lang="en-GB"/>
          </a:p>
        </p:txBody>
      </p:sp>
    </p:spTree>
    <p:extLst>
      <p:ext uri="{BB962C8B-B14F-4D97-AF65-F5344CB8AC3E}">
        <p14:creationId xmlns:p14="http://schemas.microsoft.com/office/powerpoint/2010/main" val="1496692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73983F0F-39E1-4883-8556-F534DCED22EF}"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2384344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GB"/>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9AEEEE9-CA60-4FAE-B798-053A14B3F85B}"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188688427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GB"/>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9AEEEE9-CA60-4FAE-B798-053A14B3F85B}"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42B1A3-959E-4D97-823C-88F03EF61E89}"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8818581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GB"/>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9AEEEE9-CA60-4FAE-B798-053A14B3F85B}" type="datetime1">
              <a:rPr lang="en-GB" smtClean="0"/>
              <a:t>14/11/2021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402317475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GB"/>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9AEEEE9-CA60-4FAE-B798-053A14B3F85B}" type="datetime1">
              <a:rPr lang="en-GB" smtClean="0"/>
              <a:t>14/11/2021</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42B1A3-959E-4D97-823C-88F03EF61E89}"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9023720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GB"/>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9AEEEE9-CA60-4FAE-B798-053A14B3F85B}" type="datetime1">
              <a:rPr lang="en-GB" smtClean="0"/>
              <a:t>14/11/2021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22944189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4D61FEC-679E-4602-987B-8F65A5605BE2}"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2763779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973796B-64CF-4B70-88BB-2926A335447A}"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1998248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GB"/>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9E6540E-639C-4F26-A1A5-65AB49CE167B}"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1372051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B0E945-F154-4596-B26F-98C8992C7A98}" type="datetime1">
              <a:rPr lang="en-GB" smtClean="0"/>
              <a:t>14/11/2021</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69847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47BA522-5ABA-4AF7-B72E-E1C178B24A6C}" type="datetime1">
              <a:rPr lang="en-GB" smtClean="0"/>
              <a:t>14/11/2021</a:t>
            </a:fld>
            <a:endParaRPr lang="en-GB"/>
          </a:p>
        </p:txBody>
      </p:sp>
      <p:sp>
        <p:nvSpPr>
          <p:cNvPr id="6" name="Footer Placeholder 5"/>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357776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158AA4F-0C69-489B-AA14-00A821ACA4F4}" type="datetime1">
              <a:rPr lang="en-GB" smtClean="0"/>
              <a:t>14/11/2021</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3700406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696F382-8E9E-4AD1-8308-6ABA8B658DDE}" type="datetime1">
              <a:rPr lang="en-GB" smtClean="0"/>
              <a:t>14/11/2021</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101778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41A2AA-BA0C-4136-A9B5-33226F051111}" type="datetime1">
              <a:rPr lang="en-GB" smtClean="0"/>
              <a:t>14/11/2021</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4160481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GB"/>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E0A618F-04E1-4A32-891F-985E6F577052}" type="datetime1">
              <a:rPr lang="en-GB" smtClean="0"/>
              <a:t>14/11/2021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3786178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F94744D-F3ED-4151-A68A-7E7889A0919A}" type="datetime1">
              <a:rPr lang="en-GB" smtClean="0"/>
              <a:t>14/11/2021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42B1A3-959E-4D97-823C-88F03EF61E89}" type="slidenum">
              <a:rPr lang="en-GB" smtClean="0"/>
              <a:t>‹#›</a:t>
            </a:fld>
            <a:endParaRPr lang="en-GB"/>
          </a:p>
        </p:txBody>
      </p:sp>
    </p:spTree>
    <p:extLst>
      <p:ext uri="{BB962C8B-B14F-4D97-AF65-F5344CB8AC3E}">
        <p14:creationId xmlns:p14="http://schemas.microsoft.com/office/powerpoint/2010/main" val="2304792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9AEEEE9-CA60-4FAE-B798-053A14B3F85B}" type="datetime1">
              <a:rPr lang="en-GB" smtClean="0"/>
              <a:t>14/11/2021</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F42B1A3-959E-4D97-823C-88F03EF61E89}" type="slidenum">
              <a:rPr lang="en-GB" smtClean="0"/>
              <a:t>‹#›</a:t>
            </a:fld>
            <a:endParaRPr lang="en-GB"/>
          </a:p>
        </p:txBody>
      </p:sp>
    </p:spTree>
    <p:extLst>
      <p:ext uri="{BB962C8B-B14F-4D97-AF65-F5344CB8AC3E}">
        <p14:creationId xmlns:p14="http://schemas.microsoft.com/office/powerpoint/2010/main" val="3074343812"/>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973-DF1F-4548-A1AF-B5DA610D2A90}"/>
              </a:ext>
            </a:extLst>
          </p:cNvPr>
          <p:cNvSpPr>
            <a:spLocks noGrp="1"/>
          </p:cNvSpPr>
          <p:nvPr>
            <p:ph type="title"/>
          </p:nvPr>
        </p:nvSpPr>
        <p:spPr>
          <a:xfrm>
            <a:off x="838200" y="365125"/>
            <a:ext cx="10515600" cy="2520688"/>
          </a:xfrm>
        </p:spPr>
        <p:txBody>
          <a:bodyPr>
            <a:noAutofit/>
          </a:bodyPr>
          <a:lstStyle/>
          <a:p>
            <a:pPr algn="ctr"/>
            <a:r>
              <a:rPr lang="en-GB" sz="2400" b="1" dirty="0">
                <a:solidFill>
                  <a:srgbClr val="1D2228"/>
                </a:solidFill>
                <a:latin typeface="Arial" panose="020B0604020202020204" pitchFamily="34" charset="0"/>
              </a:rPr>
              <a:t>United Nations Evaluation Group (UNEG) Evaluation Practice Exchange (EPE)</a:t>
            </a:r>
            <a:br>
              <a:rPr lang="en-GB" sz="2400" dirty="0">
                <a:solidFill>
                  <a:srgbClr val="1D2228"/>
                </a:solidFill>
                <a:latin typeface="Helvetica Neue"/>
              </a:rPr>
            </a:br>
            <a:r>
              <a:rPr lang="en-GB" sz="2400" b="1" dirty="0">
                <a:solidFill>
                  <a:srgbClr val="1D2228"/>
                </a:solidFill>
                <a:latin typeface="Arial" panose="020B0604020202020204" pitchFamily="34" charset="0"/>
              </a:rPr>
              <a:t>Integrating Environment into Evaluations</a:t>
            </a:r>
            <a:br>
              <a:rPr lang="en-GB" sz="2400" dirty="0">
                <a:solidFill>
                  <a:srgbClr val="1D2228"/>
                </a:solidFill>
                <a:latin typeface="Helvetica Neue"/>
              </a:rPr>
            </a:br>
            <a:r>
              <a:rPr lang="en-GB" sz="2400" b="1" dirty="0">
                <a:solidFill>
                  <a:srgbClr val="1D2228"/>
                </a:solidFill>
                <a:latin typeface="Arial" panose="020B0604020202020204" pitchFamily="34" charset="0"/>
              </a:rPr>
              <a:t>Tuesday, 16 November 2021</a:t>
            </a:r>
            <a:br>
              <a:rPr lang="en-GB" sz="2400" dirty="0">
                <a:solidFill>
                  <a:srgbClr val="1D2228"/>
                </a:solidFill>
                <a:latin typeface="Helvetica Neue"/>
              </a:rPr>
            </a:br>
            <a:endParaRPr lang="en-GB" sz="2400" dirty="0"/>
          </a:p>
        </p:txBody>
      </p:sp>
      <p:sp>
        <p:nvSpPr>
          <p:cNvPr id="3" name="Content Placeholder 2">
            <a:extLst>
              <a:ext uri="{FF2B5EF4-FFF2-40B4-BE49-F238E27FC236}">
                <a16:creationId xmlns:a16="http://schemas.microsoft.com/office/drawing/2014/main" id="{1AEAB76D-6805-4272-8ACD-A7A28DD103FC}"/>
              </a:ext>
            </a:extLst>
          </p:cNvPr>
          <p:cNvSpPr>
            <a:spLocks noGrp="1"/>
          </p:cNvSpPr>
          <p:nvPr>
            <p:ph idx="1"/>
          </p:nvPr>
        </p:nvSpPr>
        <p:spPr>
          <a:xfrm>
            <a:off x="838200" y="1986859"/>
            <a:ext cx="10515600" cy="3970658"/>
          </a:xfrm>
        </p:spPr>
        <p:txBody>
          <a:bodyPr/>
          <a:lstStyle/>
          <a:p>
            <a:pPr marL="0" indent="0" algn="l">
              <a:buNone/>
            </a:pPr>
            <a:r>
              <a:rPr lang="en-GB" sz="1800" b="0" i="0" dirty="0">
                <a:solidFill>
                  <a:srgbClr val="1D2228"/>
                </a:solidFill>
                <a:effectLst/>
                <a:latin typeface="Arial" panose="020B0604020202020204" pitchFamily="34" charset="0"/>
              </a:rPr>
              <a:t> </a:t>
            </a:r>
            <a:endParaRPr lang="en-GB" b="0" i="0" dirty="0">
              <a:solidFill>
                <a:srgbClr val="1D2228"/>
              </a:solidFill>
              <a:effectLst/>
              <a:latin typeface="Helvetica Neue"/>
            </a:endParaRPr>
          </a:p>
          <a:p>
            <a:endParaRPr lang="en-GB" dirty="0"/>
          </a:p>
        </p:txBody>
      </p:sp>
      <p:sp>
        <p:nvSpPr>
          <p:cNvPr id="4" name="Slide Number Placeholder 3">
            <a:extLst>
              <a:ext uri="{FF2B5EF4-FFF2-40B4-BE49-F238E27FC236}">
                <a16:creationId xmlns:a16="http://schemas.microsoft.com/office/drawing/2014/main" id="{61832E28-D12E-431F-8349-94CDEF55AEFA}"/>
              </a:ext>
            </a:extLst>
          </p:cNvPr>
          <p:cNvSpPr>
            <a:spLocks noGrp="1"/>
          </p:cNvSpPr>
          <p:nvPr>
            <p:ph type="sldNum" sz="quarter" idx="12"/>
          </p:nvPr>
        </p:nvSpPr>
        <p:spPr/>
        <p:txBody>
          <a:bodyPr/>
          <a:lstStyle/>
          <a:p>
            <a:fld id="{DF42B1A3-959E-4D97-823C-88F03EF61E89}" type="slidenum">
              <a:rPr lang="en-GB" smtClean="0"/>
              <a:t>1</a:t>
            </a:fld>
            <a:endParaRPr lang="en-GB"/>
          </a:p>
        </p:txBody>
      </p:sp>
      <p:sp>
        <p:nvSpPr>
          <p:cNvPr id="8" name="TextBox 7">
            <a:extLst>
              <a:ext uri="{FF2B5EF4-FFF2-40B4-BE49-F238E27FC236}">
                <a16:creationId xmlns:a16="http://schemas.microsoft.com/office/drawing/2014/main" id="{A15D5B96-7BE6-4AB8-AF9A-DA37BB926201}"/>
              </a:ext>
            </a:extLst>
          </p:cNvPr>
          <p:cNvSpPr txBox="1"/>
          <p:nvPr/>
        </p:nvSpPr>
        <p:spPr>
          <a:xfrm>
            <a:off x="2225039" y="2636520"/>
            <a:ext cx="8521257" cy="2031325"/>
          </a:xfrm>
          <a:prstGeom prst="rect">
            <a:avLst/>
          </a:prstGeom>
          <a:noFill/>
        </p:spPr>
        <p:txBody>
          <a:bodyPr wrap="square">
            <a:spAutoFit/>
          </a:bodyPr>
          <a:lstStyle/>
          <a:p>
            <a:pPr algn="ctr"/>
            <a:r>
              <a:rPr lang="en-GB" dirty="0">
                <a:solidFill>
                  <a:srgbClr val="1D2228"/>
                </a:solidFill>
                <a:latin typeface="Arial" panose="020B0604020202020204" pitchFamily="34" charset="0"/>
              </a:rPr>
              <a:t>Potential Areas for UNEG Guidance on Incorporating Environmental Considerations into Evaluations</a:t>
            </a:r>
          </a:p>
          <a:p>
            <a:pPr algn="ctr"/>
            <a:endParaRPr lang="en-GB" dirty="0">
              <a:solidFill>
                <a:srgbClr val="1D2228"/>
              </a:solidFill>
              <a:latin typeface="Arial" panose="020B0604020202020204" pitchFamily="34" charset="0"/>
            </a:endParaRPr>
          </a:p>
          <a:p>
            <a:pPr algn="ctr"/>
            <a:endParaRPr lang="en-GB" dirty="0">
              <a:solidFill>
                <a:srgbClr val="1D2228"/>
              </a:solidFill>
              <a:latin typeface="Arial" panose="020B0604020202020204" pitchFamily="34" charset="0"/>
            </a:endParaRPr>
          </a:p>
          <a:p>
            <a:pPr algn="ctr"/>
            <a:r>
              <a:rPr lang="en-GB" dirty="0">
                <a:solidFill>
                  <a:srgbClr val="1D2228"/>
                </a:solidFill>
                <a:latin typeface="Arial" panose="020B0604020202020204" pitchFamily="34" charset="0"/>
              </a:rPr>
              <a:t>Outputs from a S</a:t>
            </a:r>
            <a:r>
              <a:rPr lang="en-GB" b="0" i="0" dirty="0">
                <a:solidFill>
                  <a:srgbClr val="1D2228"/>
                </a:solidFill>
                <a:effectLst/>
                <a:latin typeface="Arial" panose="020B0604020202020204" pitchFamily="34" charset="0"/>
              </a:rPr>
              <a:t>tocktaking Exercise by Dave Todd on behalf of the UNEG Working Group on Integrating Environmental and Social Impact into Evaluations (ESI)</a:t>
            </a:r>
            <a:endParaRPr lang="en-GB" dirty="0"/>
          </a:p>
        </p:txBody>
      </p:sp>
    </p:spTree>
    <p:extLst>
      <p:ext uri="{BB962C8B-B14F-4D97-AF65-F5344CB8AC3E}">
        <p14:creationId xmlns:p14="http://schemas.microsoft.com/office/powerpoint/2010/main" val="12757282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24F69-85AE-4F3C-A019-81B31FBEE907}"/>
              </a:ext>
            </a:extLst>
          </p:cNvPr>
          <p:cNvSpPr>
            <a:spLocks noGrp="1"/>
          </p:cNvSpPr>
          <p:nvPr>
            <p:ph type="title"/>
          </p:nvPr>
        </p:nvSpPr>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EB6FB322-23BE-46FB-8E74-9E87002792C8}"/>
              </a:ext>
            </a:extLst>
          </p:cNvPr>
          <p:cNvSpPr>
            <a:spLocks noGrp="1"/>
          </p:cNvSpPr>
          <p:nvPr>
            <p:ph idx="1"/>
          </p:nvPr>
        </p:nvSpPr>
        <p:spPr>
          <a:xfrm>
            <a:off x="1122877" y="1661160"/>
            <a:ext cx="10381735" cy="4250062"/>
          </a:xfrm>
        </p:spPr>
        <p:txBody>
          <a:bodyPr>
            <a:normAutofit/>
          </a:bodyPr>
          <a:lstStyle/>
          <a:p>
            <a:pPr marL="0" indent="0">
              <a:buNone/>
            </a:pPr>
            <a:r>
              <a:rPr lang="en-GB" sz="1600" b="1" dirty="0"/>
              <a:t>8: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Guidance to agencies on how to systematically consider the extent to which “lessons learned” on the environment are actually used in project design and implementation</a:t>
            </a:r>
          </a:p>
          <a:p>
            <a:pPr marL="0" indent="0">
              <a:buNone/>
            </a:pPr>
            <a:endParaRPr lang="en-GB" sz="2000" dirty="0">
              <a:latin typeface="Calibri" panose="020F0502020204030204" pitchFamily="34" charset="0"/>
              <a:cs typeface="Times New Roman" panose="02020603050405020304" pitchFamily="18" charset="0"/>
            </a:endParaRPr>
          </a:p>
          <a:p>
            <a:pPr marL="0" indent="0">
              <a:buNone/>
            </a:pPr>
            <a:endParaRPr lang="en-GB" sz="2000" dirty="0"/>
          </a:p>
        </p:txBody>
      </p:sp>
      <p:sp>
        <p:nvSpPr>
          <p:cNvPr id="6" name="Slide Number Placeholder 5">
            <a:extLst>
              <a:ext uri="{FF2B5EF4-FFF2-40B4-BE49-F238E27FC236}">
                <a16:creationId xmlns:a16="http://schemas.microsoft.com/office/drawing/2014/main" id="{3CD63AB1-4BA8-4855-957E-43B745593EA4}"/>
              </a:ext>
            </a:extLst>
          </p:cNvPr>
          <p:cNvSpPr>
            <a:spLocks noGrp="1"/>
          </p:cNvSpPr>
          <p:nvPr>
            <p:ph type="sldNum" sz="quarter" idx="12"/>
          </p:nvPr>
        </p:nvSpPr>
        <p:spPr/>
        <p:txBody>
          <a:bodyPr/>
          <a:lstStyle/>
          <a:p>
            <a:fld id="{DF42B1A3-959E-4D97-823C-88F03EF61E89}" type="slidenum">
              <a:rPr lang="en-GB" smtClean="0"/>
              <a:t>10</a:t>
            </a:fld>
            <a:endParaRPr lang="en-GB"/>
          </a:p>
        </p:txBody>
      </p:sp>
      <p:sp>
        <p:nvSpPr>
          <p:cNvPr id="4" name="Rectangle 3">
            <a:extLst>
              <a:ext uri="{FF2B5EF4-FFF2-40B4-BE49-F238E27FC236}">
                <a16:creationId xmlns:a16="http://schemas.microsoft.com/office/drawing/2014/main" id="{C20B51D6-2D33-4EB2-B6BE-A80154D49DB3}"/>
              </a:ext>
            </a:extLst>
          </p:cNvPr>
          <p:cNvSpPr/>
          <p:nvPr/>
        </p:nvSpPr>
        <p:spPr>
          <a:xfrm>
            <a:off x="1122876" y="2505423"/>
            <a:ext cx="10381735" cy="2168998"/>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In most agencies there are relatively few projects, which cover completely new issues and activities, so it is generally the case that a fairly comprehensive set of lessons could in principle be available to aid project design and implementation. Insofar as previous evaluations have raised environmental considerations, these should therefore be explicit in the designs of those projects that have taken account of lessons. One of the key uses of lessons should therefore be to convert the majority of unintended effects into intended effects and to incorporate them into project designs, building on the accumulated knowledge from previous evaluations. </a:t>
            </a:r>
            <a:endParaRPr lang="en-GB" sz="1600" b="1" dirty="0"/>
          </a:p>
        </p:txBody>
      </p:sp>
      <p:sp>
        <p:nvSpPr>
          <p:cNvPr id="5" name="Rectangle 4">
            <a:extLst>
              <a:ext uri="{FF2B5EF4-FFF2-40B4-BE49-F238E27FC236}">
                <a16:creationId xmlns:a16="http://schemas.microsoft.com/office/drawing/2014/main" id="{00D53913-3BB5-4B37-98BE-09787E5739BB}"/>
              </a:ext>
            </a:extLst>
          </p:cNvPr>
          <p:cNvSpPr/>
          <p:nvPr/>
        </p:nvSpPr>
        <p:spPr>
          <a:xfrm>
            <a:off x="1122876" y="4953001"/>
            <a:ext cx="10381735" cy="1418880"/>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ESI guidelines should point evaluators to the importance of exploring the extent to which they have enabled project designs to incorporate available lessons concerning environmental considerations and also to establish how straightforward it is within their agency to locate and utilise those lessons, which are relevant to the type of activity under preparation or evaluation. </a:t>
            </a:r>
          </a:p>
        </p:txBody>
      </p:sp>
    </p:spTree>
    <p:extLst>
      <p:ext uri="{BB962C8B-B14F-4D97-AF65-F5344CB8AC3E}">
        <p14:creationId xmlns:p14="http://schemas.microsoft.com/office/powerpoint/2010/main" val="1495096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alpha val="7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A8377-19B8-49FD-AA0A-15BD91B5259E}"/>
              </a:ext>
            </a:extLst>
          </p:cNvPr>
          <p:cNvSpPr>
            <a:spLocks noGrp="1"/>
          </p:cNvSpPr>
          <p:nvPr>
            <p:ph type="title"/>
          </p:nvPr>
        </p:nvSpPr>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A00D9993-0493-4264-B12E-1DBE8D12C1A8}"/>
              </a:ext>
            </a:extLst>
          </p:cNvPr>
          <p:cNvSpPr>
            <a:spLocks noGrp="1"/>
          </p:cNvSpPr>
          <p:nvPr>
            <p:ph idx="1"/>
          </p:nvPr>
        </p:nvSpPr>
        <p:spPr>
          <a:xfrm>
            <a:off x="-685800" y="2057493"/>
            <a:ext cx="11566221" cy="3853729"/>
          </a:xfrm>
        </p:spPr>
        <p:txBody>
          <a:bodyPr>
            <a:normAutofit/>
          </a:bodyPr>
          <a:lstStyle/>
          <a:p>
            <a:pPr marL="0" indent="0" algn="ctr">
              <a:buNone/>
            </a:pPr>
            <a:r>
              <a:rPr lang="en-GB" sz="1600" b="1" dirty="0"/>
              <a:t>9: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Match environmental considerations to DAC criteria to raise their profile in evaluations</a:t>
            </a:r>
          </a:p>
          <a:p>
            <a:pPr marL="0" indent="0">
              <a:buNone/>
            </a:pPr>
            <a:endParaRPr lang="en-GB" sz="2000" b="1" dirty="0">
              <a:latin typeface="Calibri" panose="020F0502020204030204" pitchFamily="34" charset="0"/>
              <a:cs typeface="Times New Roman" panose="02020603050405020304" pitchFamily="18" charset="0"/>
            </a:endParaRPr>
          </a:p>
          <a:p>
            <a:pPr marL="0" indent="0">
              <a:buNone/>
            </a:pPr>
            <a:endParaRPr lang="en-GB" sz="2000" dirty="0"/>
          </a:p>
        </p:txBody>
      </p:sp>
      <p:sp>
        <p:nvSpPr>
          <p:cNvPr id="6" name="Slide Number Placeholder 5">
            <a:extLst>
              <a:ext uri="{FF2B5EF4-FFF2-40B4-BE49-F238E27FC236}">
                <a16:creationId xmlns:a16="http://schemas.microsoft.com/office/drawing/2014/main" id="{FAD2E278-87AF-42DF-8289-86E55E39DBBC}"/>
              </a:ext>
            </a:extLst>
          </p:cNvPr>
          <p:cNvSpPr>
            <a:spLocks noGrp="1"/>
          </p:cNvSpPr>
          <p:nvPr>
            <p:ph type="sldNum" sz="quarter" idx="12"/>
          </p:nvPr>
        </p:nvSpPr>
        <p:spPr/>
        <p:txBody>
          <a:bodyPr/>
          <a:lstStyle/>
          <a:p>
            <a:fld id="{DF42B1A3-959E-4D97-823C-88F03EF61E89}" type="slidenum">
              <a:rPr lang="en-GB" smtClean="0"/>
              <a:t>11</a:t>
            </a:fld>
            <a:endParaRPr lang="en-GB"/>
          </a:p>
        </p:txBody>
      </p:sp>
      <p:sp>
        <p:nvSpPr>
          <p:cNvPr id="4" name="Rectangle 3">
            <a:extLst>
              <a:ext uri="{FF2B5EF4-FFF2-40B4-BE49-F238E27FC236}">
                <a16:creationId xmlns:a16="http://schemas.microsoft.com/office/drawing/2014/main" id="{A5F43682-BBE1-4020-A565-D53BAE209229}"/>
              </a:ext>
            </a:extLst>
          </p:cNvPr>
          <p:cNvSpPr/>
          <p:nvPr/>
        </p:nvSpPr>
        <p:spPr>
          <a:xfrm>
            <a:off x="1311579" y="2813796"/>
            <a:ext cx="9275806" cy="1664043"/>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The DAC criteria are at the heart of most evaluation Terms of Reference. Given prevalent restricted resource allocations, particularly for evaluations built around fieldwork, evaluators will tend to address the compulsory elements of ToR first and then move on to other aspects. In most cases, this is likely to reduce attention to environmental considerations, unless these are centrally placed in the ToR. </a:t>
            </a:r>
            <a:endParaRPr lang="en-GB" sz="1600" b="1" dirty="0"/>
          </a:p>
        </p:txBody>
      </p:sp>
      <p:sp>
        <p:nvSpPr>
          <p:cNvPr id="5" name="Rectangle 4">
            <a:extLst>
              <a:ext uri="{FF2B5EF4-FFF2-40B4-BE49-F238E27FC236}">
                <a16:creationId xmlns:a16="http://schemas.microsoft.com/office/drawing/2014/main" id="{AC29FAF6-9CE8-414C-BD5E-C24726FD0059}"/>
              </a:ext>
            </a:extLst>
          </p:cNvPr>
          <p:cNvSpPr/>
          <p:nvPr/>
        </p:nvSpPr>
        <p:spPr>
          <a:xfrm>
            <a:off x="1311579" y="4800507"/>
            <a:ext cx="9275806" cy="1433383"/>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ESI could therefore provide guidance on how environmental considerations can be dovetailed into the DAC criteria. This matching process could be an extremely important input of the guidance, although it would still need to be tailored by evaluation offices to the specific types of interventions their agencies practice.</a:t>
            </a:r>
          </a:p>
        </p:txBody>
      </p:sp>
    </p:spTree>
    <p:extLst>
      <p:ext uri="{BB962C8B-B14F-4D97-AF65-F5344CB8AC3E}">
        <p14:creationId xmlns:p14="http://schemas.microsoft.com/office/powerpoint/2010/main" val="3074062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91645-A5BF-4529-97BF-7CDDD9CAAE3D}"/>
              </a:ext>
            </a:extLst>
          </p:cNvPr>
          <p:cNvSpPr>
            <a:spLocks noGrp="1"/>
          </p:cNvSpPr>
          <p:nvPr>
            <p:ph type="title"/>
          </p:nvPr>
        </p:nvSpPr>
        <p:spPr/>
        <p:txBody>
          <a:bodyPr/>
          <a:lstStyle/>
          <a:p>
            <a:r>
              <a:rPr lang="en-GB" dirty="0"/>
              <a:t>Introduction to the stocktaking exercise </a:t>
            </a:r>
          </a:p>
        </p:txBody>
      </p:sp>
      <p:sp>
        <p:nvSpPr>
          <p:cNvPr id="3" name="Content Placeholder 2">
            <a:extLst>
              <a:ext uri="{FF2B5EF4-FFF2-40B4-BE49-F238E27FC236}">
                <a16:creationId xmlns:a16="http://schemas.microsoft.com/office/drawing/2014/main" id="{188B80AB-3DAF-4FF0-96D6-02B12E90A6D8}"/>
              </a:ext>
            </a:extLst>
          </p:cNvPr>
          <p:cNvSpPr>
            <a:spLocks noGrp="1"/>
          </p:cNvSpPr>
          <p:nvPr>
            <p:ph idx="1"/>
          </p:nvPr>
        </p:nvSpPr>
        <p:spPr/>
        <p:txBody>
          <a:bodyPr>
            <a:normAutofit/>
          </a:bodyPr>
          <a:lstStyle/>
          <a:p>
            <a:r>
              <a:rPr lang="en-GB" dirty="0"/>
              <a:t>First phase reviewed evaluation policy and guidance documents of UNEG agencies</a:t>
            </a:r>
          </a:p>
          <a:p>
            <a:r>
              <a:rPr lang="en-GB" dirty="0"/>
              <a:t>Policy documents rarely cover technical aspects of evaluations</a:t>
            </a:r>
          </a:p>
          <a:p>
            <a:r>
              <a:rPr lang="en-GB" dirty="0"/>
              <a:t>59 guidance documents showed that social considerations are more widely covered than environmental</a:t>
            </a:r>
          </a:p>
          <a:p>
            <a:r>
              <a:rPr lang="en-GB" dirty="0"/>
              <a:t>Only 16 out of 59 guidance documents had any coverage of environmental considerations and this was usually limited</a:t>
            </a:r>
          </a:p>
          <a:p>
            <a:r>
              <a:rPr lang="en-GB" dirty="0"/>
              <a:t>In second phase, 53 evaluations selected by member Agencies as providing some coverage of environment were assessed</a:t>
            </a:r>
          </a:p>
          <a:p>
            <a:r>
              <a:rPr lang="en-GB" dirty="0"/>
              <a:t>Review of these evaluations plus the guidance documents has suggested 9 potential areas for inclusion in any future UNEG guidance document</a:t>
            </a:r>
          </a:p>
          <a:p>
            <a:endParaRPr lang="en-GB" dirty="0"/>
          </a:p>
        </p:txBody>
      </p:sp>
      <p:sp>
        <p:nvSpPr>
          <p:cNvPr id="4" name="Slide Number Placeholder 3">
            <a:extLst>
              <a:ext uri="{FF2B5EF4-FFF2-40B4-BE49-F238E27FC236}">
                <a16:creationId xmlns:a16="http://schemas.microsoft.com/office/drawing/2014/main" id="{6AF13366-48D7-4176-8AC7-3884C3A0B86D}"/>
              </a:ext>
            </a:extLst>
          </p:cNvPr>
          <p:cNvSpPr>
            <a:spLocks noGrp="1"/>
          </p:cNvSpPr>
          <p:nvPr>
            <p:ph type="sldNum" sz="quarter" idx="12"/>
          </p:nvPr>
        </p:nvSpPr>
        <p:spPr/>
        <p:txBody>
          <a:bodyPr/>
          <a:lstStyle/>
          <a:p>
            <a:fld id="{DF42B1A3-959E-4D97-823C-88F03EF61E89}" type="slidenum">
              <a:rPr lang="en-GB" smtClean="0"/>
              <a:t>2</a:t>
            </a:fld>
            <a:endParaRPr lang="en-GB"/>
          </a:p>
        </p:txBody>
      </p:sp>
    </p:spTree>
    <p:extLst>
      <p:ext uri="{BB962C8B-B14F-4D97-AF65-F5344CB8AC3E}">
        <p14:creationId xmlns:p14="http://schemas.microsoft.com/office/powerpoint/2010/main" val="3097698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5986C4-FCA9-4355-9F67-580AB5875477}"/>
              </a:ext>
            </a:extLst>
          </p:cNvPr>
          <p:cNvSpPr>
            <a:spLocks noGrp="1"/>
          </p:cNvSpPr>
          <p:nvPr>
            <p:ph type="ctrTitle"/>
          </p:nvPr>
        </p:nvSpPr>
        <p:spPr>
          <a:xfrm>
            <a:off x="1524000" y="486383"/>
            <a:ext cx="9144000" cy="477444"/>
          </a:xfrm>
        </p:spPr>
        <p:txBody>
          <a:bodyPr>
            <a:normAutofit fontScale="90000"/>
          </a:bodyPr>
          <a:lstStyle/>
          <a:p>
            <a:br>
              <a:rPr lang="en-GB" sz="2400" dirty="0"/>
            </a:br>
            <a:br>
              <a:rPr lang="en-GB" sz="2400" dirty="0"/>
            </a:br>
            <a:br>
              <a:rPr lang="en-GB" sz="2400" dirty="0"/>
            </a:br>
            <a:r>
              <a:rPr lang="en-GB" sz="2700" b="1" dirty="0"/>
              <a:t>Potential areas for coverage by ESI guidance</a:t>
            </a:r>
          </a:p>
        </p:txBody>
      </p:sp>
      <p:sp>
        <p:nvSpPr>
          <p:cNvPr id="6" name="Subtitle 5">
            <a:extLst>
              <a:ext uri="{FF2B5EF4-FFF2-40B4-BE49-F238E27FC236}">
                <a16:creationId xmlns:a16="http://schemas.microsoft.com/office/drawing/2014/main" id="{E46050FC-66E8-4653-894E-2A101C659616}"/>
              </a:ext>
            </a:extLst>
          </p:cNvPr>
          <p:cNvSpPr>
            <a:spLocks noGrp="1"/>
          </p:cNvSpPr>
          <p:nvPr>
            <p:ph type="subTitle" idx="1"/>
          </p:nvPr>
        </p:nvSpPr>
        <p:spPr>
          <a:xfrm>
            <a:off x="1729946" y="1645920"/>
            <a:ext cx="9572367" cy="4425366"/>
          </a:xfrm>
        </p:spPr>
        <p:txBody>
          <a:bodyPr>
            <a:normAutofit/>
          </a:bodyPr>
          <a:lstStyle/>
          <a:p>
            <a:r>
              <a:rPr lang="en-GB" sz="1600" b="1" dirty="0"/>
              <a:t>1</a:t>
            </a:r>
            <a:r>
              <a:rPr lang="en-GB" sz="2000" b="1" dirty="0"/>
              <a:t>: </a:t>
            </a:r>
            <a:r>
              <a:rPr lang="en-GB" sz="1600" b="1" dirty="0"/>
              <a:t>Addressing all dimensions of agency interventions</a:t>
            </a:r>
          </a:p>
        </p:txBody>
      </p:sp>
      <p:sp>
        <p:nvSpPr>
          <p:cNvPr id="9" name="Slide Number Placeholder 8">
            <a:extLst>
              <a:ext uri="{FF2B5EF4-FFF2-40B4-BE49-F238E27FC236}">
                <a16:creationId xmlns:a16="http://schemas.microsoft.com/office/drawing/2014/main" id="{20BF1C83-605F-4A13-903E-138F7E2258E0}"/>
              </a:ext>
            </a:extLst>
          </p:cNvPr>
          <p:cNvSpPr>
            <a:spLocks noGrp="1"/>
          </p:cNvSpPr>
          <p:nvPr>
            <p:ph type="sldNum" sz="quarter" idx="12"/>
          </p:nvPr>
        </p:nvSpPr>
        <p:spPr/>
        <p:txBody>
          <a:bodyPr/>
          <a:lstStyle/>
          <a:p>
            <a:fld id="{DF42B1A3-959E-4D97-823C-88F03EF61E89}" type="slidenum">
              <a:rPr lang="en-GB" smtClean="0"/>
              <a:t>3</a:t>
            </a:fld>
            <a:endParaRPr lang="en-GB"/>
          </a:p>
        </p:txBody>
      </p:sp>
      <p:sp>
        <p:nvSpPr>
          <p:cNvPr id="7" name="Rectangle 6">
            <a:extLst>
              <a:ext uri="{FF2B5EF4-FFF2-40B4-BE49-F238E27FC236}">
                <a16:creationId xmlns:a16="http://schemas.microsoft.com/office/drawing/2014/main" id="{8CBD20EF-4A6F-4F22-8675-C1FA790E9719}"/>
              </a:ext>
            </a:extLst>
          </p:cNvPr>
          <p:cNvSpPr/>
          <p:nvPr/>
        </p:nvSpPr>
        <p:spPr>
          <a:xfrm>
            <a:off x="1779370" y="2152049"/>
            <a:ext cx="9522942" cy="1879094"/>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The challenge: UNEG members present complex range of interventions for coverage by common guidelines:</a:t>
            </a:r>
          </a:p>
          <a:p>
            <a:pPr algn="ctr"/>
            <a:r>
              <a:rPr lang="en-GB" sz="1600" b="1" dirty="0"/>
              <a:t>50+ agencies</a:t>
            </a:r>
          </a:p>
          <a:p>
            <a:pPr algn="ctr"/>
            <a:r>
              <a:rPr lang="en-GB" sz="1600" b="1" dirty="0"/>
              <a:t>Huge range of issues</a:t>
            </a:r>
          </a:p>
          <a:p>
            <a:pPr algn="ctr"/>
            <a:r>
              <a:rPr lang="en-GB" sz="1600" b="1" dirty="0"/>
              <a:t>Levels of intervention from community projects to global agreements</a:t>
            </a:r>
          </a:p>
          <a:p>
            <a:pPr algn="ctr"/>
            <a:r>
              <a:rPr lang="en-GB" sz="1600" b="1" dirty="0"/>
              <a:t>May be multiple implementers and stakeholders in any intervention</a:t>
            </a:r>
          </a:p>
          <a:p>
            <a:pPr algn="ctr"/>
            <a:endParaRPr lang="en-GB" dirty="0"/>
          </a:p>
        </p:txBody>
      </p:sp>
      <p:sp>
        <p:nvSpPr>
          <p:cNvPr id="8" name="Rectangle 7">
            <a:extLst>
              <a:ext uri="{FF2B5EF4-FFF2-40B4-BE49-F238E27FC236}">
                <a16:creationId xmlns:a16="http://schemas.microsoft.com/office/drawing/2014/main" id="{7A246B17-13B9-4172-AE50-91826C84B493}"/>
              </a:ext>
            </a:extLst>
          </p:cNvPr>
          <p:cNvSpPr/>
          <p:nvPr/>
        </p:nvSpPr>
        <p:spPr>
          <a:xfrm>
            <a:off x="1779371" y="4372591"/>
            <a:ext cx="9522941" cy="1699097"/>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The ESI guidance should provide considered advice on how to ensure that evaluations adequately assess both the direct and indirect effects of interventions, to ensure that such aspects as institutional development, capacity building and generation of guidelines and policies are not assessed as an “end in themselves”, but as contributions towards actual environmental benefits.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395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CC6B-9398-400D-91A3-C0358894813A}"/>
              </a:ext>
            </a:extLst>
          </p:cNvPr>
          <p:cNvSpPr>
            <a:spLocks noGrp="1"/>
          </p:cNvSpPr>
          <p:nvPr>
            <p:ph type="title"/>
          </p:nvPr>
        </p:nvSpPr>
        <p:spPr>
          <a:xfrm>
            <a:off x="838200" y="365125"/>
            <a:ext cx="10515600" cy="573989"/>
          </a:xfrm>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F06E30E8-33E8-4D96-AD91-B690CD3D2D64}"/>
              </a:ext>
            </a:extLst>
          </p:cNvPr>
          <p:cNvSpPr>
            <a:spLocks noGrp="1"/>
          </p:cNvSpPr>
          <p:nvPr>
            <p:ph idx="1"/>
          </p:nvPr>
        </p:nvSpPr>
        <p:spPr>
          <a:xfrm>
            <a:off x="1542532" y="1785938"/>
            <a:ext cx="9811267" cy="4391024"/>
          </a:xfrm>
        </p:spPr>
        <p:txBody>
          <a:bodyPr>
            <a:normAutofit/>
          </a:bodyPr>
          <a:lstStyle/>
          <a:p>
            <a:pPr marL="0" indent="0" algn="ctr">
              <a:buNone/>
            </a:pPr>
            <a:r>
              <a:rPr lang="en-GB" sz="1600" b="1" dirty="0"/>
              <a:t>2</a:t>
            </a:r>
            <a:r>
              <a:rPr lang="en-GB" sz="2000" b="1" dirty="0"/>
              <a:t>: </a:t>
            </a:r>
            <a:r>
              <a:rPr lang="en-GB" b="1" dirty="0">
                <a:effectLst/>
                <a:latin typeface="Calibri" panose="020F0502020204030204" pitchFamily="34" charset="0"/>
                <a:ea typeface="Times New Roman" panose="02020603050405020304" pitchFamily="18" charset="0"/>
              </a:rPr>
              <a:t>Outline process for agencies to map out potential connections between their major types of intervention and environmental considerations. </a:t>
            </a:r>
            <a:endParaRPr lang="en-GB" b="1" dirty="0"/>
          </a:p>
        </p:txBody>
      </p:sp>
      <p:sp>
        <p:nvSpPr>
          <p:cNvPr id="6" name="Slide Number Placeholder 5">
            <a:extLst>
              <a:ext uri="{FF2B5EF4-FFF2-40B4-BE49-F238E27FC236}">
                <a16:creationId xmlns:a16="http://schemas.microsoft.com/office/drawing/2014/main" id="{2C0D8BA9-9371-4B0E-8305-D41F7E84A4E3}"/>
              </a:ext>
            </a:extLst>
          </p:cNvPr>
          <p:cNvSpPr>
            <a:spLocks noGrp="1"/>
          </p:cNvSpPr>
          <p:nvPr>
            <p:ph type="sldNum" sz="quarter" idx="12"/>
          </p:nvPr>
        </p:nvSpPr>
        <p:spPr/>
        <p:txBody>
          <a:bodyPr/>
          <a:lstStyle/>
          <a:p>
            <a:fld id="{DF42B1A3-959E-4D97-823C-88F03EF61E89}" type="slidenum">
              <a:rPr lang="en-GB" smtClean="0"/>
              <a:t>4</a:t>
            </a:fld>
            <a:endParaRPr lang="en-GB"/>
          </a:p>
        </p:txBody>
      </p:sp>
      <p:sp>
        <p:nvSpPr>
          <p:cNvPr id="4" name="Rectangle 3">
            <a:extLst>
              <a:ext uri="{FF2B5EF4-FFF2-40B4-BE49-F238E27FC236}">
                <a16:creationId xmlns:a16="http://schemas.microsoft.com/office/drawing/2014/main" id="{70660C87-872A-42C6-8872-9C39B7C36BB0}"/>
              </a:ext>
            </a:extLst>
          </p:cNvPr>
          <p:cNvSpPr/>
          <p:nvPr/>
        </p:nvSpPr>
        <p:spPr>
          <a:xfrm>
            <a:off x="1828282" y="2774091"/>
            <a:ext cx="9811267" cy="1309817"/>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Times New Roman" panose="02020603050405020304" pitchFamily="18" charset="0"/>
              </a:rPr>
              <a:t>Challenge: There is a need to move from the current situation, where each intervention is often evaluated as if it is unique and has completely unpredictable “side-effects” to one where the overall repertoire from which actual unintended consequences may occur is identified in advance</a:t>
            </a:r>
            <a:endParaRPr lang="en-GB" sz="1600" b="1" dirty="0"/>
          </a:p>
        </p:txBody>
      </p:sp>
      <p:sp>
        <p:nvSpPr>
          <p:cNvPr id="5" name="Rectangle 4">
            <a:extLst>
              <a:ext uri="{FF2B5EF4-FFF2-40B4-BE49-F238E27FC236}">
                <a16:creationId xmlns:a16="http://schemas.microsoft.com/office/drawing/2014/main" id="{E52750E3-2285-48B5-9A6D-2874F25BD00B}"/>
              </a:ext>
            </a:extLst>
          </p:cNvPr>
          <p:cNvSpPr/>
          <p:nvPr/>
        </p:nvSpPr>
        <p:spPr>
          <a:xfrm>
            <a:off x="1828284" y="4337929"/>
            <a:ext cx="9811265" cy="1309816"/>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Times New Roman" panose="02020603050405020304" pitchFamily="18" charset="0"/>
                <a:cs typeface="Calibri" panose="020F0502020204030204" pitchFamily="34" charset="0"/>
              </a:rPr>
              <a:t>Response: The ESI guidance should outline a process through which each agency can collate the environmental considerations arising from its interventions to produce a “map” of common patterns of unintended consequences, which may occur from its different types of activity.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7474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9F03B-5E37-453B-B99E-424EBF185FEE}"/>
              </a:ext>
            </a:extLst>
          </p:cNvPr>
          <p:cNvSpPr>
            <a:spLocks noGrp="1"/>
          </p:cNvSpPr>
          <p:nvPr>
            <p:ph type="title"/>
          </p:nvPr>
        </p:nvSpPr>
        <p:spPr>
          <a:xfrm>
            <a:off x="838200" y="365126"/>
            <a:ext cx="10515600" cy="606940"/>
          </a:xfrm>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AD2C1541-C8B6-40B5-A55E-EAEF6F6D7DBB}"/>
              </a:ext>
            </a:extLst>
          </p:cNvPr>
          <p:cNvSpPr>
            <a:spLocks noGrp="1"/>
          </p:cNvSpPr>
          <p:nvPr>
            <p:ph idx="1"/>
          </p:nvPr>
        </p:nvSpPr>
        <p:spPr>
          <a:xfrm>
            <a:off x="623181" y="1771650"/>
            <a:ext cx="10730619" cy="4405312"/>
          </a:xfrm>
        </p:spPr>
        <p:txBody>
          <a:bodyPr/>
          <a:lstStyle/>
          <a:p>
            <a:pPr marL="0" indent="0" algn="ctr">
              <a:buNone/>
            </a:pPr>
            <a:r>
              <a:rPr lang="en-GB" sz="1600" b="1" dirty="0">
                <a:effectLst/>
                <a:latin typeface="Calibri" panose="020F0502020204030204" pitchFamily="34" charset="0"/>
                <a:ea typeface="Times New Roman" panose="02020603050405020304" pitchFamily="18" charset="0"/>
              </a:rPr>
              <a:t>3: Promoting strong coverage of environmental considerations through the use of Theories of Ch</a:t>
            </a:r>
            <a:r>
              <a:rPr lang="en-GB" sz="1800" b="1" dirty="0">
                <a:effectLst/>
                <a:latin typeface="Calibri" panose="020F0502020204030204" pitchFamily="34" charset="0"/>
                <a:ea typeface="Times New Roman" panose="02020603050405020304" pitchFamily="18" charset="0"/>
              </a:rPr>
              <a:t>ange</a:t>
            </a:r>
          </a:p>
          <a:p>
            <a:pPr marL="0" indent="0" algn="ctr">
              <a:buNone/>
            </a:pPr>
            <a:endParaRPr lang="en-GB" sz="1800" b="1" dirty="0">
              <a:latin typeface="Calibri" panose="020F0502020204030204" pitchFamily="34" charset="0"/>
            </a:endParaRPr>
          </a:p>
          <a:p>
            <a:pPr marL="0" indent="0">
              <a:buNone/>
            </a:pPr>
            <a:endParaRPr lang="en-GB" dirty="0"/>
          </a:p>
        </p:txBody>
      </p:sp>
      <p:sp>
        <p:nvSpPr>
          <p:cNvPr id="6" name="Slide Number Placeholder 5">
            <a:extLst>
              <a:ext uri="{FF2B5EF4-FFF2-40B4-BE49-F238E27FC236}">
                <a16:creationId xmlns:a16="http://schemas.microsoft.com/office/drawing/2014/main" id="{701C785D-43FF-4401-A1C4-F2AED46CD13A}"/>
              </a:ext>
            </a:extLst>
          </p:cNvPr>
          <p:cNvSpPr>
            <a:spLocks noGrp="1"/>
          </p:cNvSpPr>
          <p:nvPr>
            <p:ph type="sldNum" sz="quarter" idx="12"/>
          </p:nvPr>
        </p:nvSpPr>
        <p:spPr/>
        <p:txBody>
          <a:bodyPr/>
          <a:lstStyle/>
          <a:p>
            <a:fld id="{DF42B1A3-959E-4D97-823C-88F03EF61E89}" type="slidenum">
              <a:rPr lang="en-GB" smtClean="0"/>
              <a:t>5</a:t>
            </a:fld>
            <a:endParaRPr lang="en-GB"/>
          </a:p>
        </p:txBody>
      </p:sp>
      <p:sp>
        <p:nvSpPr>
          <p:cNvPr id="4" name="Rectangle 3">
            <a:extLst>
              <a:ext uri="{FF2B5EF4-FFF2-40B4-BE49-F238E27FC236}">
                <a16:creationId xmlns:a16="http://schemas.microsoft.com/office/drawing/2014/main" id="{2CAAAE89-8EA4-4CE9-A1F9-98675C6BB5A4}"/>
              </a:ext>
            </a:extLst>
          </p:cNvPr>
          <p:cNvSpPr/>
          <p:nvPr/>
        </p:nvSpPr>
        <p:spPr>
          <a:xfrm>
            <a:off x="1792116" y="2616243"/>
            <a:ext cx="9776703" cy="1625513"/>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Where an intervention has not been built upon an explicit and documented Theory of Change, it can be challenging for evaluators to make explicit the range of targeted causes and effects and their interaction with other factors, including the environment. In many evaluations, one of the first tasks of the evaluators is to hold detailed discussions with project stakeholders to devise a retrospective Theory of Change. </a:t>
            </a:r>
            <a:endParaRPr lang="en-GB" sz="1600" b="1" dirty="0"/>
          </a:p>
        </p:txBody>
      </p:sp>
      <p:sp>
        <p:nvSpPr>
          <p:cNvPr id="5" name="Rectangle 4">
            <a:extLst>
              <a:ext uri="{FF2B5EF4-FFF2-40B4-BE49-F238E27FC236}">
                <a16:creationId xmlns:a16="http://schemas.microsoft.com/office/drawing/2014/main" id="{7C6AA11A-D561-4F1E-8565-E435CA9CB199}"/>
              </a:ext>
            </a:extLst>
          </p:cNvPr>
          <p:cNvSpPr/>
          <p:nvPr/>
        </p:nvSpPr>
        <p:spPr>
          <a:xfrm>
            <a:off x="1792116" y="4551449"/>
            <a:ext cx="9747421" cy="1625514"/>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The ESI guidelines should promote the value of creating a retrospective Theory of Change, for those situations in which this is not present and provide an introduction to the process, with suitable references for more detailed methodological guidance.</a:t>
            </a:r>
            <a:endParaRPr lang="en-GB" sz="1600" dirty="0"/>
          </a:p>
        </p:txBody>
      </p:sp>
    </p:spTree>
    <p:extLst>
      <p:ext uri="{BB962C8B-B14F-4D97-AF65-F5344CB8AC3E}">
        <p14:creationId xmlns:p14="http://schemas.microsoft.com/office/powerpoint/2010/main" val="3587845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2F8B2-15B5-43EB-BD30-85FA01DA3772}"/>
              </a:ext>
            </a:extLst>
          </p:cNvPr>
          <p:cNvSpPr>
            <a:spLocks noGrp="1"/>
          </p:cNvSpPr>
          <p:nvPr>
            <p:ph type="title"/>
          </p:nvPr>
        </p:nvSpPr>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F3C6C0CB-7C1C-4926-AFDE-057DA1174017}"/>
              </a:ext>
            </a:extLst>
          </p:cNvPr>
          <p:cNvSpPr>
            <a:spLocks noGrp="1"/>
          </p:cNvSpPr>
          <p:nvPr>
            <p:ph idx="1"/>
          </p:nvPr>
        </p:nvSpPr>
        <p:spPr>
          <a:xfrm>
            <a:off x="-328613" y="2296870"/>
            <a:ext cx="11833225" cy="3614351"/>
          </a:xfrm>
        </p:spPr>
        <p:txBody>
          <a:bodyPr>
            <a:normAutofit/>
          </a:bodyPr>
          <a:lstStyle/>
          <a:p>
            <a:pPr marL="0" indent="0" algn="ctr">
              <a:buNone/>
            </a:pPr>
            <a:r>
              <a:rPr lang="en-GB" sz="1600" b="1" dirty="0"/>
              <a:t>4: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Emphasis on maximising available evidence through mixed methods and triangulation</a:t>
            </a:r>
          </a:p>
          <a:p>
            <a:pPr marL="0" indent="0">
              <a:buNone/>
            </a:pPr>
            <a:endParaRPr lang="en-GB" sz="2000" dirty="0"/>
          </a:p>
        </p:txBody>
      </p:sp>
      <p:sp>
        <p:nvSpPr>
          <p:cNvPr id="6" name="Slide Number Placeholder 5">
            <a:extLst>
              <a:ext uri="{FF2B5EF4-FFF2-40B4-BE49-F238E27FC236}">
                <a16:creationId xmlns:a16="http://schemas.microsoft.com/office/drawing/2014/main" id="{F29B555C-3505-4374-BA46-44F879695466}"/>
              </a:ext>
            </a:extLst>
          </p:cNvPr>
          <p:cNvSpPr>
            <a:spLocks noGrp="1"/>
          </p:cNvSpPr>
          <p:nvPr>
            <p:ph type="sldNum" sz="quarter" idx="12"/>
          </p:nvPr>
        </p:nvSpPr>
        <p:spPr/>
        <p:txBody>
          <a:bodyPr/>
          <a:lstStyle/>
          <a:p>
            <a:fld id="{DF42B1A3-959E-4D97-823C-88F03EF61E89}" type="slidenum">
              <a:rPr lang="en-GB" smtClean="0"/>
              <a:t>6</a:t>
            </a:fld>
            <a:endParaRPr lang="en-GB"/>
          </a:p>
        </p:txBody>
      </p:sp>
      <p:sp>
        <p:nvSpPr>
          <p:cNvPr id="4" name="Rectangle 3">
            <a:extLst>
              <a:ext uri="{FF2B5EF4-FFF2-40B4-BE49-F238E27FC236}">
                <a16:creationId xmlns:a16="http://schemas.microsoft.com/office/drawing/2014/main" id="{94F3EEFF-36E3-418A-AF9A-C6CCA66335AB}"/>
              </a:ext>
            </a:extLst>
          </p:cNvPr>
          <p:cNvSpPr/>
          <p:nvPr/>
        </p:nvSpPr>
        <p:spPr>
          <a:xfrm>
            <a:off x="1886466" y="2965622"/>
            <a:ext cx="9333469" cy="1392194"/>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the limitations of over-reliance on disconnected data sets. Particularly noted was the use of scattered small scale case studies inadequately triangulated with other relevant data sets.</a:t>
            </a:r>
            <a:endParaRPr lang="en-GB" sz="1600" b="1" dirty="0"/>
          </a:p>
        </p:txBody>
      </p:sp>
      <p:sp>
        <p:nvSpPr>
          <p:cNvPr id="5" name="Rectangle 4">
            <a:extLst>
              <a:ext uri="{FF2B5EF4-FFF2-40B4-BE49-F238E27FC236}">
                <a16:creationId xmlns:a16="http://schemas.microsoft.com/office/drawing/2014/main" id="{179B378C-D8C0-44A6-9D63-F85F5BD20374}"/>
              </a:ext>
            </a:extLst>
          </p:cNvPr>
          <p:cNvSpPr/>
          <p:nvPr/>
        </p:nvSpPr>
        <p:spPr>
          <a:xfrm>
            <a:off x="1886465" y="4749687"/>
            <a:ext cx="9333469" cy="1392195"/>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Guidance </a:t>
            </a:r>
            <a:r>
              <a:rPr lang="en-GB" sz="1600" b="1" dirty="0">
                <a:latin typeface="Calibri" panose="020F0502020204030204" pitchFamily="34" charset="0"/>
                <a:ea typeface="Calibri" panose="020F0502020204030204" pitchFamily="34" charset="0"/>
                <a:cs typeface="Times New Roman" panose="02020603050405020304" pitchFamily="18" charset="0"/>
              </a:rPr>
              <a:t>sh</a:t>
            </a:r>
            <a:r>
              <a:rPr lang="en-GB" sz="1600" b="1" dirty="0">
                <a:effectLst/>
                <a:latin typeface="Calibri" panose="020F0502020204030204" pitchFamily="34" charset="0"/>
                <a:ea typeface="Calibri" panose="020F0502020204030204" pitchFamily="34" charset="0"/>
                <a:cs typeface="Times New Roman" panose="02020603050405020304" pitchFamily="18" charset="0"/>
              </a:rPr>
              <a:t>ould cover the types and combinations of evidence, which might provide a  basis to raise and address environmental considerations adequately.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0986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CCAD7-7E08-46ED-976E-D2E524C6E7BF}"/>
              </a:ext>
            </a:extLst>
          </p:cNvPr>
          <p:cNvSpPr>
            <a:spLocks noGrp="1"/>
          </p:cNvSpPr>
          <p:nvPr>
            <p:ph type="title"/>
          </p:nvPr>
        </p:nvSpPr>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DA9C253F-522A-4B4A-84CE-6483DE1A8E13}"/>
              </a:ext>
            </a:extLst>
          </p:cNvPr>
          <p:cNvSpPr>
            <a:spLocks noGrp="1"/>
          </p:cNvSpPr>
          <p:nvPr>
            <p:ph idx="1"/>
          </p:nvPr>
        </p:nvSpPr>
        <p:spPr>
          <a:xfrm>
            <a:off x="1571625" y="1923591"/>
            <a:ext cx="9932987" cy="3987630"/>
          </a:xfrm>
        </p:spPr>
        <p:txBody>
          <a:bodyPr/>
          <a:lstStyle/>
          <a:p>
            <a:pPr marL="0" indent="0" algn="ctr">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5: Ensuring coherent evaluation of environmental considerations through joint evaluations of inter-agency interventions</a:t>
            </a:r>
          </a:p>
          <a:p>
            <a:pPr marL="0" indent="0">
              <a:buNone/>
            </a:pPr>
            <a:endParaRPr lang="en-GB" sz="1800" dirty="0">
              <a:latin typeface="Calibri" panose="020F0502020204030204" pitchFamily="34" charset="0"/>
              <a:cs typeface="Times New Roman" panose="02020603050405020304" pitchFamily="18" charset="0"/>
            </a:endParaRPr>
          </a:p>
          <a:p>
            <a:pPr marL="0" indent="0">
              <a:buNone/>
            </a:pPr>
            <a:endParaRPr lang="en-GB" dirty="0"/>
          </a:p>
        </p:txBody>
      </p:sp>
      <p:sp>
        <p:nvSpPr>
          <p:cNvPr id="6" name="Slide Number Placeholder 5">
            <a:extLst>
              <a:ext uri="{FF2B5EF4-FFF2-40B4-BE49-F238E27FC236}">
                <a16:creationId xmlns:a16="http://schemas.microsoft.com/office/drawing/2014/main" id="{8D472BBC-547D-4C05-9372-1DC0975079A5}"/>
              </a:ext>
            </a:extLst>
          </p:cNvPr>
          <p:cNvSpPr>
            <a:spLocks noGrp="1"/>
          </p:cNvSpPr>
          <p:nvPr>
            <p:ph type="sldNum" sz="quarter" idx="12"/>
          </p:nvPr>
        </p:nvSpPr>
        <p:spPr/>
        <p:txBody>
          <a:bodyPr/>
          <a:lstStyle/>
          <a:p>
            <a:fld id="{DF42B1A3-959E-4D97-823C-88F03EF61E89}" type="slidenum">
              <a:rPr lang="en-GB" smtClean="0"/>
              <a:t>7</a:t>
            </a:fld>
            <a:endParaRPr lang="en-GB"/>
          </a:p>
        </p:txBody>
      </p:sp>
      <p:sp>
        <p:nvSpPr>
          <p:cNvPr id="4" name="Rectangle 3">
            <a:extLst>
              <a:ext uri="{FF2B5EF4-FFF2-40B4-BE49-F238E27FC236}">
                <a16:creationId xmlns:a16="http://schemas.microsoft.com/office/drawing/2014/main" id="{01813A0F-D810-4F90-B527-2C0E020C48E7}"/>
              </a:ext>
            </a:extLst>
          </p:cNvPr>
          <p:cNvSpPr/>
          <p:nvPr/>
        </p:nvSpPr>
        <p:spPr>
          <a:xfrm>
            <a:off x="1751365" y="2657093"/>
            <a:ext cx="9465275" cy="1981612"/>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Many complex interventions are implemented through inter-agency collaboration. Such activities may lead to disconnected approaches, which do not adequately specify or evaluate intended environmental benefits. In many such cases, joint evaluations will be the best option to ensure that the interconnections between social and environmental results chains are suitably assessed.</a:t>
            </a:r>
            <a:endParaRPr lang="en-GB" sz="1600" b="1" dirty="0"/>
          </a:p>
        </p:txBody>
      </p:sp>
      <p:sp>
        <p:nvSpPr>
          <p:cNvPr id="5" name="Rectangle 4">
            <a:extLst>
              <a:ext uri="{FF2B5EF4-FFF2-40B4-BE49-F238E27FC236}">
                <a16:creationId xmlns:a16="http://schemas.microsoft.com/office/drawing/2014/main" id="{0F7CC8F5-130D-48C5-9DB1-3F89A5143DA7}"/>
              </a:ext>
            </a:extLst>
          </p:cNvPr>
          <p:cNvSpPr/>
          <p:nvPr/>
        </p:nvSpPr>
        <p:spPr>
          <a:xfrm>
            <a:off x="1751365" y="4934409"/>
            <a:ext cx="9531178" cy="1185181"/>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alibri" panose="020F0502020204030204" pitchFamily="34" charset="0"/>
                <a:ea typeface="Calibri" panose="020F0502020204030204" pitchFamily="34" charset="0"/>
                <a:cs typeface="Times New Roman" panose="02020603050405020304" pitchFamily="18" charset="0"/>
              </a:rPr>
              <a:t>Response: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ESI guidance could provide an important outline on how to integrate environmental considerations into complex multi-agency interventions, in which no agency is a clear “environmental lead”.</a:t>
            </a:r>
            <a:endParaRPr lang="en-GB" sz="1600" dirty="0"/>
          </a:p>
        </p:txBody>
      </p:sp>
    </p:spTree>
    <p:extLst>
      <p:ext uri="{BB962C8B-B14F-4D97-AF65-F5344CB8AC3E}">
        <p14:creationId xmlns:p14="http://schemas.microsoft.com/office/powerpoint/2010/main" val="3942399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C1846-8403-4F75-81CD-03A556B8B9AF}"/>
              </a:ext>
            </a:extLst>
          </p:cNvPr>
          <p:cNvSpPr>
            <a:spLocks noGrp="1"/>
          </p:cNvSpPr>
          <p:nvPr>
            <p:ph type="title"/>
          </p:nvPr>
        </p:nvSpPr>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6EA16562-715A-4A98-A0C0-77D87E5011B4}"/>
              </a:ext>
            </a:extLst>
          </p:cNvPr>
          <p:cNvSpPr>
            <a:spLocks noGrp="1"/>
          </p:cNvSpPr>
          <p:nvPr>
            <p:ph idx="1"/>
          </p:nvPr>
        </p:nvSpPr>
        <p:spPr>
          <a:xfrm>
            <a:off x="-1126821" y="1905000"/>
            <a:ext cx="10899471" cy="4128473"/>
          </a:xfrm>
        </p:spPr>
        <p:txBody>
          <a:bodyPr/>
          <a:lstStyle/>
          <a:p>
            <a:pPr marL="0" indent="0" algn="ctr">
              <a:buNone/>
            </a:pPr>
            <a:r>
              <a:rPr lang="en-GB" sz="2000" b="1" dirty="0"/>
              <a:t>6: </a:t>
            </a:r>
            <a:r>
              <a:rPr lang="en-GB" b="1" dirty="0">
                <a:effectLst/>
                <a:latin typeface="Calibri" panose="020F0502020204030204" pitchFamily="34" charset="0"/>
                <a:ea typeface="Calibri" panose="020F0502020204030204" pitchFamily="34" charset="0"/>
                <a:cs typeface="Times New Roman" panose="02020603050405020304" pitchFamily="18" charset="0"/>
              </a:rPr>
              <a:t>Channelling attention to timescale and priorities</a:t>
            </a:r>
          </a:p>
          <a:p>
            <a:pPr marL="0" indent="0">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Slide Number Placeholder 5">
            <a:extLst>
              <a:ext uri="{FF2B5EF4-FFF2-40B4-BE49-F238E27FC236}">
                <a16:creationId xmlns:a16="http://schemas.microsoft.com/office/drawing/2014/main" id="{CD655AD0-C380-4D7F-9875-232E2ACF2005}"/>
              </a:ext>
            </a:extLst>
          </p:cNvPr>
          <p:cNvSpPr>
            <a:spLocks noGrp="1"/>
          </p:cNvSpPr>
          <p:nvPr>
            <p:ph type="sldNum" sz="quarter" idx="12"/>
          </p:nvPr>
        </p:nvSpPr>
        <p:spPr/>
        <p:txBody>
          <a:bodyPr/>
          <a:lstStyle/>
          <a:p>
            <a:fld id="{DF42B1A3-959E-4D97-823C-88F03EF61E89}" type="slidenum">
              <a:rPr lang="en-GB" smtClean="0"/>
              <a:t>8</a:t>
            </a:fld>
            <a:endParaRPr lang="en-GB"/>
          </a:p>
        </p:txBody>
      </p:sp>
      <p:sp>
        <p:nvSpPr>
          <p:cNvPr id="4" name="Rectangle 3">
            <a:extLst>
              <a:ext uri="{FF2B5EF4-FFF2-40B4-BE49-F238E27FC236}">
                <a16:creationId xmlns:a16="http://schemas.microsoft.com/office/drawing/2014/main" id="{8D8AC183-9CAD-4F81-803A-60522088F56E}"/>
              </a:ext>
            </a:extLst>
          </p:cNvPr>
          <p:cNvSpPr/>
          <p:nvPr/>
        </p:nvSpPr>
        <p:spPr>
          <a:xfrm>
            <a:off x="1797354" y="2827637"/>
            <a:ext cx="9811265" cy="1202725"/>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Environmental considerations are increasingly embedded in complex interventions, spanning different areas of focus (e.g., irrigated agriculture as a means of climate change adaption ), as well as in “hybrids, which combine different areas of focus in one development concept (e.g. green economy). </a:t>
            </a:r>
            <a:endParaRPr lang="en-GB" sz="1600" b="1" dirty="0"/>
          </a:p>
        </p:txBody>
      </p:sp>
      <p:sp>
        <p:nvSpPr>
          <p:cNvPr id="5" name="Rectangle 4">
            <a:extLst>
              <a:ext uri="{FF2B5EF4-FFF2-40B4-BE49-F238E27FC236}">
                <a16:creationId xmlns:a16="http://schemas.microsoft.com/office/drawing/2014/main" id="{29A276DE-5788-402F-9F0D-1F2DEA267AB2}"/>
              </a:ext>
            </a:extLst>
          </p:cNvPr>
          <p:cNvSpPr/>
          <p:nvPr/>
        </p:nvSpPr>
        <p:spPr>
          <a:xfrm>
            <a:off x="1797354" y="4371976"/>
            <a:ext cx="9868930" cy="2075934"/>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The ESI guidance should provide advice on how evaluators can best address the long timescales of multifocal and hybrid projects, where the environmental approaches may be implemented as a lower priority than other aspects and where their realisation is therefore likely to be some way along the results chain.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31566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99851-8C9C-476E-AB8E-18B17319AA0B}"/>
              </a:ext>
            </a:extLst>
          </p:cNvPr>
          <p:cNvSpPr>
            <a:spLocks noGrp="1"/>
          </p:cNvSpPr>
          <p:nvPr>
            <p:ph type="title"/>
          </p:nvPr>
        </p:nvSpPr>
        <p:spPr/>
        <p:txBody>
          <a:bodyPr>
            <a:normAutofit/>
          </a:bodyPr>
          <a:lstStyle/>
          <a:p>
            <a:pPr algn="ctr"/>
            <a:r>
              <a:rPr lang="en-GB" sz="2400" b="1" dirty="0"/>
              <a:t>Potential areas for coverage by ESI guidance</a:t>
            </a:r>
            <a:endParaRPr lang="en-GB" sz="2400" dirty="0"/>
          </a:p>
        </p:txBody>
      </p:sp>
      <p:sp>
        <p:nvSpPr>
          <p:cNvPr id="3" name="Content Placeholder 2">
            <a:extLst>
              <a:ext uri="{FF2B5EF4-FFF2-40B4-BE49-F238E27FC236}">
                <a16:creationId xmlns:a16="http://schemas.microsoft.com/office/drawing/2014/main" id="{9A2348F1-E843-4391-AF31-951B5EFB4E7B}"/>
              </a:ext>
            </a:extLst>
          </p:cNvPr>
          <p:cNvSpPr>
            <a:spLocks noGrp="1"/>
          </p:cNvSpPr>
          <p:nvPr>
            <p:ph idx="1"/>
          </p:nvPr>
        </p:nvSpPr>
        <p:spPr>
          <a:xfrm>
            <a:off x="1023317" y="1905000"/>
            <a:ext cx="10481296" cy="4006221"/>
          </a:xfrm>
        </p:spPr>
        <p:txBody>
          <a:bodyPr>
            <a:normAutofit/>
          </a:bodyPr>
          <a:lstStyle/>
          <a:p>
            <a:pPr marL="0" indent="0" algn="ctr">
              <a:buNone/>
            </a:pPr>
            <a:r>
              <a:rPr lang="en-GB" sz="1600" b="1" dirty="0"/>
              <a:t>7: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Guidance on influencing agencies to ensure that environmental considerations are included in intervention design</a:t>
            </a:r>
          </a:p>
          <a:p>
            <a:pPr marL="0" indent="0">
              <a:buNone/>
            </a:pPr>
            <a:endParaRPr lang="en-GB" sz="2000" b="1" dirty="0">
              <a:latin typeface="Calibri" panose="020F0502020204030204" pitchFamily="34" charset="0"/>
              <a:cs typeface="Times New Roman" panose="02020603050405020304" pitchFamily="18" charset="0"/>
            </a:endParaRPr>
          </a:p>
          <a:p>
            <a:pPr marL="0" indent="0">
              <a:buNone/>
            </a:pPr>
            <a:endParaRPr lang="en-GB" sz="2000" dirty="0"/>
          </a:p>
        </p:txBody>
      </p:sp>
      <p:sp>
        <p:nvSpPr>
          <p:cNvPr id="7" name="Slide Number Placeholder 6">
            <a:extLst>
              <a:ext uri="{FF2B5EF4-FFF2-40B4-BE49-F238E27FC236}">
                <a16:creationId xmlns:a16="http://schemas.microsoft.com/office/drawing/2014/main" id="{299F1585-BB07-4C09-AB6B-577FCC79A2A8}"/>
              </a:ext>
            </a:extLst>
          </p:cNvPr>
          <p:cNvSpPr>
            <a:spLocks noGrp="1"/>
          </p:cNvSpPr>
          <p:nvPr>
            <p:ph type="sldNum" sz="quarter" idx="12"/>
          </p:nvPr>
        </p:nvSpPr>
        <p:spPr/>
        <p:txBody>
          <a:bodyPr/>
          <a:lstStyle/>
          <a:p>
            <a:fld id="{DF42B1A3-959E-4D97-823C-88F03EF61E89}" type="slidenum">
              <a:rPr lang="en-GB" smtClean="0"/>
              <a:t>9</a:t>
            </a:fld>
            <a:endParaRPr lang="en-GB"/>
          </a:p>
        </p:txBody>
      </p:sp>
      <p:sp>
        <p:nvSpPr>
          <p:cNvPr id="5" name="Rectangle 4">
            <a:extLst>
              <a:ext uri="{FF2B5EF4-FFF2-40B4-BE49-F238E27FC236}">
                <a16:creationId xmlns:a16="http://schemas.microsoft.com/office/drawing/2014/main" id="{DA0BC9E3-BE35-4D5C-A764-A7FED3D14CB4}"/>
              </a:ext>
            </a:extLst>
          </p:cNvPr>
          <p:cNvSpPr/>
          <p:nvPr/>
        </p:nvSpPr>
        <p:spPr>
          <a:xfrm>
            <a:off x="1311579" y="2454393"/>
            <a:ext cx="9857104" cy="1453717"/>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Challenge: It is extremely challenging for an evaluation to make a coherent and evidence-based assessment of environmental effects of an intervention if these were not considered in the original project design. This is because in such situations it is highly unlikely that the institutions involved in implementation will have gathered  any coherent evidence, particularly monitoring data, which can be reviewed or used by the evaluators as the basis for findings or conclusions, still less for recommendations.</a:t>
            </a:r>
          </a:p>
        </p:txBody>
      </p:sp>
      <p:sp>
        <p:nvSpPr>
          <p:cNvPr id="6" name="Rectangle 5">
            <a:extLst>
              <a:ext uri="{FF2B5EF4-FFF2-40B4-BE49-F238E27FC236}">
                <a16:creationId xmlns:a16="http://schemas.microsoft.com/office/drawing/2014/main" id="{8F66188C-5A6D-43F8-937E-F4869311E406}"/>
              </a:ext>
            </a:extLst>
          </p:cNvPr>
          <p:cNvSpPr/>
          <p:nvPr/>
        </p:nvSpPr>
        <p:spPr>
          <a:xfrm>
            <a:off x="1311579" y="4190999"/>
            <a:ext cx="9857104" cy="2352477"/>
          </a:xfrm>
          <a:prstGeom prst="rect">
            <a:avLst/>
          </a:prstGeom>
          <a:solidFill>
            <a:schemeClr val="bg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Response: Evaluation offices should take a long-term approach by ensuring that environmental considerations are included clearly in their Terms of Reference and that evaluators address these adequately. One means of ensuring quality will be to include this coverage in their evaluation quality rating system.</a:t>
            </a:r>
          </a:p>
          <a:p>
            <a:r>
              <a:rPr lang="en-GB" sz="1600" b="1" dirty="0">
                <a:effectLst/>
                <a:latin typeface="Calibri" panose="020F0502020204030204" pitchFamily="34" charset="0"/>
                <a:ea typeface="Calibri" panose="020F0502020204030204" pitchFamily="34" charset="0"/>
                <a:cs typeface="Times New Roman" panose="02020603050405020304" pitchFamily="18" charset="0"/>
              </a:rPr>
              <a:t>Furthermore, evaluation offices should consistently ensure that evaluation recommendations regarding the importance of environmental considerations are entered into the Management Action Record system and from there over time into standard project design procedures. </a:t>
            </a:r>
            <a:endParaRPr lang="en-GB" sz="1600" b="1" dirty="0"/>
          </a:p>
        </p:txBody>
      </p:sp>
    </p:spTree>
    <p:extLst>
      <p:ext uri="{BB962C8B-B14F-4D97-AF65-F5344CB8AC3E}">
        <p14:creationId xmlns:p14="http://schemas.microsoft.com/office/powerpoint/2010/main" val="376125400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{1C774C4A-BA00-B543-A895-6D814DE7C55E}tf10001069</Template>
  <TotalTime>220</TotalTime>
  <Words>1389</Words>
  <Application>Microsoft Office PowerPoint</Application>
  <PresentationFormat>Widescreen</PresentationFormat>
  <Paragraphs>66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Gothic</vt:lpstr>
      <vt:lpstr>Helvetica Neue</vt:lpstr>
      <vt:lpstr>Wingdings 3</vt:lpstr>
      <vt:lpstr>Wisp</vt:lpstr>
      <vt:lpstr>United Nations Evaluation Group (UNEG) Evaluation Practice Exchange (EPE) Integrating Environment into Evaluations Tuesday, 16 November 2021 </vt:lpstr>
      <vt:lpstr>Introduction to the stocktaking exercise </vt:lpstr>
      <vt:lpstr>   Potential areas for coverage by ESI guidance</vt:lpstr>
      <vt:lpstr>Potential areas for coverage by ESI guidance</vt:lpstr>
      <vt:lpstr>Potential areas for coverage by ESI guidance</vt:lpstr>
      <vt:lpstr>Potential areas for coverage by ESI guidance</vt:lpstr>
      <vt:lpstr>Potential areas for coverage by ESI guidance</vt:lpstr>
      <vt:lpstr>Potential areas for coverage by ESI guidance</vt:lpstr>
      <vt:lpstr>Potential areas for coverage by ESI guidance</vt:lpstr>
      <vt:lpstr>Potential areas for coverage by ESI guidance</vt:lpstr>
      <vt:lpstr>Potential areas for coverage by ESI guidance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Potential areas for coverage by ESI guidance</dc:title>
  <dc:creator>David Todd</dc:creator>
  <cp:lastModifiedBy>David Todd</cp:lastModifiedBy>
  <cp:revision>10</cp:revision>
  <dcterms:created xsi:type="dcterms:W3CDTF">2021-09-28T10:16:42Z</dcterms:created>
  <dcterms:modified xsi:type="dcterms:W3CDTF">2021-11-14T16:02:23Z</dcterms:modified>
</cp:coreProperties>
</file>