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68" r:id="rId2"/>
    <p:sldId id="269" r:id="rId3"/>
    <p:sldId id="270" r:id="rId4"/>
    <p:sldId id="265" r:id="rId5"/>
    <p:sldId id="271" r:id="rId6"/>
    <p:sldId id="267" r:id="rId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Geneva" charset="-128"/>
        <a:cs typeface="+mn-cs"/>
      </a:defRPr>
    </a:lvl1pPr>
    <a:lvl2pPr marL="457200" algn="l" defTabSz="457200" rtl="0" fontAlgn="base">
      <a:spcBef>
        <a:spcPct val="0"/>
      </a:spcBef>
      <a:spcAft>
        <a:spcPct val="0"/>
      </a:spcAft>
      <a:defRPr kern="1200">
        <a:solidFill>
          <a:schemeClr val="tx1"/>
        </a:solidFill>
        <a:latin typeface="Arial" charset="0"/>
        <a:ea typeface="Geneva" charset="-128"/>
        <a:cs typeface="+mn-cs"/>
      </a:defRPr>
    </a:lvl2pPr>
    <a:lvl3pPr marL="914400" algn="l" defTabSz="457200" rtl="0" fontAlgn="base">
      <a:spcBef>
        <a:spcPct val="0"/>
      </a:spcBef>
      <a:spcAft>
        <a:spcPct val="0"/>
      </a:spcAft>
      <a:defRPr kern="1200">
        <a:solidFill>
          <a:schemeClr val="tx1"/>
        </a:solidFill>
        <a:latin typeface="Arial" charset="0"/>
        <a:ea typeface="Geneva" charset="-128"/>
        <a:cs typeface="+mn-cs"/>
      </a:defRPr>
    </a:lvl3pPr>
    <a:lvl4pPr marL="1371600" algn="l" defTabSz="457200" rtl="0" fontAlgn="base">
      <a:spcBef>
        <a:spcPct val="0"/>
      </a:spcBef>
      <a:spcAft>
        <a:spcPct val="0"/>
      </a:spcAft>
      <a:defRPr kern="1200">
        <a:solidFill>
          <a:schemeClr val="tx1"/>
        </a:solidFill>
        <a:latin typeface="Arial" charset="0"/>
        <a:ea typeface="Geneva" charset="-128"/>
        <a:cs typeface="+mn-cs"/>
      </a:defRPr>
    </a:lvl4pPr>
    <a:lvl5pPr marL="1828800" algn="l" defTabSz="457200" rtl="0" fontAlgn="base">
      <a:spcBef>
        <a:spcPct val="0"/>
      </a:spcBef>
      <a:spcAft>
        <a:spcPct val="0"/>
      </a:spcAft>
      <a:defRPr kern="1200">
        <a:solidFill>
          <a:schemeClr val="tx1"/>
        </a:solidFill>
        <a:latin typeface="Arial" charset="0"/>
        <a:ea typeface="Geneva" charset="-128"/>
        <a:cs typeface="+mn-cs"/>
      </a:defRPr>
    </a:lvl5pPr>
    <a:lvl6pPr marL="2286000" algn="l" defTabSz="914400" rtl="0" eaLnBrk="1" latinLnBrk="0" hangingPunct="1">
      <a:defRPr kern="1200">
        <a:solidFill>
          <a:schemeClr val="tx1"/>
        </a:solidFill>
        <a:latin typeface="Arial" charset="0"/>
        <a:ea typeface="Geneva" charset="-128"/>
        <a:cs typeface="+mn-cs"/>
      </a:defRPr>
    </a:lvl6pPr>
    <a:lvl7pPr marL="2743200" algn="l" defTabSz="914400" rtl="0" eaLnBrk="1" latinLnBrk="0" hangingPunct="1">
      <a:defRPr kern="1200">
        <a:solidFill>
          <a:schemeClr val="tx1"/>
        </a:solidFill>
        <a:latin typeface="Arial" charset="0"/>
        <a:ea typeface="Geneva" charset="-128"/>
        <a:cs typeface="+mn-cs"/>
      </a:defRPr>
    </a:lvl7pPr>
    <a:lvl8pPr marL="3200400" algn="l" defTabSz="914400" rtl="0" eaLnBrk="1" latinLnBrk="0" hangingPunct="1">
      <a:defRPr kern="1200">
        <a:solidFill>
          <a:schemeClr val="tx1"/>
        </a:solidFill>
        <a:latin typeface="Arial" charset="0"/>
        <a:ea typeface="Geneva" charset="-128"/>
        <a:cs typeface="+mn-cs"/>
      </a:defRPr>
    </a:lvl8pPr>
    <a:lvl9pPr marL="3657600" algn="l" defTabSz="914400" rtl="0" eaLnBrk="1" latinLnBrk="0" hangingPunct="1">
      <a:defRPr kern="1200">
        <a:solidFill>
          <a:schemeClr val="tx1"/>
        </a:solidFill>
        <a:latin typeface="Arial" charset="0"/>
        <a:ea typeface="Geneva" charset="-128"/>
        <a:cs typeface="+mn-cs"/>
      </a:defRPr>
    </a:lvl9pPr>
  </p:defaultTextStyle>
  <p:extLst>
    <p:ext uri="{EFAFB233-063F-42B5-8137-9DF3F51BA10A}">
      <p15:sldGuideLst xmlns:p15="http://schemas.microsoft.com/office/powerpoint/2012/main">
        <p15:guide id="1" orient="horz" pos="2160">
          <p15:clr>
            <a:srgbClr val="A4A3A4"/>
          </p15:clr>
        </p15:guide>
        <p15:guide id="2" pos="324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47" autoAdjust="0"/>
    <p:restoredTop sz="88193" autoAdjust="0"/>
  </p:normalViewPr>
  <p:slideViewPr>
    <p:cSldViewPr snapToGrid="0" snapToObjects="1">
      <p:cViewPr varScale="1">
        <p:scale>
          <a:sx n="106" d="100"/>
          <a:sy n="106" d="100"/>
        </p:scale>
        <p:origin x="2082" y="108"/>
      </p:cViewPr>
      <p:guideLst>
        <p:guide orient="horz" pos="2160"/>
        <p:guide pos="3246"/>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57" d="100"/>
          <a:sy n="57" d="100"/>
        </p:scale>
        <p:origin x="-2472"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68D0CA6F-FD3D-4C3D-8A45-F15A9C38EA38}" type="datetime1">
              <a:rPr lang="en-US"/>
              <a:pPr/>
              <a:t>11/15/2021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943C9-E3FF-44A7-9DC5-090BE17EEC3C}" type="slidenum">
              <a:rPr lang="en-US"/>
              <a:pPr/>
              <a:t>‹Nº›</a:t>
            </a:fld>
            <a:endParaRPr lang="en-US"/>
          </a:p>
        </p:txBody>
      </p:sp>
    </p:spTree>
    <p:extLst>
      <p:ext uri="{BB962C8B-B14F-4D97-AF65-F5344CB8AC3E}">
        <p14:creationId xmlns:p14="http://schemas.microsoft.com/office/powerpoint/2010/main" val="2267272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226C17DE-5FE4-442D-B37C-65F54E659D2D}" type="datetime1">
              <a:rPr lang="en-US"/>
              <a:pPr/>
              <a:t>11/15/2021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4EF77D14-469D-4725-8A90-D7BCEBDE2F04}" type="slidenum">
              <a:rPr lang="en-US"/>
              <a:pPr/>
              <a:t>‹Nº›</a:t>
            </a:fld>
            <a:endParaRPr lang="en-US"/>
          </a:p>
        </p:txBody>
      </p:sp>
    </p:spTree>
    <p:extLst>
      <p:ext uri="{BB962C8B-B14F-4D97-AF65-F5344CB8AC3E}">
        <p14:creationId xmlns:p14="http://schemas.microsoft.com/office/powerpoint/2010/main" val="171124844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Geneva" charset="-128"/>
        <a:cs typeface="Geneva" charset="-128"/>
      </a:defRPr>
    </a:lvl1pPr>
    <a:lvl2pPr marL="457200" algn="l" defTabSz="457200" rtl="0" eaLnBrk="0" fontAlgn="base" hangingPunct="0">
      <a:spcBef>
        <a:spcPct val="30000"/>
      </a:spcBef>
      <a:spcAft>
        <a:spcPct val="0"/>
      </a:spcAft>
      <a:defRPr sz="1200" kern="1200">
        <a:solidFill>
          <a:schemeClr val="tx1"/>
        </a:solidFill>
        <a:latin typeface="+mn-lt"/>
        <a:ea typeface="Geneva"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Geneva"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Geneva"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Geneva"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Environmental outcomes: </a:t>
            </a:r>
            <a:r>
              <a:rPr lang="en-US" sz="1200" b="0" i="0" u="none" strike="noStrike" kern="1200" baseline="0" dirty="0" smtClean="0">
                <a:solidFill>
                  <a:schemeClr val="tx1"/>
                </a:solidFill>
                <a:latin typeface="+mn-lt"/>
                <a:ea typeface="+mn-ea"/>
                <a:cs typeface="+mn-cs"/>
              </a:rPr>
              <a:t>The development of a standard for the cement industry on the treatment of C&amp;D wastes may have an environmental impact; 21 </a:t>
            </a:r>
          </a:p>
          <a:p>
            <a:endParaRPr lang="es-MX"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however, there is insufficient data available to assess what the impact is. Training of NCCBM staff on the use of Alternative Fuels in the production of cement to reduce the use of fossil fuel and carbonated raw material may result in a reduction of greenhouse gas emissions if applied. Participants interviewed confirmed the adoption of co-processing of wastes; however, whether it has resulted in a reduction of greenhouse gas emissions is yet to be confirmed.  =&gt; </a:t>
            </a:r>
            <a:r>
              <a:rPr lang="en-US" sz="1200" b="1" i="0" u="none" strike="noStrike" kern="1200" baseline="0" dirty="0" smtClean="0">
                <a:solidFill>
                  <a:schemeClr val="tx1"/>
                </a:solidFill>
                <a:latin typeface="+mn-lt"/>
                <a:ea typeface="+mn-ea"/>
                <a:cs typeface="+mn-cs"/>
              </a:rPr>
              <a:t>NO CONSIDERATION OF UNINTENDED ENVIRONMENTAL IMPACTS, e.g. associated with alternative fuels, like dioxins &amp; furans</a:t>
            </a:r>
            <a:endParaRPr lang="es-MX" b="1" dirty="0"/>
          </a:p>
        </p:txBody>
      </p:sp>
      <p:sp>
        <p:nvSpPr>
          <p:cNvPr id="4" name="Marcador de número de diapositiva 3"/>
          <p:cNvSpPr>
            <a:spLocks noGrp="1"/>
          </p:cNvSpPr>
          <p:nvPr>
            <p:ph type="sldNum" sz="quarter" idx="10"/>
          </p:nvPr>
        </p:nvSpPr>
        <p:spPr/>
        <p:txBody>
          <a:bodyPr/>
          <a:lstStyle/>
          <a:p>
            <a:fld id="{9A73B94D-E45A-47B7-8D25-65A48274AEB5}" type="slidenum">
              <a:rPr lang="es-MX" smtClean="0"/>
              <a:t>4</a:t>
            </a:fld>
            <a:endParaRPr lang="es-MX"/>
          </a:p>
        </p:txBody>
      </p:sp>
    </p:spTree>
    <p:extLst>
      <p:ext uri="{BB962C8B-B14F-4D97-AF65-F5344CB8AC3E}">
        <p14:creationId xmlns:p14="http://schemas.microsoft.com/office/powerpoint/2010/main" val="899913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7132" y="791835"/>
            <a:ext cx="7369294"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607132" y="2383346"/>
            <a:ext cx="7369294"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234950" y="6356350"/>
            <a:ext cx="979488" cy="365125"/>
          </a:xfrm>
        </p:spPr>
        <p:txBody>
          <a:bodyPr/>
          <a:lstStyle>
            <a:lvl1pPr>
              <a:defRPr/>
            </a:lvl1pPr>
          </a:lstStyle>
          <a:p>
            <a:fld id="{943F0366-1D86-4747-A64E-BBFDF0D7CA97}" type="datetime1">
              <a:rPr lang="en-US"/>
              <a:pPr/>
              <a:t>11/15/2021</a:t>
            </a:fld>
            <a:endParaRPr lang="en-US"/>
          </a:p>
        </p:txBody>
      </p:sp>
      <p:sp>
        <p:nvSpPr>
          <p:cNvPr id="5" name="Slide Number Placeholder 5"/>
          <p:cNvSpPr>
            <a:spLocks noGrp="1"/>
          </p:cNvSpPr>
          <p:nvPr>
            <p:ph type="sldNum" sz="quarter" idx="11"/>
          </p:nvPr>
        </p:nvSpPr>
        <p:spPr/>
        <p:txBody>
          <a:bodyPr/>
          <a:lstStyle>
            <a:lvl1pPr>
              <a:defRPr/>
            </a:lvl1pPr>
          </a:lstStyle>
          <a:p>
            <a:fld id="{CE9CBD87-ED85-492F-ACE8-F26F6FA8345A}"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7134" y="274638"/>
            <a:ext cx="7369292"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1607134" y="1600200"/>
            <a:ext cx="7369292" cy="4350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E083405-E654-4654-BE75-B04EF7E87B66}" type="datetime1">
              <a:rPr lang="en-US"/>
              <a:pPr/>
              <a:t>11/15/2021</a:t>
            </a:fld>
            <a:endParaRPr lang="en-US"/>
          </a:p>
        </p:txBody>
      </p:sp>
      <p:sp>
        <p:nvSpPr>
          <p:cNvPr id="5" name="Slide Number Placeholder 5"/>
          <p:cNvSpPr>
            <a:spLocks noGrp="1"/>
          </p:cNvSpPr>
          <p:nvPr>
            <p:ph type="sldNum" sz="quarter" idx="11"/>
          </p:nvPr>
        </p:nvSpPr>
        <p:spPr/>
        <p:txBody>
          <a:bodyPr/>
          <a:lstStyle>
            <a:lvl1pPr>
              <a:defRPr/>
            </a:lvl1pPr>
          </a:lstStyle>
          <a:p>
            <a:fld id="{5A7F6EAE-FD5D-4FD4-91D1-211C6AAD7647}"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7131" y="4406900"/>
            <a:ext cx="7369295" cy="1362075"/>
          </a:xfrm>
        </p:spPr>
        <p:txBody>
          <a:bodyPr anchor="t"/>
          <a:lstStyle>
            <a:lvl1pPr algn="l">
              <a:defRPr sz="4000" b="1"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1607132" y="2906713"/>
            <a:ext cx="7369294" cy="1500187"/>
          </a:xfrm>
        </p:spPr>
        <p:txBody>
          <a:bodyPr anchor="b"/>
          <a:lstStyle>
            <a:lvl1pPr marL="0" indent="0">
              <a:buNone/>
              <a:defRPr sz="2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fld id="{FB62C412-6251-444B-AA1F-6987E1EC7601}" type="datetime1">
              <a:rPr lang="en-US"/>
              <a:pPr/>
              <a:t>11/15/2021</a:t>
            </a:fld>
            <a:endParaRPr lang="en-US"/>
          </a:p>
        </p:txBody>
      </p:sp>
      <p:sp>
        <p:nvSpPr>
          <p:cNvPr id="5" name="Slide Number Placeholder 5"/>
          <p:cNvSpPr>
            <a:spLocks noGrp="1"/>
          </p:cNvSpPr>
          <p:nvPr>
            <p:ph type="sldNum" sz="quarter" idx="11"/>
          </p:nvPr>
        </p:nvSpPr>
        <p:spPr/>
        <p:txBody>
          <a:bodyPr/>
          <a:lstStyle>
            <a:lvl1pPr>
              <a:defRPr/>
            </a:lvl1pPr>
          </a:lstStyle>
          <a:p>
            <a:fld id="{27AE5EF8-F88B-4F16-8688-8D1341F44A82}"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607134" y="1600200"/>
            <a:ext cx="344161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260421" y="1600200"/>
            <a:ext cx="371600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fld id="{B64E8F33-2CCC-412D-B89E-24F3559B9248}" type="datetime1">
              <a:rPr lang="en-US"/>
              <a:pPr/>
              <a:t>11/15/2021</a:t>
            </a:fld>
            <a:endParaRPr lang="en-US"/>
          </a:p>
        </p:txBody>
      </p:sp>
      <p:sp>
        <p:nvSpPr>
          <p:cNvPr id="6" name="Slide Number Placeholder 5"/>
          <p:cNvSpPr>
            <a:spLocks noGrp="1"/>
          </p:cNvSpPr>
          <p:nvPr>
            <p:ph type="sldNum" sz="quarter" idx="11"/>
          </p:nvPr>
        </p:nvSpPr>
        <p:spPr/>
        <p:txBody>
          <a:bodyPr/>
          <a:lstStyle>
            <a:lvl1pPr>
              <a:defRPr>
                <a:solidFill>
                  <a:srgbClr val="000000"/>
                </a:solidFill>
              </a:defRPr>
            </a:lvl1pPr>
          </a:lstStyle>
          <a:p>
            <a:fld id="{A0443DD3-4DF4-4332-9F30-BADB62806340}"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7134" y="1535113"/>
            <a:ext cx="3449456" cy="639762"/>
          </a:xfrm>
        </p:spPr>
        <p:txBody>
          <a:bodyPr anchor="b"/>
          <a:lstStyle>
            <a:lvl1pPr marL="0" indent="0">
              <a:buNone/>
              <a:defRPr sz="2400" b="0">
                <a:solidFill>
                  <a:srgbClr val="00498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607134" y="2174875"/>
            <a:ext cx="344945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260421" y="1535113"/>
            <a:ext cx="3716005" cy="639762"/>
          </a:xfrm>
        </p:spPr>
        <p:txBody>
          <a:bodyPr anchor="b"/>
          <a:lstStyle>
            <a:lvl1pPr marL="0" indent="0">
              <a:buNone/>
              <a:defRPr sz="2400" b="0">
                <a:solidFill>
                  <a:srgbClr val="00498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60421" y="2174875"/>
            <a:ext cx="371600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10"/>
          </p:nvPr>
        </p:nvSpPr>
        <p:spPr/>
        <p:txBody>
          <a:bodyPr/>
          <a:lstStyle>
            <a:lvl1pPr>
              <a:defRPr>
                <a:solidFill>
                  <a:schemeClr val="bg1"/>
                </a:solidFill>
              </a:defRPr>
            </a:lvl1pPr>
          </a:lstStyle>
          <a:p>
            <a:fld id="{E5EC842B-4FCC-45E3-8CCB-37C4EE08D426}" type="datetime1">
              <a:rPr lang="en-US"/>
              <a:pPr/>
              <a:t>11/15/2021</a:t>
            </a:fld>
            <a:endParaRPr lang="en-US"/>
          </a:p>
        </p:txBody>
      </p:sp>
      <p:sp>
        <p:nvSpPr>
          <p:cNvPr id="8" name="Slide Number Placeholder 5"/>
          <p:cNvSpPr>
            <a:spLocks noGrp="1"/>
          </p:cNvSpPr>
          <p:nvPr>
            <p:ph type="sldNum" sz="quarter" idx="11"/>
          </p:nvPr>
        </p:nvSpPr>
        <p:spPr/>
        <p:txBody>
          <a:bodyPr/>
          <a:lstStyle>
            <a:lvl1pPr>
              <a:defRPr>
                <a:solidFill>
                  <a:srgbClr val="000000"/>
                </a:solidFill>
              </a:defRPr>
            </a:lvl1pPr>
          </a:lstStyle>
          <a:p>
            <a:fld id="{DC4CDC0B-58A8-4796-9F25-7BEE37DC88D2}"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B1032B1F-CAF3-4AB4-AF56-27DF8BED478C}" type="datetime1">
              <a:rPr lang="en-US"/>
              <a:pPr/>
              <a:t>11/15/2021</a:t>
            </a:fld>
            <a:endParaRPr lang="en-US"/>
          </a:p>
        </p:txBody>
      </p:sp>
      <p:sp>
        <p:nvSpPr>
          <p:cNvPr id="4" name="Slide Number Placeholder 5"/>
          <p:cNvSpPr>
            <a:spLocks noGrp="1"/>
          </p:cNvSpPr>
          <p:nvPr>
            <p:ph type="sldNum" sz="quarter" idx="11"/>
          </p:nvPr>
        </p:nvSpPr>
        <p:spPr/>
        <p:txBody>
          <a:bodyPr/>
          <a:lstStyle>
            <a:lvl1pPr>
              <a:defRPr>
                <a:solidFill>
                  <a:srgbClr val="000000"/>
                </a:solidFill>
              </a:defRPr>
            </a:lvl1pPr>
          </a:lstStyle>
          <a:p>
            <a:fld id="{62FC483C-F53A-4EAA-AC9D-54FE89D86C16}"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0E6E6DA4-8EFA-442A-B6D3-6EA79EC874BA}" type="datetime1">
              <a:rPr lang="en-US"/>
              <a:pPr/>
              <a:t>11/15/2021</a:t>
            </a:fld>
            <a:endParaRPr lang="en-US"/>
          </a:p>
        </p:txBody>
      </p:sp>
      <p:sp>
        <p:nvSpPr>
          <p:cNvPr id="3" name="Slide Number Placeholder 5"/>
          <p:cNvSpPr>
            <a:spLocks noGrp="1"/>
          </p:cNvSpPr>
          <p:nvPr>
            <p:ph type="sldNum" sz="quarter" idx="11"/>
          </p:nvPr>
        </p:nvSpPr>
        <p:spPr/>
        <p:txBody>
          <a:bodyPr/>
          <a:lstStyle>
            <a:lvl1pPr>
              <a:defRPr>
                <a:solidFill>
                  <a:srgbClr val="000000"/>
                </a:solidFill>
              </a:defRPr>
            </a:lvl1pPr>
          </a:lstStyle>
          <a:p>
            <a:fld id="{9EC1BBB4-6C2D-4AD1-9E5B-10B93ED88BAC}"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7133" y="4800600"/>
            <a:ext cx="7369293"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607133" y="329278"/>
            <a:ext cx="7369293" cy="4398297"/>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607133" y="5367338"/>
            <a:ext cx="736929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fld id="{0E9EF55E-17A8-45E7-9BF7-DF0BE9EFBDB6}" type="datetime1">
              <a:rPr lang="en-US"/>
              <a:pPr/>
              <a:t>11/15/2021</a:t>
            </a:fld>
            <a:endParaRPr lang="en-US"/>
          </a:p>
        </p:txBody>
      </p:sp>
      <p:sp>
        <p:nvSpPr>
          <p:cNvPr id="6" name="Slide Number Placeholder 5"/>
          <p:cNvSpPr>
            <a:spLocks noGrp="1"/>
          </p:cNvSpPr>
          <p:nvPr>
            <p:ph type="sldNum" sz="quarter" idx="11"/>
          </p:nvPr>
        </p:nvSpPr>
        <p:spPr/>
        <p:txBody>
          <a:bodyPr/>
          <a:lstStyle>
            <a:lvl1pPr>
              <a:defRPr>
                <a:solidFill>
                  <a:srgbClr val="000000"/>
                </a:solidFill>
              </a:defRPr>
            </a:lvl1pPr>
          </a:lstStyle>
          <a:p>
            <a:fld id="{DA937776-8C2B-4A51-8BD8-3E512C9FB9ED}"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06550" y="274638"/>
            <a:ext cx="73691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Report of the </a:t>
            </a:r>
            <a:br>
              <a:rPr lang="en-US" dirty="0" smtClean="0"/>
            </a:br>
            <a:r>
              <a:rPr lang="en-US" dirty="0" smtClean="0"/>
              <a:t>NEG Executive Coordinator</a:t>
            </a:r>
          </a:p>
        </p:txBody>
      </p:sp>
      <p:sp>
        <p:nvSpPr>
          <p:cNvPr id="1027" name="Text Placeholder 2"/>
          <p:cNvSpPr>
            <a:spLocks noGrp="1"/>
          </p:cNvSpPr>
          <p:nvPr>
            <p:ph type="body" idx="1"/>
          </p:nvPr>
        </p:nvSpPr>
        <p:spPr bwMode="auto">
          <a:xfrm>
            <a:off x="1606550" y="1600200"/>
            <a:ext cx="7369175" cy="4349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290513" y="6356350"/>
            <a:ext cx="85407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FFFFFF"/>
                </a:solidFill>
                <a:latin typeface="Calibri" charset="0"/>
              </a:defRPr>
            </a:lvl1pPr>
          </a:lstStyle>
          <a:p>
            <a:fld id="{48CA2C9D-0D17-477C-B3BC-5B36D7C5F672}" type="datetime1">
              <a:rPr lang="en-US"/>
              <a:pPr/>
              <a:t>11/15/2021</a:t>
            </a:fld>
            <a:endParaRPr lang="en-US"/>
          </a:p>
        </p:txBody>
      </p:sp>
      <p:sp>
        <p:nvSpPr>
          <p:cNvPr id="6" name="Slide Number Placeholder 5"/>
          <p:cNvSpPr>
            <a:spLocks noGrp="1"/>
          </p:cNvSpPr>
          <p:nvPr>
            <p:ph type="sldNum" sz="quarter" idx="4"/>
          </p:nvPr>
        </p:nvSpPr>
        <p:spPr>
          <a:xfrm>
            <a:off x="6553200" y="6356350"/>
            <a:ext cx="2422525" cy="365125"/>
          </a:xfrm>
          <a:prstGeom prst="rect">
            <a:avLst/>
          </a:prstGeom>
        </p:spPr>
        <p:txBody>
          <a:bodyPr vert="horz" wrap="square" lIns="91440" tIns="45720" rIns="91440" bIns="45720" numCol="1" anchor="ctr" anchorCtr="0" compatLnSpc="1">
            <a:prstTxWarp prst="textNoShape">
              <a:avLst/>
            </a:prstTxWarp>
          </a:bodyPr>
          <a:lstStyle>
            <a:lvl1pPr algn="r">
              <a:defRPr sz="1000">
                <a:latin typeface="Calibri" charset="0"/>
              </a:defRPr>
            </a:lvl1pPr>
          </a:lstStyle>
          <a:p>
            <a:fld id="{7E5AB233-6F24-4013-BD96-06C00AFC424D}"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4" r:id="rId2"/>
    <p:sldLayoutId id="2147483665" r:id="rId3"/>
    <p:sldLayoutId id="2147483667" r:id="rId4"/>
    <p:sldLayoutId id="2147483668" r:id="rId5"/>
    <p:sldLayoutId id="2147483669" r:id="rId6"/>
    <p:sldLayoutId id="2147483670" r:id="rId7"/>
    <p:sldLayoutId id="2147483671" r:id="rId8"/>
  </p:sldLayoutIdLst>
  <p:txStyles>
    <p:titleStyle>
      <a:lvl1pPr algn="ctr" defTabSz="457200" rtl="0" eaLnBrk="0" fontAlgn="base" hangingPunct="0">
        <a:spcBef>
          <a:spcPct val="0"/>
        </a:spcBef>
        <a:spcAft>
          <a:spcPct val="0"/>
        </a:spcAft>
        <a:defRPr sz="3600" b="1" kern="1200" baseline="0">
          <a:solidFill>
            <a:srgbClr val="00498B"/>
          </a:solidFill>
          <a:latin typeface="+mj-lt"/>
          <a:ea typeface="Geneva" charset="-128"/>
          <a:cs typeface="Geneva" charset="-128"/>
        </a:defRPr>
      </a:lvl1pPr>
      <a:lvl2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2pPr>
      <a:lvl3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3pPr>
      <a:lvl4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4pPr>
      <a:lvl5pPr algn="ctr" defTabSz="457200" rtl="0" eaLnBrk="0" fontAlgn="base" hangingPunct="0">
        <a:spcBef>
          <a:spcPct val="0"/>
        </a:spcBef>
        <a:spcAft>
          <a:spcPct val="0"/>
        </a:spcAft>
        <a:defRPr sz="3600" b="1">
          <a:solidFill>
            <a:srgbClr val="00498B"/>
          </a:solidFill>
          <a:latin typeface="Calibri" charset="0"/>
          <a:ea typeface="Geneva" charset="-128"/>
          <a:cs typeface="Geneva" charset="-128"/>
        </a:defRPr>
      </a:lvl5pPr>
      <a:lvl6pPr marL="457200" algn="ctr" defTabSz="457200" rtl="0" fontAlgn="base">
        <a:spcBef>
          <a:spcPct val="0"/>
        </a:spcBef>
        <a:spcAft>
          <a:spcPct val="0"/>
        </a:spcAft>
        <a:defRPr sz="4400">
          <a:solidFill>
            <a:schemeClr val="tx1"/>
          </a:solidFill>
          <a:latin typeface="Calibri" charset="0"/>
          <a:ea typeface="Geneva" charset="-128"/>
          <a:cs typeface="Geneva" charset="-128"/>
        </a:defRPr>
      </a:lvl6pPr>
      <a:lvl7pPr marL="914400" algn="ctr" defTabSz="457200" rtl="0" fontAlgn="base">
        <a:spcBef>
          <a:spcPct val="0"/>
        </a:spcBef>
        <a:spcAft>
          <a:spcPct val="0"/>
        </a:spcAft>
        <a:defRPr sz="4400">
          <a:solidFill>
            <a:schemeClr val="tx1"/>
          </a:solidFill>
          <a:latin typeface="Calibri" charset="0"/>
          <a:ea typeface="Geneva" charset="-128"/>
          <a:cs typeface="Geneva" charset="-128"/>
        </a:defRPr>
      </a:lvl7pPr>
      <a:lvl8pPr marL="1371600" algn="ctr" defTabSz="457200" rtl="0" fontAlgn="base">
        <a:spcBef>
          <a:spcPct val="0"/>
        </a:spcBef>
        <a:spcAft>
          <a:spcPct val="0"/>
        </a:spcAft>
        <a:defRPr sz="4400">
          <a:solidFill>
            <a:schemeClr val="tx1"/>
          </a:solidFill>
          <a:latin typeface="Calibri" charset="0"/>
          <a:ea typeface="Geneva" charset="-128"/>
          <a:cs typeface="Geneva" charset="-128"/>
        </a:defRPr>
      </a:lvl8pPr>
      <a:lvl9pPr marL="1828800" algn="ctr" defTabSz="457200" rtl="0" fontAlgn="base">
        <a:spcBef>
          <a:spcPct val="0"/>
        </a:spcBef>
        <a:spcAft>
          <a:spcPct val="0"/>
        </a:spcAft>
        <a:defRPr sz="4400">
          <a:solidFill>
            <a:schemeClr val="tx1"/>
          </a:solidFill>
          <a:latin typeface="Calibri" charset="0"/>
          <a:ea typeface="Geneva" charset="-128"/>
          <a:cs typeface="Geneva"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Times New Roman"/>
          <a:ea typeface="Geneva" charset="-128"/>
          <a:cs typeface="Times New Roman"/>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Times New Roman"/>
          <a:ea typeface="Geneva" charset="-128"/>
          <a:cs typeface="Times New Roman"/>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Times New Roman"/>
          <a:ea typeface="Geneva" charset="-128"/>
          <a:cs typeface="Times New Roman"/>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Times New Roman"/>
          <a:ea typeface="Geneva" charset="-128"/>
          <a:cs typeface="Times New Roman"/>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Times New Roman"/>
          <a:ea typeface="Geneva" charset="-128"/>
          <a:cs typeface="Times New Roman"/>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practical considerations from </a:t>
            </a:r>
            <a:r>
              <a:rPr lang="en-US" dirty="0" smtClean="0"/>
              <a:t>UNIDO</a:t>
            </a:r>
            <a:endParaRPr lang="en-US" dirty="0"/>
          </a:p>
        </p:txBody>
      </p:sp>
      <p:sp>
        <p:nvSpPr>
          <p:cNvPr id="3" name="Text Placeholder 2"/>
          <p:cNvSpPr>
            <a:spLocks noGrp="1"/>
          </p:cNvSpPr>
          <p:nvPr>
            <p:ph type="body" idx="1"/>
          </p:nvPr>
        </p:nvSpPr>
        <p:spPr/>
        <p:txBody>
          <a:bodyPr/>
          <a:lstStyle/>
          <a:p>
            <a:r>
              <a:rPr lang="en-US" dirty="0" smtClean="0"/>
              <a:t>Guidance to improve coverage </a:t>
            </a:r>
            <a:r>
              <a:rPr lang="en-US" dirty="0" smtClean="0"/>
              <a:t>of environmental aspects in evaluations of economic development interventions. </a:t>
            </a:r>
            <a:endParaRPr lang="en-US" dirty="0"/>
          </a:p>
        </p:txBody>
      </p:sp>
    </p:spTree>
    <p:extLst>
      <p:ext uri="{BB962C8B-B14F-4D97-AF65-F5344CB8AC3E}">
        <p14:creationId xmlns:p14="http://schemas.microsoft.com/office/powerpoint/2010/main" val="396443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err="1" smtClean="0"/>
              <a:t>Guidance</a:t>
            </a:r>
            <a:r>
              <a:rPr lang="es-MX" sz="2800" dirty="0" smtClean="0"/>
              <a:t> </a:t>
            </a:r>
            <a:r>
              <a:rPr lang="es-MX" sz="2800" dirty="0" err="1" smtClean="0"/>
              <a:t>areas</a:t>
            </a:r>
            <a:r>
              <a:rPr lang="es-MX" sz="2800" dirty="0" smtClean="0"/>
              <a:t> </a:t>
            </a:r>
            <a:r>
              <a:rPr lang="es-MX" sz="2800" dirty="0" err="1" smtClean="0"/>
              <a:t>suggested</a:t>
            </a:r>
            <a:r>
              <a:rPr lang="es-MX" sz="2800" dirty="0" smtClean="0"/>
              <a:t> in </a:t>
            </a:r>
            <a:r>
              <a:rPr lang="es-MX" sz="2800" dirty="0" err="1" smtClean="0"/>
              <a:t>ongoing</a:t>
            </a:r>
            <a:r>
              <a:rPr lang="es-MX" sz="2800" dirty="0" smtClean="0"/>
              <a:t> </a:t>
            </a:r>
            <a:r>
              <a:rPr lang="es-MX" sz="2800" dirty="0" err="1" smtClean="0"/>
              <a:t>study</a:t>
            </a:r>
            <a:endParaRPr lang="es-MX" sz="2800" dirty="0"/>
          </a:p>
        </p:txBody>
      </p:sp>
      <p:sp>
        <p:nvSpPr>
          <p:cNvPr id="3" name="Marcador de contenido 2"/>
          <p:cNvSpPr>
            <a:spLocks noGrp="1"/>
          </p:cNvSpPr>
          <p:nvPr>
            <p:ph idx="1"/>
          </p:nvPr>
        </p:nvSpPr>
        <p:spPr>
          <a:xfrm>
            <a:off x="1607134" y="1248938"/>
            <a:ext cx="7369292" cy="4701588"/>
          </a:xfrm>
        </p:spPr>
        <p:txBody>
          <a:bodyPr/>
          <a:lstStyle/>
          <a:p>
            <a:pPr lvl="1"/>
            <a:r>
              <a:rPr lang="en-US" sz="2000" b="1" dirty="0" smtClean="0"/>
              <a:t>Foster definition/analysis of impact: </a:t>
            </a:r>
            <a:r>
              <a:rPr lang="en-US" sz="2000" dirty="0" smtClean="0"/>
              <a:t>direct </a:t>
            </a:r>
            <a:r>
              <a:rPr lang="en-US" sz="2000" dirty="0"/>
              <a:t>and indirect </a:t>
            </a:r>
            <a:r>
              <a:rPr lang="en-US" sz="2000" dirty="0" smtClean="0"/>
              <a:t>effects, long </a:t>
            </a:r>
            <a:r>
              <a:rPr lang="en-US" sz="2000" dirty="0"/>
              <a:t>time scales of environmental </a:t>
            </a:r>
            <a:r>
              <a:rPr lang="en-US" sz="2000" dirty="0" smtClean="0"/>
              <a:t>consequences, DAC </a:t>
            </a:r>
            <a:r>
              <a:rPr lang="en-US" sz="2000" dirty="0"/>
              <a:t>criteria and environmental effects</a:t>
            </a:r>
            <a:endParaRPr lang="es-MX" sz="2000" dirty="0"/>
          </a:p>
          <a:p>
            <a:pPr lvl="1"/>
            <a:endParaRPr lang="es-MX" sz="2000" dirty="0" smtClean="0"/>
          </a:p>
          <a:p>
            <a:pPr lvl="1"/>
            <a:endParaRPr lang="es-MX" sz="2000" dirty="0"/>
          </a:p>
        </p:txBody>
      </p:sp>
      <p:graphicFrame>
        <p:nvGraphicFramePr>
          <p:cNvPr id="4" name="Table 3"/>
          <p:cNvGraphicFramePr>
            <a:graphicFrameLocks noGrp="1"/>
          </p:cNvGraphicFramePr>
          <p:nvPr>
            <p:extLst>
              <p:ext uri="{D42A27DB-BD31-4B8C-83A1-F6EECF244321}">
                <p14:modId xmlns:p14="http://schemas.microsoft.com/office/powerpoint/2010/main" val="1499585510"/>
              </p:ext>
            </p:extLst>
          </p:nvPr>
        </p:nvGraphicFramePr>
        <p:xfrm>
          <a:off x="1235782" y="2352908"/>
          <a:ext cx="7834394" cy="3736333"/>
        </p:xfrm>
        <a:graphic>
          <a:graphicData uri="http://schemas.openxmlformats.org/drawingml/2006/table">
            <a:tbl>
              <a:tblPr/>
              <a:tblGrid>
                <a:gridCol w="1063571">
                  <a:extLst>
                    <a:ext uri="{9D8B030D-6E8A-4147-A177-3AD203B41FA5}">
                      <a16:colId xmlns:a16="http://schemas.microsoft.com/office/drawing/2014/main" val="2049650066"/>
                    </a:ext>
                  </a:extLst>
                </a:gridCol>
                <a:gridCol w="1579284">
                  <a:extLst>
                    <a:ext uri="{9D8B030D-6E8A-4147-A177-3AD203B41FA5}">
                      <a16:colId xmlns:a16="http://schemas.microsoft.com/office/drawing/2014/main" val="1786161031"/>
                    </a:ext>
                  </a:extLst>
                </a:gridCol>
                <a:gridCol w="1494581">
                  <a:extLst>
                    <a:ext uri="{9D8B030D-6E8A-4147-A177-3AD203B41FA5}">
                      <a16:colId xmlns:a16="http://schemas.microsoft.com/office/drawing/2014/main" val="4109837778"/>
                    </a:ext>
                  </a:extLst>
                </a:gridCol>
                <a:gridCol w="1518881">
                  <a:extLst>
                    <a:ext uri="{9D8B030D-6E8A-4147-A177-3AD203B41FA5}">
                      <a16:colId xmlns:a16="http://schemas.microsoft.com/office/drawing/2014/main" val="3378381300"/>
                    </a:ext>
                  </a:extLst>
                </a:gridCol>
                <a:gridCol w="2178077">
                  <a:extLst>
                    <a:ext uri="{9D8B030D-6E8A-4147-A177-3AD203B41FA5}">
                      <a16:colId xmlns:a16="http://schemas.microsoft.com/office/drawing/2014/main" val="3728462705"/>
                    </a:ext>
                  </a:extLst>
                </a:gridCol>
              </a:tblGrid>
              <a:tr h="307631">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7144" marB="0" anchor="b">
                    <a:lnL>
                      <a:noFill/>
                    </a:lnL>
                    <a:lnR w="6350" cap="flat" cmpd="sng" algn="ctr">
                      <a:solidFill>
                        <a:srgbClr val="A9D08E"/>
                      </a:solidFill>
                      <a:prstDash val="solid"/>
                      <a:round/>
                      <a:headEnd type="none" w="med" len="med"/>
                      <a:tailEnd type="none" w="med" len="med"/>
                    </a:lnR>
                    <a:lnT>
                      <a:noFill/>
                    </a:lnT>
                    <a:lnB>
                      <a:noFill/>
                    </a:lnB>
                  </a:tcPr>
                </a:tc>
                <a:tc>
                  <a:txBody>
                    <a:bodyPr/>
                    <a:lstStyle/>
                    <a:p>
                      <a:pPr algn="ctr" fontAlgn="b"/>
                      <a:r>
                        <a:rPr lang="en-US" sz="1400" b="1" i="0" u="none" strike="noStrike" dirty="0">
                          <a:solidFill>
                            <a:srgbClr val="FFFFFF"/>
                          </a:solidFill>
                          <a:effectLst/>
                          <a:latin typeface="Calibri" panose="020F0502020204030204" pitchFamily="34" charset="0"/>
                        </a:rPr>
                        <a:t>impact</a:t>
                      </a:r>
                    </a:p>
                  </a:txBody>
                  <a:tcPr marL="7144" marR="7144" marT="7144" marB="0" anchor="b">
                    <a:lnL w="6350" cap="flat" cmpd="sng" algn="ctr">
                      <a:solidFill>
                        <a:srgbClr val="A9D08E"/>
                      </a:solidFill>
                      <a:prstDash val="solid"/>
                      <a:round/>
                      <a:headEnd type="none" w="med" len="med"/>
                      <a:tailEnd type="none" w="med" len="med"/>
                    </a:lnL>
                    <a:lnR>
                      <a:noFill/>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70AD47"/>
                    </a:solidFill>
                  </a:tcPr>
                </a:tc>
                <a:tc>
                  <a:txBody>
                    <a:bodyPr/>
                    <a:lstStyle/>
                    <a:p>
                      <a:pPr algn="ctr" fontAlgn="b"/>
                      <a:r>
                        <a:rPr lang="en-US" sz="1400" b="1" i="0" u="none" strike="noStrike" dirty="0">
                          <a:solidFill>
                            <a:srgbClr val="FFFFFF"/>
                          </a:solidFill>
                          <a:effectLst/>
                          <a:latin typeface="Calibri" panose="020F0502020204030204" pitchFamily="34" charset="0"/>
                        </a:rPr>
                        <a:t>risk to sustainability</a:t>
                      </a:r>
                    </a:p>
                  </a:txBody>
                  <a:tcPr marL="7144" marR="7144" marT="7144" marB="0" anchor="b">
                    <a:lnL>
                      <a:noFill/>
                    </a:lnL>
                    <a:lnR>
                      <a:noFill/>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70AD47"/>
                    </a:solidFill>
                  </a:tcPr>
                </a:tc>
                <a:tc>
                  <a:txBody>
                    <a:bodyPr/>
                    <a:lstStyle/>
                    <a:p>
                      <a:pPr algn="ctr" fontAlgn="b"/>
                      <a:r>
                        <a:rPr lang="en-US" sz="1400" b="1" i="0" u="none" strike="noStrike">
                          <a:solidFill>
                            <a:srgbClr val="FFFFFF"/>
                          </a:solidFill>
                          <a:effectLst/>
                          <a:latin typeface="Calibri" panose="020F0502020204030204" pitchFamily="34" charset="0"/>
                        </a:rPr>
                        <a:t>coherence</a:t>
                      </a:r>
                    </a:p>
                  </a:txBody>
                  <a:tcPr marL="7144" marR="7144" marT="7144" marB="0" anchor="b">
                    <a:lnL>
                      <a:noFill/>
                    </a:lnL>
                    <a:lnR>
                      <a:noFill/>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70AD47"/>
                    </a:solidFill>
                  </a:tcPr>
                </a:tc>
                <a:tc>
                  <a:txBody>
                    <a:bodyPr/>
                    <a:lstStyle/>
                    <a:p>
                      <a:pPr algn="ctr" fontAlgn="b"/>
                      <a:r>
                        <a:rPr lang="en-US" sz="1400" b="1" i="0" u="none" strike="noStrike" dirty="0">
                          <a:solidFill>
                            <a:srgbClr val="FF0000"/>
                          </a:solidFill>
                          <a:effectLst/>
                          <a:latin typeface="Calibri" panose="020F0502020204030204" pitchFamily="34" charset="0"/>
                        </a:rPr>
                        <a:t>cross cutting</a:t>
                      </a:r>
                    </a:p>
                  </a:txBody>
                  <a:tcPr marL="7144" marR="7144" marT="7144" marB="0" anchor="b">
                    <a:lnL>
                      <a:noFill/>
                    </a:lnL>
                    <a:lnR w="6350" cap="flat" cmpd="sng" algn="ctr">
                      <a:solidFill>
                        <a:srgbClr val="A9D08E"/>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70AD47"/>
                    </a:solidFill>
                  </a:tcPr>
                </a:tc>
                <a:extLst>
                  <a:ext uri="{0D108BD9-81ED-4DB2-BD59-A6C34878D82A}">
                    <a16:rowId xmlns:a16="http://schemas.microsoft.com/office/drawing/2014/main" val="4238398684"/>
                  </a:ext>
                </a:extLst>
              </a:tr>
              <a:tr h="1630333">
                <a:tc>
                  <a:txBody>
                    <a:bodyPr/>
                    <a:lstStyle/>
                    <a:p>
                      <a:pPr algn="ctr" fontAlgn="ctr"/>
                      <a:r>
                        <a:rPr lang="en-US" sz="1100" b="1" i="0" u="none" strike="noStrike">
                          <a:solidFill>
                            <a:srgbClr val="000000"/>
                          </a:solidFill>
                          <a:effectLst/>
                          <a:latin typeface="Calibri" panose="020F0502020204030204" pitchFamily="34" charset="0"/>
                        </a:rPr>
                        <a:t>definitions</a:t>
                      </a:r>
                    </a:p>
                  </a:txBody>
                  <a:tcPr marL="7144" marR="7144" marT="7144" marB="0" anchor="ctr">
                    <a:lnL>
                      <a:noFill/>
                    </a:lnL>
                    <a:lnR w="6350" cap="flat" cmpd="sng" algn="ctr">
                      <a:solidFill>
                        <a:srgbClr val="A9D08E"/>
                      </a:solidFill>
                      <a:prstDash val="solid"/>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Calibri" panose="020F0502020204030204" pitchFamily="34" charset="0"/>
                        </a:rPr>
                        <a:t>The extent to which the intervention has generated or is expected to generate significant positive or negative, intended or </a:t>
                      </a:r>
                      <a:r>
                        <a:rPr lang="en-US" sz="1100" b="1" i="0" u="sng" strike="noStrike" dirty="0">
                          <a:solidFill>
                            <a:srgbClr val="000000"/>
                          </a:solidFill>
                          <a:effectLst/>
                          <a:latin typeface="Calibri" panose="020F0502020204030204" pitchFamily="34" charset="0"/>
                        </a:rPr>
                        <a:t>unintended</a:t>
                      </a:r>
                      <a:r>
                        <a:rPr lang="en-US" sz="1100" b="0" i="0" u="none" strike="noStrike" dirty="0">
                          <a:solidFill>
                            <a:srgbClr val="000000"/>
                          </a:solidFill>
                          <a:effectLst/>
                          <a:latin typeface="Calibri" panose="020F0502020204030204" pitchFamily="34" charset="0"/>
                        </a:rPr>
                        <a:t>, higher-level effects.</a:t>
                      </a:r>
                    </a:p>
                  </a:txBody>
                  <a:tcPr marL="7144" marR="7144" marT="7144" marB="0" anchor="ctr">
                    <a:lnL w="6350" cap="flat" cmpd="sng" algn="ctr">
                      <a:solidFill>
                        <a:srgbClr val="A9D08E"/>
                      </a:solidFill>
                      <a:prstDash val="solid"/>
                      <a:round/>
                      <a:headEnd type="none" w="med" len="med"/>
                      <a:tailEnd type="none" w="med" len="med"/>
                    </a:lnL>
                    <a:lnR>
                      <a:noFill/>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US" sz="1100" b="0" i="0" u="none" strike="noStrike" dirty="0">
                          <a:solidFill>
                            <a:srgbClr val="000000"/>
                          </a:solidFill>
                          <a:effectLst/>
                          <a:latin typeface="Calibri" panose="020F0502020204030204" pitchFamily="34" charset="0"/>
                        </a:rPr>
                        <a:t>Includes an examination of the financial, economic, social, </a:t>
                      </a:r>
                      <a:r>
                        <a:rPr lang="en-US" sz="1100" b="1" i="0" u="sng" strike="noStrike" dirty="0">
                          <a:solidFill>
                            <a:srgbClr val="000000"/>
                          </a:solidFill>
                          <a:effectLst/>
                          <a:latin typeface="Calibri" panose="020F0502020204030204" pitchFamily="34" charset="0"/>
                        </a:rPr>
                        <a:t>environmental</a:t>
                      </a:r>
                      <a:r>
                        <a:rPr lang="en-US" sz="1100" b="0" i="0" u="none" strike="noStrike" dirty="0">
                          <a:solidFill>
                            <a:srgbClr val="000000"/>
                          </a:solidFill>
                          <a:effectLst/>
                          <a:latin typeface="Calibri" panose="020F0502020204030204" pitchFamily="34" charset="0"/>
                        </a:rPr>
                        <a:t>, and institutional capacities of the systems needed to sustain net benefits over time</a:t>
                      </a:r>
                    </a:p>
                  </a:txBody>
                  <a:tcPr marL="7144" marR="7144" marT="7144" marB="0" anchor="ctr">
                    <a:lnL>
                      <a:noFill/>
                    </a:lnL>
                    <a:lnR>
                      <a:noFill/>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US" sz="1100" b="0" i="0" u="none" strike="noStrike" dirty="0">
                          <a:solidFill>
                            <a:srgbClr val="000000"/>
                          </a:solidFill>
                          <a:effectLst/>
                          <a:latin typeface="Calibri" panose="020F0502020204030204" pitchFamily="34" charset="0"/>
                        </a:rPr>
                        <a:t>Policy coherence for sustainable development (PCSD; SDG 17) requires a close look at the interactions between economic, social and </a:t>
                      </a:r>
                      <a:r>
                        <a:rPr lang="en-US" sz="1100" b="1" i="0" u="sng" strike="noStrike" dirty="0">
                          <a:solidFill>
                            <a:srgbClr val="000000"/>
                          </a:solidFill>
                          <a:effectLst/>
                          <a:latin typeface="Calibri" panose="020F0502020204030204" pitchFamily="34" charset="0"/>
                        </a:rPr>
                        <a:t>environmental</a:t>
                      </a:r>
                      <a:r>
                        <a:rPr lang="en-US" sz="1100" b="0" i="0" u="none" strike="noStrike" dirty="0">
                          <a:solidFill>
                            <a:srgbClr val="000000"/>
                          </a:solidFill>
                          <a:effectLst/>
                          <a:latin typeface="Calibri" panose="020F0502020204030204" pitchFamily="34" charset="0"/>
                        </a:rPr>
                        <a:t> dimensions.</a:t>
                      </a:r>
                    </a:p>
                  </a:txBody>
                  <a:tcPr marL="7144" marR="7144" marT="7144" marB="0" anchor="ctr">
                    <a:lnL>
                      <a:noFill/>
                    </a:lnL>
                    <a:lnR>
                      <a:noFill/>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US" sz="1100" b="0" i="0" u="none" strike="noStrike" dirty="0">
                          <a:solidFill>
                            <a:srgbClr val="000000"/>
                          </a:solidFill>
                          <a:effectLst/>
                          <a:latin typeface="Calibri" panose="020F0502020204030204" pitchFamily="34" charset="0"/>
                        </a:rPr>
                        <a:t>Cross-cutting issues like the </a:t>
                      </a:r>
                      <a:r>
                        <a:rPr lang="en-US" sz="1100" b="1" i="0" u="sng" strike="noStrike" dirty="0">
                          <a:solidFill>
                            <a:srgbClr val="000000"/>
                          </a:solidFill>
                          <a:effectLst/>
                          <a:latin typeface="Calibri" panose="020F0502020204030204" pitchFamily="34" charset="0"/>
                        </a:rPr>
                        <a:t>environment </a:t>
                      </a:r>
                      <a:r>
                        <a:rPr lang="en-US" sz="1100" b="0" i="0" u="none" strike="noStrike" dirty="0">
                          <a:solidFill>
                            <a:srgbClr val="000000"/>
                          </a:solidFill>
                          <a:effectLst/>
                          <a:latin typeface="Calibri" panose="020F0502020204030204" pitchFamily="34" charset="0"/>
                        </a:rPr>
                        <a:t>and gender equality are relevant to all aspects of development. Environment and development should be seen as one and the same thing. (OECD DAC)</a:t>
                      </a:r>
                    </a:p>
                  </a:txBody>
                  <a:tcPr marL="7144" marR="7144" marT="7144" marB="0" anchor="ctr">
                    <a:lnL>
                      <a:noFill/>
                    </a:lnL>
                    <a:lnR w="6350" cap="flat" cmpd="sng" algn="ctr">
                      <a:solidFill>
                        <a:srgbClr val="A9D08E"/>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FFFF00"/>
                    </a:solidFill>
                  </a:tcPr>
                </a:tc>
                <a:extLst>
                  <a:ext uri="{0D108BD9-81ED-4DB2-BD59-A6C34878D82A}">
                    <a16:rowId xmlns:a16="http://schemas.microsoft.com/office/drawing/2014/main" val="3333845289"/>
                  </a:ext>
                </a:extLst>
              </a:tr>
              <a:tr h="1672136">
                <a:tc>
                  <a:txBody>
                    <a:bodyPr/>
                    <a:lstStyle/>
                    <a:p>
                      <a:pPr algn="ctr" fontAlgn="ctr"/>
                      <a:r>
                        <a:rPr lang="en-US" sz="1100" b="1" i="0" u="none" strike="noStrike" dirty="0">
                          <a:solidFill>
                            <a:srgbClr val="000000"/>
                          </a:solidFill>
                          <a:effectLst/>
                          <a:latin typeface="Calibri" panose="020F0502020204030204" pitchFamily="34" charset="0"/>
                        </a:rPr>
                        <a:t>issues found</a:t>
                      </a:r>
                    </a:p>
                  </a:txBody>
                  <a:tcPr marL="7144" marR="7144" marT="7144" marB="0" anchor="ctr">
                    <a:lnL>
                      <a:noFill/>
                    </a:lnL>
                    <a:lnR w="6350" cap="flat" cmpd="sng" algn="ctr">
                      <a:solidFill>
                        <a:srgbClr val="A9D08E"/>
                      </a:solidFill>
                      <a:prstDash val="solid"/>
                      <a:round/>
                      <a:headEnd type="none" w="med" len="med"/>
                      <a:tailEnd type="none" w="med" len="med"/>
                    </a:lnR>
                    <a:lnT>
                      <a:noFill/>
                    </a:lnT>
                    <a:lnB>
                      <a:noFill/>
                    </a:lnB>
                  </a:tcPr>
                </a:tc>
                <a:tc>
                  <a:txBody>
                    <a:bodyPr/>
                    <a:lstStyle/>
                    <a:p>
                      <a:pPr algn="ctr" fontAlgn="ctr"/>
                      <a:r>
                        <a:rPr lang="en-US" sz="1100" b="0" i="0" u="none" strike="noStrike" dirty="0" smtClean="0">
                          <a:solidFill>
                            <a:srgbClr val="000000"/>
                          </a:solidFill>
                          <a:effectLst/>
                          <a:latin typeface="Calibri" panose="020F0502020204030204" pitchFamily="34" charset="0"/>
                        </a:rPr>
                        <a:t>Evaluations</a:t>
                      </a:r>
                      <a:r>
                        <a:rPr lang="en-US" sz="1100" b="0" i="0" u="none" strike="noStrike" baseline="0" dirty="0" smtClean="0">
                          <a:solidFill>
                            <a:srgbClr val="000000"/>
                          </a:solidFill>
                          <a:effectLst/>
                          <a:latin typeface="Calibri" panose="020F0502020204030204" pitchFamily="34" charset="0"/>
                        </a:rPr>
                        <a:t> would need to determine possible environmental effects and include it in an adjusted TOC; a map of industry specific environmental effects (e.g. pollution) would help</a:t>
                      </a:r>
                      <a:endParaRPr lang="en-US" sz="1100" b="0" i="0" u="none" strike="noStrike" dirty="0">
                        <a:solidFill>
                          <a:srgbClr val="000000"/>
                        </a:solidFill>
                        <a:effectLst/>
                        <a:latin typeface="Calibri" panose="020F0502020204030204" pitchFamily="34" charset="0"/>
                      </a:endParaRPr>
                    </a:p>
                  </a:txBody>
                  <a:tcPr marL="7144" marR="7144" marT="7144" marB="0" anchor="ctr">
                    <a:lnL w="6350" cap="flat" cmpd="sng" algn="ctr">
                      <a:solidFill>
                        <a:srgbClr val="A9D08E"/>
                      </a:solidFill>
                      <a:prstDash val="solid"/>
                      <a:round/>
                      <a:headEnd type="none" w="med" len="med"/>
                      <a:tailEnd type="none" w="med" len="med"/>
                    </a:lnL>
                    <a:lnR>
                      <a:noFill/>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panose="020F0502020204030204" pitchFamily="34" charset="0"/>
                        </a:rPr>
                        <a:t>Requires a sound understanding of the environmental</a:t>
                      </a:r>
                      <a:r>
                        <a:rPr lang="en-US" sz="1100" b="0" i="0" u="none" strike="noStrike" baseline="0" dirty="0" smtClean="0">
                          <a:solidFill>
                            <a:srgbClr val="000000"/>
                          </a:solidFill>
                          <a:effectLst/>
                          <a:latin typeface="Calibri" panose="020F0502020204030204" pitchFamily="34" charset="0"/>
                        </a:rPr>
                        <a:t> issues related to the project. Rebound effects important: use of good science important.</a:t>
                      </a:r>
                      <a:endParaRPr lang="en-US" sz="1100" b="0" i="0" u="none" strike="noStrike" dirty="0">
                        <a:solidFill>
                          <a:srgbClr val="000000"/>
                        </a:solidFill>
                        <a:effectLst/>
                        <a:latin typeface="Calibri" panose="020F0502020204030204" pitchFamily="34" charset="0"/>
                      </a:endParaRPr>
                    </a:p>
                  </a:txBody>
                  <a:tcPr marL="7144" marR="7144" marT="7144" marB="0" anchor="ctr">
                    <a:lnL>
                      <a:noFill/>
                    </a:lnL>
                    <a:lnR>
                      <a:noFill/>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panose="020F0502020204030204" pitchFamily="34" charset="0"/>
                        </a:rPr>
                        <a:t>Need</a:t>
                      </a:r>
                      <a:r>
                        <a:rPr lang="en-US" sz="1100" b="0" i="0" u="none" strike="noStrike" baseline="0" dirty="0" smtClean="0">
                          <a:solidFill>
                            <a:srgbClr val="000000"/>
                          </a:solidFill>
                          <a:effectLst/>
                          <a:latin typeface="Calibri" panose="020F0502020204030204" pitchFamily="34" charset="0"/>
                        </a:rPr>
                        <a:t> to analyze more the trade-offs and co-benefits between SDGs (e.g. SD report 2019)</a:t>
                      </a:r>
                      <a:endParaRPr lang="en-US" sz="1100" b="0" i="0" u="none" strike="noStrike" dirty="0">
                        <a:solidFill>
                          <a:srgbClr val="000000"/>
                        </a:solidFill>
                        <a:effectLst/>
                        <a:latin typeface="Calibri" panose="020F0502020204030204" pitchFamily="34" charset="0"/>
                      </a:endParaRPr>
                    </a:p>
                  </a:txBody>
                  <a:tcPr marL="7144" marR="7144" marT="7144" marB="0" anchor="ctr">
                    <a:lnL>
                      <a:noFill/>
                    </a:lnL>
                    <a:lnR>
                      <a:noFill/>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US" sz="1100" b="0" i="0" u="none" strike="noStrike" dirty="0" smtClean="0">
                          <a:solidFill>
                            <a:srgbClr val="000000"/>
                          </a:solidFill>
                          <a:effectLst/>
                          <a:latin typeface="Calibri" panose="020F0502020204030204" pitchFamily="34" charset="0"/>
                        </a:rPr>
                        <a:t>Disadvantage: considering the environment a “cross cutting factor” places</a:t>
                      </a:r>
                      <a:r>
                        <a:rPr lang="en-US" sz="1100" b="0" i="0" u="none" strike="noStrike" baseline="0" dirty="0" smtClean="0">
                          <a:solidFill>
                            <a:srgbClr val="000000"/>
                          </a:solidFill>
                          <a:effectLst/>
                          <a:latin typeface="Calibri" panose="020F0502020204030204" pitchFamily="34" charset="0"/>
                        </a:rPr>
                        <a:t> it outside the causal logic of the theory of change</a:t>
                      </a:r>
                      <a:endParaRPr lang="en-US" sz="1100" b="0" i="0" u="none" strike="noStrike" dirty="0">
                        <a:solidFill>
                          <a:srgbClr val="000000"/>
                        </a:solidFill>
                        <a:effectLst/>
                        <a:latin typeface="Calibri" panose="020F0502020204030204" pitchFamily="34" charset="0"/>
                      </a:endParaRPr>
                    </a:p>
                  </a:txBody>
                  <a:tcPr marL="7144" marR="7144" marT="7144" marB="0" anchor="ctr">
                    <a:lnL>
                      <a:noFill/>
                    </a:lnL>
                    <a:lnR w="6350" cap="flat" cmpd="sng" algn="ctr">
                      <a:solidFill>
                        <a:srgbClr val="A9D08E"/>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FFFF00"/>
                    </a:solidFill>
                  </a:tcPr>
                </a:tc>
                <a:extLst>
                  <a:ext uri="{0D108BD9-81ED-4DB2-BD59-A6C34878D82A}">
                    <a16:rowId xmlns:a16="http://schemas.microsoft.com/office/drawing/2014/main" val="2625994693"/>
                  </a:ext>
                </a:extLst>
              </a:tr>
            </a:tbl>
          </a:graphicData>
        </a:graphic>
      </p:graphicFrame>
    </p:spTree>
    <p:extLst>
      <p:ext uri="{BB962C8B-B14F-4D97-AF65-F5344CB8AC3E}">
        <p14:creationId xmlns:p14="http://schemas.microsoft.com/office/powerpoint/2010/main" val="3893756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err="1" smtClean="0"/>
              <a:t>Guidance</a:t>
            </a:r>
            <a:r>
              <a:rPr lang="es-MX" sz="2800" dirty="0" smtClean="0"/>
              <a:t> </a:t>
            </a:r>
            <a:r>
              <a:rPr lang="es-MX" sz="2800" dirty="0" err="1" smtClean="0"/>
              <a:t>areas</a:t>
            </a:r>
            <a:r>
              <a:rPr lang="es-MX" sz="2800" dirty="0" smtClean="0"/>
              <a:t> </a:t>
            </a:r>
            <a:r>
              <a:rPr lang="es-MX" sz="2800" dirty="0" err="1" smtClean="0"/>
              <a:t>suggested</a:t>
            </a:r>
            <a:r>
              <a:rPr lang="es-MX" sz="2800" dirty="0" smtClean="0"/>
              <a:t> in </a:t>
            </a:r>
            <a:r>
              <a:rPr lang="es-MX" sz="2800" dirty="0" err="1" smtClean="0"/>
              <a:t>ongoing</a:t>
            </a:r>
            <a:r>
              <a:rPr lang="es-MX" sz="2800" dirty="0" smtClean="0"/>
              <a:t> </a:t>
            </a:r>
            <a:r>
              <a:rPr lang="es-MX" sz="2800" dirty="0" err="1" smtClean="0"/>
              <a:t>study</a:t>
            </a:r>
            <a:endParaRPr lang="es-MX" sz="2800" dirty="0"/>
          </a:p>
        </p:txBody>
      </p:sp>
      <p:sp>
        <p:nvSpPr>
          <p:cNvPr id="3" name="Marcador de contenido 2"/>
          <p:cNvSpPr>
            <a:spLocks noGrp="1"/>
          </p:cNvSpPr>
          <p:nvPr>
            <p:ph idx="1"/>
          </p:nvPr>
        </p:nvSpPr>
        <p:spPr/>
        <p:txBody>
          <a:bodyPr/>
          <a:lstStyle/>
          <a:p>
            <a:pPr marL="457200" lvl="1" indent="0">
              <a:buNone/>
            </a:pPr>
            <a:r>
              <a:rPr lang="en-US" sz="2000" b="1" dirty="0" smtClean="0"/>
              <a:t>Use more specific environmental information/science: </a:t>
            </a:r>
            <a:r>
              <a:rPr lang="en-US" sz="2000" dirty="0" smtClean="0"/>
              <a:t>map </a:t>
            </a:r>
            <a:r>
              <a:rPr lang="en-US" sz="2000" dirty="0"/>
              <a:t>of agency specific environmental </a:t>
            </a:r>
            <a:r>
              <a:rPr lang="en-US" sz="2000" dirty="0" smtClean="0"/>
              <a:t>impacts, environmental </a:t>
            </a:r>
            <a:r>
              <a:rPr lang="en-US" sz="2000" dirty="0"/>
              <a:t>data sets</a:t>
            </a:r>
          </a:p>
          <a:p>
            <a:pPr marL="457200" lvl="1" indent="0">
              <a:buNone/>
            </a:pPr>
            <a:endParaRPr lang="es-MX" sz="2000" dirty="0" smtClean="0"/>
          </a:p>
          <a:p>
            <a:pPr lvl="1"/>
            <a:r>
              <a:rPr lang="es-MX" sz="2000" dirty="0" err="1" smtClean="0"/>
              <a:t>Challenge</a:t>
            </a:r>
            <a:r>
              <a:rPr lang="es-MX" sz="2000" dirty="0" smtClean="0"/>
              <a:t> to define the </a:t>
            </a:r>
            <a:r>
              <a:rPr lang="es-MX" sz="2000" dirty="0" err="1" smtClean="0"/>
              <a:t>scope</a:t>
            </a:r>
            <a:r>
              <a:rPr lang="es-MX" sz="2000" dirty="0" smtClean="0"/>
              <a:t>: reduce </a:t>
            </a:r>
            <a:r>
              <a:rPr lang="es-MX" sz="2000" dirty="0" err="1" smtClean="0"/>
              <a:t>environmental</a:t>
            </a:r>
            <a:r>
              <a:rPr lang="es-MX" sz="2000" dirty="0" smtClean="0"/>
              <a:t> </a:t>
            </a:r>
            <a:r>
              <a:rPr lang="es-MX" sz="2000" dirty="0" err="1" smtClean="0"/>
              <a:t>impact</a:t>
            </a:r>
            <a:r>
              <a:rPr lang="es-MX" sz="2000" dirty="0" smtClean="0"/>
              <a:t> of </a:t>
            </a:r>
            <a:r>
              <a:rPr lang="es-MX" sz="2000" dirty="0" err="1" smtClean="0"/>
              <a:t>cement</a:t>
            </a:r>
            <a:r>
              <a:rPr lang="es-MX" sz="2000" dirty="0" smtClean="0"/>
              <a:t> </a:t>
            </a:r>
            <a:r>
              <a:rPr lang="es-MX" sz="2000" dirty="0" err="1" smtClean="0"/>
              <a:t>factories</a:t>
            </a:r>
            <a:r>
              <a:rPr lang="es-MX" sz="2000" dirty="0" smtClean="0"/>
              <a:t> in </a:t>
            </a:r>
            <a:r>
              <a:rPr lang="es-MX" sz="2000" dirty="0" err="1" smtClean="0"/>
              <a:t>region</a:t>
            </a:r>
            <a:r>
              <a:rPr lang="es-MX" sz="2000" dirty="0" smtClean="0"/>
              <a:t> X vs. </a:t>
            </a:r>
            <a:r>
              <a:rPr lang="es-MX" sz="2000" dirty="0" err="1"/>
              <a:t>o</a:t>
            </a:r>
            <a:r>
              <a:rPr lang="es-MX" sz="2000" dirty="0" err="1" smtClean="0"/>
              <a:t>verall</a:t>
            </a:r>
            <a:r>
              <a:rPr lang="es-MX" sz="2000" dirty="0" smtClean="0"/>
              <a:t> </a:t>
            </a:r>
            <a:r>
              <a:rPr lang="es-MX" sz="2000" dirty="0" err="1" smtClean="0"/>
              <a:t>impact</a:t>
            </a:r>
            <a:r>
              <a:rPr lang="es-MX" sz="2000" dirty="0" smtClean="0"/>
              <a:t> of </a:t>
            </a:r>
            <a:r>
              <a:rPr lang="es-MX" sz="2000" dirty="0" err="1" smtClean="0"/>
              <a:t>cement</a:t>
            </a:r>
            <a:r>
              <a:rPr lang="es-MX" sz="2000" dirty="0" smtClean="0"/>
              <a:t> </a:t>
            </a:r>
            <a:r>
              <a:rPr lang="es-MX" sz="2000" dirty="0" err="1" smtClean="0"/>
              <a:t>industry</a:t>
            </a:r>
            <a:r>
              <a:rPr lang="es-MX" sz="2000" dirty="0" smtClean="0"/>
              <a:t>/use of </a:t>
            </a:r>
            <a:r>
              <a:rPr lang="es-MX" sz="2000" dirty="0" err="1" smtClean="0"/>
              <a:t>cement</a:t>
            </a:r>
            <a:r>
              <a:rPr lang="es-MX" sz="2000" dirty="0" smtClean="0"/>
              <a:t> – </a:t>
            </a:r>
            <a:r>
              <a:rPr lang="es-MX" sz="2000" dirty="0" err="1" smtClean="0"/>
              <a:t>where</a:t>
            </a:r>
            <a:r>
              <a:rPr lang="es-MX" sz="2000" dirty="0" smtClean="0"/>
              <a:t> to </a:t>
            </a:r>
            <a:r>
              <a:rPr lang="es-MX" sz="2000" dirty="0" err="1" smtClean="0"/>
              <a:t>draw</a:t>
            </a:r>
            <a:r>
              <a:rPr lang="es-MX" sz="2000" dirty="0" smtClean="0"/>
              <a:t> the line?</a:t>
            </a:r>
          </a:p>
          <a:p>
            <a:pPr lvl="1"/>
            <a:r>
              <a:rPr lang="es-MX" sz="2000" dirty="0" smtClean="0"/>
              <a:t>Global vs. Local </a:t>
            </a:r>
            <a:r>
              <a:rPr lang="es-MX" sz="2000" dirty="0" err="1" smtClean="0"/>
              <a:t>environmental</a:t>
            </a:r>
            <a:r>
              <a:rPr lang="es-MX" sz="2000" dirty="0" smtClean="0"/>
              <a:t> </a:t>
            </a:r>
            <a:r>
              <a:rPr lang="es-MX" sz="2000" dirty="0" err="1" smtClean="0"/>
              <a:t>effects</a:t>
            </a:r>
            <a:r>
              <a:rPr lang="es-MX" sz="2000" dirty="0" smtClean="0"/>
              <a:t>: </a:t>
            </a:r>
            <a:r>
              <a:rPr lang="es-MX" sz="2000" dirty="0" err="1" smtClean="0"/>
              <a:t>for</a:t>
            </a:r>
            <a:r>
              <a:rPr lang="es-MX" sz="2000" dirty="0" smtClean="0"/>
              <a:t> </a:t>
            </a:r>
            <a:r>
              <a:rPr lang="es-MX" sz="2000" dirty="0" err="1" smtClean="0"/>
              <a:t>industry</a:t>
            </a:r>
            <a:r>
              <a:rPr lang="es-MX" sz="2000" dirty="0" smtClean="0"/>
              <a:t> </a:t>
            </a:r>
            <a:r>
              <a:rPr lang="es-MX" sz="2000" dirty="0" err="1" smtClean="0"/>
              <a:t>both</a:t>
            </a:r>
            <a:r>
              <a:rPr lang="es-MX" sz="2000" dirty="0" smtClean="0"/>
              <a:t> </a:t>
            </a:r>
            <a:r>
              <a:rPr lang="es-MX" sz="2000" dirty="0" err="1" smtClean="0"/>
              <a:t>need</a:t>
            </a:r>
            <a:r>
              <a:rPr lang="es-MX" sz="2000" dirty="0" smtClean="0"/>
              <a:t> to be </a:t>
            </a:r>
            <a:r>
              <a:rPr lang="es-MX" sz="2000" dirty="0" err="1" smtClean="0"/>
              <a:t>considered</a:t>
            </a:r>
            <a:r>
              <a:rPr lang="es-MX" sz="2000" dirty="0" smtClean="0"/>
              <a:t> (</a:t>
            </a:r>
            <a:r>
              <a:rPr lang="es-MX" sz="2000" dirty="0" err="1" smtClean="0"/>
              <a:t>Climate</a:t>
            </a:r>
            <a:r>
              <a:rPr lang="es-MX" sz="2000" dirty="0" smtClean="0"/>
              <a:t> </a:t>
            </a:r>
            <a:r>
              <a:rPr lang="es-MX" sz="2000" dirty="0" err="1" smtClean="0"/>
              <a:t>change</a:t>
            </a:r>
            <a:r>
              <a:rPr lang="es-MX" sz="2000" dirty="0" smtClean="0"/>
              <a:t> </a:t>
            </a:r>
            <a:r>
              <a:rPr lang="es-MX" sz="2000" dirty="0" err="1" smtClean="0"/>
              <a:t>bias</a:t>
            </a:r>
            <a:r>
              <a:rPr lang="es-MX" sz="2000" dirty="0" smtClean="0"/>
              <a:t>?)</a:t>
            </a:r>
            <a:r>
              <a:rPr lang="es-MX" sz="2000" dirty="0"/>
              <a:t> </a:t>
            </a:r>
            <a:r>
              <a:rPr lang="es-MX" sz="2000" dirty="0" err="1"/>
              <a:t>impact</a:t>
            </a:r>
            <a:r>
              <a:rPr lang="es-MX" sz="2000" dirty="0"/>
              <a:t> </a:t>
            </a:r>
            <a:r>
              <a:rPr lang="es-MX" sz="2000" dirty="0" err="1"/>
              <a:t>on</a:t>
            </a:r>
            <a:r>
              <a:rPr lang="es-MX" sz="2000" dirty="0"/>
              <a:t> </a:t>
            </a:r>
            <a:r>
              <a:rPr lang="es-MX" sz="2000" dirty="0" err="1"/>
              <a:t>humans</a:t>
            </a:r>
            <a:r>
              <a:rPr lang="es-MX" sz="2000" dirty="0" smtClean="0"/>
              <a:t>;</a:t>
            </a:r>
          </a:p>
          <a:p>
            <a:pPr lvl="1"/>
            <a:r>
              <a:rPr lang="es-MX" sz="2000" dirty="0" err="1" smtClean="0"/>
              <a:t>E.g</a:t>
            </a:r>
            <a:r>
              <a:rPr lang="es-MX" sz="2000" dirty="0" smtClean="0"/>
              <a:t>. </a:t>
            </a:r>
            <a:r>
              <a:rPr lang="es-MX" sz="2000" dirty="0" err="1" smtClean="0"/>
              <a:t>Lancet</a:t>
            </a:r>
            <a:r>
              <a:rPr lang="es-MX" sz="2000" dirty="0" smtClean="0"/>
              <a:t> </a:t>
            </a:r>
            <a:r>
              <a:rPr lang="es-MX" sz="2000" dirty="0" err="1" smtClean="0"/>
              <a:t>report</a:t>
            </a:r>
            <a:r>
              <a:rPr lang="es-MX" sz="2000" dirty="0" smtClean="0"/>
              <a:t> </a:t>
            </a:r>
            <a:r>
              <a:rPr lang="es-MX" sz="2000" dirty="0" err="1"/>
              <a:t>on</a:t>
            </a:r>
            <a:r>
              <a:rPr lang="es-MX" sz="2000" dirty="0"/>
              <a:t> </a:t>
            </a:r>
            <a:r>
              <a:rPr lang="es-MX" sz="2000" dirty="0" err="1"/>
              <a:t>pollution</a:t>
            </a:r>
            <a:r>
              <a:rPr lang="es-MX" sz="2000" dirty="0"/>
              <a:t> </a:t>
            </a:r>
            <a:r>
              <a:rPr lang="es-MX" sz="2000" dirty="0" err="1" smtClean="0"/>
              <a:t>effects</a:t>
            </a:r>
            <a:r>
              <a:rPr lang="es-MX" sz="2000" dirty="0" smtClean="0"/>
              <a:t>; in general local </a:t>
            </a:r>
            <a:r>
              <a:rPr lang="es-MX" sz="2000" dirty="0" err="1" smtClean="0"/>
              <a:t>environmental</a:t>
            </a:r>
            <a:r>
              <a:rPr lang="es-MX" sz="2000" dirty="0" smtClean="0"/>
              <a:t> </a:t>
            </a:r>
            <a:r>
              <a:rPr lang="es-MX" sz="2000" dirty="0" err="1" smtClean="0"/>
              <a:t>effects</a:t>
            </a:r>
            <a:r>
              <a:rPr lang="es-MX" sz="2000" dirty="0" smtClean="0"/>
              <a:t> more </a:t>
            </a:r>
            <a:r>
              <a:rPr lang="es-MX" sz="2000" dirty="0" err="1" smtClean="0"/>
              <a:t>challenging</a:t>
            </a:r>
            <a:r>
              <a:rPr lang="es-MX" sz="2000" dirty="0" smtClean="0"/>
              <a:t> to link </a:t>
            </a:r>
            <a:r>
              <a:rPr lang="es-MX" sz="2000" dirty="0" err="1" smtClean="0"/>
              <a:t>with</a:t>
            </a:r>
            <a:r>
              <a:rPr lang="es-MX" sz="2000" dirty="0" smtClean="0"/>
              <a:t> </a:t>
            </a:r>
            <a:r>
              <a:rPr lang="es-MX" sz="2000" dirty="0" err="1" smtClean="0"/>
              <a:t>good</a:t>
            </a:r>
            <a:r>
              <a:rPr lang="es-MX" sz="2000" dirty="0" smtClean="0"/>
              <a:t> </a:t>
            </a:r>
            <a:r>
              <a:rPr lang="es-MX" sz="2000" dirty="0" err="1" smtClean="0"/>
              <a:t>science</a:t>
            </a:r>
            <a:endParaRPr lang="es-MX" sz="2000" dirty="0" smtClean="0"/>
          </a:p>
          <a:p>
            <a:pPr lvl="1"/>
            <a:r>
              <a:rPr lang="es-MX" sz="2000" dirty="0" smtClean="0"/>
              <a:t>Introduce </a:t>
            </a:r>
            <a:r>
              <a:rPr lang="es-MX" sz="2000" dirty="0" err="1" smtClean="0"/>
              <a:t>environmental</a:t>
            </a:r>
            <a:r>
              <a:rPr lang="es-MX" sz="2000" dirty="0" smtClean="0"/>
              <a:t> </a:t>
            </a:r>
            <a:r>
              <a:rPr lang="es-MX" sz="2000" dirty="0" err="1" smtClean="0"/>
              <a:t>impact</a:t>
            </a:r>
            <a:r>
              <a:rPr lang="es-MX" sz="2000" dirty="0" smtClean="0"/>
              <a:t> </a:t>
            </a:r>
            <a:r>
              <a:rPr lang="es-MX" sz="2000" dirty="0" err="1" smtClean="0"/>
              <a:t>categories</a:t>
            </a:r>
            <a:r>
              <a:rPr lang="es-MX" sz="2000" dirty="0" smtClean="0"/>
              <a:t> (High, </a:t>
            </a:r>
            <a:r>
              <a:rPr lang="es-MX" sz="2000" dirty="0" err="1" smtClean="0"/>
              <a:t>medium</a:t>
            </a:r>
            <a:r>
              <a:rPr lang="es-MX" sz="2000" dirty="0" smtClean="0"/>
              <a:t>, </a:t>
            </a:r>
            <a:r>
              <a:rPr lang="es-MX" sz="2000" dirty="0" err="1" smtClean="0"/>
              <a:t>low</a:t>
            </a:r>
            <a:r>
              <a:rPr lang="es-MX" sz="2000" dirty="0" smtClean="0"/>
              <a:t>)?</a:t>
            </a:r>
          </a:p>
          <a:p>
            <a:pPr lvl="1"/>
            <a:endParaRPr lang="es-MX" sz="2000" dirty="0"/>
          </a:p>
          <a:p>
            <a:pPr marL="457200" lvl="1" indent="0">
              <a:buNone/>
            </a:pPr>
            <a:endParaRPr lang="es-MX" sz="2000" dirty="0" smtClean="0"/>
          </a:p>
          <a:p>
            <a:pPr lvl="1"/>
            <a:endParaRPr lang="es-MX" sz="2000" dirty="0"/>
          </a:p>
        </p:txBody>
      </p:sp>
    </p:spTree>
    <p:extLst>
      <p:ext uri="{BB962C8B-B14F-4D97-AF65-F5344CB8AC3E}">
        <p14:creationId xmlns:p14="http://schemas.microsoft.com/office/powerpoint/2010/main" val="1752224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9737" y="447558"/>
            <a:ext cx="8194451" cy="994172"/>
          </a:xfrm>
        </p:spPr>
        <p:txBody>
          <a:bodyPr>
            <a:normAutofit/>
          </a:bodyPr>
          <a:lstStyle/>
          <a:p>
            <a:r>
              <a:rPr lang="es-MX" sz="2700" dirty="0"/>
              <a:t>Case: </a:t>
            </a:r>
            <a:r>
              <a:rPr lang="es-MX" sz="2700" dirty="0" err="1"/>
              <a:t>Cement</a:t>
            </a:r>
            <a:r>
              <a:rPr lang="es-MX" sz="2700" dirty="0"/>
              <a:t> </a:t>
            </a:r>
            <a:r>
              <a:rPr lang="es-MX" sz="2700" dirty="0" err="1"/>
              <a:t>sectoral</a:t>
            </a:r>
            <a:r>
              <a:rPr lang="es-MX" sz="2700" dirty="0"/>
              <a:t> Project in India – </a:t>
            </a:r>
            <a:r>
              <a:rPr lang="es-MX" sz="2700" dirty="0" err="1"/>
              <a:t>impact</a:t>
            </a:r>
            <a:r>
              <a:rPr lang="es-MX" sz="2700" dirty="0"/>
              <a:t> </a:t>
            </a:r>
            <a:r>
              <a:rPr lang="es-MX" sz="2700" dirty="0" err="1"/>
              <a:t>dimension</a:t>
            </a:r>
            <a:endParaRPr lang="es-MX" sz="2700" dirty="0"/>
          </a:p>
        </p:txBody>
      </p:sp>
      <p:pic>
        <p:nvPicPr>
          <p:cNvPr id="3" name="Imagen 2"/>
          <p:cNvPicPr>
            <a:picLocks noChangeAspect="1"/>
          </p:cNvPicPr>
          <p:nvPr/>
        </p:nvPicPr>
        <p:blipFill>
          <a:blip r:embed="rId3"/>
          <a:stretch>
            <a:fillRect/>
          </a:stretch>
        </p:blipFill>
        <p:spPr>
          <a:xfrm>
            <a:off x="639737" y="1463305"/>
            <a:ext cx="7619255" cy="4304007"/>
          </a:xfrm>
          <a:prstGeom prst="rect">
            <a:avLst/>
          </a:prstGeom>
        </p:spPr>
      </p:pic>
      <p:sp>
        <p:nvSpPr>
          <p:cNvPr id="5" name="CuadroTexto 4"/>
          <p:cNvSpPr txBox="1"/>
          <p:nvPr/>
        </p:nvSpPr>
        <p:spPr>
          <a:xfrm>
            <a:off x="7333097" y="5639642"/>
            <a:ext cx="1851789" cy="646331"/>
          </a:xfrm>
          <a:prstGeom prst="rect">
            <a:avLst/>
          </a:prstGeom>
          <a:noFill/>
          <a:ln w="57150">
            <a:solidFill>
              <a:srgbClr val="FF0000"/>
            </a:solidFill>
          </a:ln>
        </p:spPr>
        <p:txBody>
          <a:bodyPr wrap="none" rtlCol="0">
            <a:spAutoFit/>
          </a:bodyPr>
          <a:lstStyle/>
          <a:p>
            <a:r>
              <a:rPr lang="es-MX" b="1" dirty="0" err="1" smtClean="0"/>
              <a:t>Environmental</a:t>
            </a:r>
            <a:r>
              <a:rPr lang="es-MX" b="1" dirty="0" smtClean="0"/>
              <a:t> </a:t>
            </a:r>
          </a:p>
          <a:p>
            <a:r>
              <a:rPr lang="es-MX" b="1" dirty="0" err="1" smtClean="0"/>
              <a:t>dimension</a:t>
            </a:r>
            <a:endParaRPr lang="es-MX" b="1" dirty="0"/>
          </a:p>
        </p:txBody>
      </p:sp>
      <p:cxnSp>
        <p:nvCxnSpPr>
          <p:cNvPr id="8" name="Conector angular 7"/>
          <p:cNvCxnSpPr/>
          <p:nvPr/>
        </p:nvCxnSpPr>
        <p:spPr>
          <a:xfrm rot="16200000" flipV="1">
            <a:off x="8019426" y="5108371"/>
            <a:ext cx="635939" cy="426603"/>
          </a:xfrm>
          <a:prstGeom prst="bentConnector3">
            <a:avLst>
              <a:gd name="adj1" fmla="val 103255"/>
            </a:avLst>
          </a:prstGeom>
          <a:ln w="50800">
            <a:solidFill>
              <a:srgbClr val="FF0000"/>
            </a:solidFill>
            <a:headEnd w="lg" len="lg"/>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78306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err="1" smtClean="0"/>
              <a:t>Guidance</a:t>
            </a:r>
            <a:r>
              <a:rPr lang="es-MX" sz="2800" dirty="0" smtClean="0"/>
              <a:t> </a:t>
            </a:r>
            <a:r>
              <a:rPr lang="es-MX" sz="2800" dirty="0" err="1" smtClean="0"/>
              <a:t>areas</a:t>
            </a:r>
            <a:r>
              <a:rPr lang="es-MX" sz="2800" dirty="0" smtClean="0"/>
              <a:t> </a:t>
            </a:r>
            <a:r>
              <a:rPr lang="es-MX" sz="2800" dirty="0" err="1" smtClean="0"/>
              <a:t>suggested</a:t>
            </a:r>
            <a:r>
              <a:rPr lang="es-MX" sz="2800" dirty="0" smtClean="0"/>
              <a:t> in </a:t>
            </a:r>
            <a:r>
              <a:rPr lang="es-MX" sz="2800" dirty="0" err="1" smtClean="0"/>
              <a:t>ongoing</a:t>
            </a:r>
            <a:r>
              <a:rPr lang="es-MX" sz="2800" dirty="0" smtClean="0"/>
              <a:t> </a:t>
            </a:r>
            <a:r>
              <a:rPr lang="es-MX" sz="2800" dirty="0" err="1" smtClean="0"/>
              <a:t>study</a:t>
            </a:r>
            <a:endParaRPr lang="es-MX" sz="2800" dirty="0"/>
          </a:p>
        </p:txBody>
      </p:sp>
      <p:sp>
        <p:nvSpPr>
          <p:cNvPr id="3" name="Marcador de contenido 2"/>
          <p:cNvSpPr>
            <a:spLocks noGrp="1"/>
          </p:cNvSpPr>
          <p:nvPr>
            <p:ph idx="1"/>
          </p:nvPr>
        </p:nvSpPr>
        <p:spPr/>
        <p:txBody>
          <a:bodyPr/>
          <a:lstStyle/>
          <a:p>
            <a:pPr marL="457200" lvl="1" indent="0">
              <a:buNone/>
            </a:pPr>
            <a:r>
              <a:rPr lang="en-US" sz="2000" b="1" dirty="0" smtClean="0"/>
              <a:t>Foster environmental learning</a:t>
            </a:r>
            <a:r>
              <a:rPr lang="en-US" sz="2000" dirty="0" smtClean="0"/>
              <a:t>: </a:t>
            </a:r>
            <a:r>
              <a:rPr lang="en-US" sz="2000" dirty="0"/>
              <a:t>environmental mainstreaming to </a:t>
            </a:r>
            <a:r>
              <a:rPr lang="en-US" sz="2000" dirty="0" err="1"/>
              <a:t>programme</a:t>
            </a:r>
            <a:r>
              <a:rPr lang="en-US" sz="2000" dirty="0"/>
              <a:t> design through management action </a:t>
            </a:r>
            <a:r>
              <a:rPr lang="en-US" sz="2000" dirty="0" smtClean="0"/>
              <a:t>records, lessons </a:t>
            </a:r>
            <a:r>
              <a:rPr lang="en-US" sz="2000" dirty="0"/>
              <a:t>learned to move from unintended to intended environmental </a:t>
            </a:r>
            <a:r>
              <a:rPr lang="en-US" sz="2000" dirty="0" smtClean="0"/>
              <a:t>effects</a:t>
            </a:r>
            <a:endParaRPr lang="es-MX" sz="2000" dirty="0" smtClean="0"/>
          </a:p>
          <a:p>
            <a:pPr lvl="1"/>
            <a:r>
              <a:rPr lang="es-MX" sz="2000" dirty="0" smtClean="0"/>
              <a:t>More </a:t>
            </a:r>
            <a:r>
              <a:rPr lang="es-MX" sz="2000" dirty="0" err="1" smtClean="0"/>
              <a:t>explicit</a:t>
            </a:r>
            <a:r>
              <a:rPr lang="es-MX" sz="2000" dirty="0" smtClean="0"/>
              <a:t> </a:t>
            </a:r>
            <a:r>
              <a:rPr lang="es-MX" sz="2000" dirty="0" err="1" smtClean="0"/>
              <a:t>requirements</a:t>
            </a:r>
            <a:r>
              <a:rPr lang="es-MX" sz="2000" dirty="0" smtClean="0"/>
              <a:t> </a:t>
            </a:r>
            <a:r>
              <a:rPr lang="es-MX" sz="2000" dirty="0" err="1" smtClean="0"/>
              <a:t>for</a:t>
            </a:r>
            <a:r>
              <a:rPr lang="es-MX" sz="2000" dirty="0" smtClean="0"/>
              <a:t> </a:t>
            </a:r>
            <a:r>
              <a:rPr lang="es-MX" sz="2000" dirty="0" err="1" smtClean="0"/>
              <a:t>coverage</a:t>
            </a:r>
            <a:r>
              <a:rPr lang="es-MX" sz="2000" dirty="0" smtClean="0"/>
              <a:t> of </a:t>
            </a:r>
            <a:r>
              <a:rPr lang="es-MX" sz="2000" dirty="0" err="1" smtClean="0"/>
              <a:t>environmental</a:t>
            </a:r>
            <a:r>
              <a:rPr lang="es-MX" sz="2000" dirty="0" smtClean="0"/>
              <a:t> </a:t>
            </a:r>
            <a:r>
              <a:rPr lang="es-MX" sz="2000" dirty="0" err="1" smtClean="0"/>
              <a:t>issues</a:t>
            </a:r>
            <a:r>
              <a:rPr lang="es-MX" sz="2000" dirty="0" smtClean="0"/>
              <a:t> in </a:t>
            </a:r>
            <a:r>
              <a:rPr lang="es-MX" sz="2000" dirty="0" err="1" smtClean="0"/>
              <a:t>evaluation</a:t>
            </a:r>
            <a:r>
              <a:rPr lang="es-MX" sz="2000" dirty="0" smtClean="0"/>
              <a:t> TOR, </a:t>
            </a:r>
            <a:r>
              <a:rPr lang="es-MX" sz="2000" dirty="0" err="1" smtClean="0"/>
              <a:t>including</a:t>
            </a:r>
            <a:r>
              <a:rPr lang="es-MX" sz="2000" dirty="0" smtClean="0"/>
              <a:t> </a:t>
            </a:r>
            <a:r>
              <a:rPr lang="es-MX" sz="2000" dirty="0" err="1" smtClean="0"/>
              <a:t>specific</a:t>
            </a:r>
            <a:r>
              <a:rPr lang="es-MX" sz="2000" dirty="0" smtClean="0"/>
              <a:t> </a:t>
            </a:r>
            <a:r>
              <a:rPr lang="es-MX" sz="2000" dirty="0" err="1" smtClean="0"/>
              <a:t>recommendations</a:t>
            </a:r>
            <a:r>
              <a:rPr lang="es-MX" sz="2000" dirty="0" smtClean="0"/>
              <a:t> and </a:t>
            </a:r>
            <a:r>
              <a:rPr lang="es-MX" sz="2000" dirty="0" err="1" smtClean="0"/>
              <a:t>lessons</a:t>
            </a:r>
            <a:r>
              <a:rPr lang="es-MX" sz="2000" dirty="0" smtClean="0"/>
              <a:t>; </a:t>
            </a:r>
            <a:r>
              <a:rPr lang="es-MX" sz="2000" dirty="0" err="1" smtClean="0"/>
              <a:t>relatively</a:t>
            </a:r>
            <a:r>
              <a:rPr lang="es-MX" sz="2000" dirty="0" smtClean="0"/>
              <a:t> easy to </a:t>
            </a:r>
            <a:r>
              <a:rPr lang="es-MX" sz="2000" dirty="0" err="1" smtClean="0"/>
              <a:t>implement</a:t>
            </a:r>
            <a:endParaRPr lang="es-MX" sz="2000" dirty="0" smtClean="0"/>
          </a:p>
          <a:p>
            <a:pPr lvl="1"/>
            <a:r>
              <a:rPr lang="es-MX" sz="2000" dirty="0" err="1" smtClean="0"/>
              <a:t>Will</a:t>
            </a:r>
            <a:r>
              <a:rPr lang="es-MX" sz="2000" dirty="0" smtClean="0"/>
              <a:t> </a:t>
            </a:r>
            <a:r>
              <a:rPr lang="es-MX" sz="2000" dirty="0" err="1" smtClean="0"/>
              <a:t>take</a:t>
            </a:r>
            <a:r>
              <a:rPr lang="es-MX" sz="2000" dirty="0" smtClean="0"/>
              <a:t> time, </a:t>
            </a:r>
            <a:r>
              <a:rPr lang="es-MX" sz="2000" dirty="0" err="1" smtClean="0"/>
              <a:t>but</a:t>
            </a:r>
            <a:r>
              <a:rPr lang="es-MX" sz="2000" dirty="0" smtClean="0"/>
              <a:t> </a:t>
            </a:r>
            <a:r>
              <a:rPr lang="es-MX" sz="2000" dirty="0" err="1" smtClean="0"/>
              <a:t>represents</a:t>
            </a:r>
            <a:r>
              <a:rPr lang="es-MX" sz="2000" dirty="0" smtClean="0"/>
              <a:t> </a:t>
            </a:r>
            <a:r>
              <a:rPr lang="es-MX" sz="2000" dirty="0" err="1" smtClean="0"/>
              <a:t>an</a:t>
            </a:r>
            <a:r>
              <a:rPr lang="es-MX" sz="2000" dirty="0" smtClean="0"/>
              <a:t> </a:t>
            </a:r>
            <a:r>
              <a:rPr lang="es-MX" sz="2000" dirty="0" err="1" smtClean="0"/>
              <a:t>opportunity</a:t>
            </a:r>
            <a:r>
              <a:rPr lang="es-MX" sz="2000" dirty="0" smtClean="0"/>
              <a:t> </a:t>
            </a:r>
            <a:r>
              <a:rPr lang="es-MX" sz="2000" dirty="0" err="1" smtClean="0"/>
              <a:t>for</a:t>
            </a:r>
            <a:r>
              <a:rPr lang="es-MX" sz="2000" dirty="0" smtClean="0"/>
              <a:t> the </a:t>
            </a:r>
            <a:r>
              <a:rPr lang="es-MX" sz="2000" dirty="0" err="1" smtClean="0"/>
              <a:t>evaluation</a:t>
            </a:r>
            <a:r>
              <a:rPr lang="es-MX" sz="2000" dirty="0" smtClean="0"/>
              <a:t> </a:t>
            </a:r>
            <a:r>
              <a:rPr lang="es-MX" sz="2000" dirty="0" err="1" smtClean="0"/>
              <a:t>community</a:t>
            </a:r>
            <a:r>
              <a:rPr lang="es-MX" sz="2000" dirty="0" smtClean="0"/>
              <a:t> to </a:t>
            </a:r>
            <a:r>
              <a:rPr lang="es-MX" sz="2000" dirty="0" err="1" smtClean="0"/>
              <a:t>influence</a:t>
            </a:r>
            <a:r>
              <a:rPr lang="es-MX" sz="2000" dirty="0" smtClean="0"/>
              <a:t> the </a:t>
            </a:r>
            <a:r>
              <a:rPr lang="es-MX" sz="2000" dirty="0" err="1" smtClean="0"/>
              <a:t>whole</a:t>
            </a:r>
            <a:r>
              <a:rPr lang="es-MX" sz="2000" dirty="0" smtClean="0"/>
              <a:t> </a:t>
            </a:r>
            <a:r>
              <a:rPr lang="es-MX" sz="2000" dirty="0" err="1" smtClean="0"/>
              <a:t>programme</a:t>
            </a:r>
            <a:r>
              <a:rPr lang="es-MX" sz="2000" dirty="0" smtClean="0"/>
              <a:t> </a:t>
            </a:r>
            <a:r>
              <a:rPr lang="es-MX" sz="2000" dirty="0" err="1" smtClean="0"/>
              <a:t>cycle</a:t>
            </a:r>
            <a:r>
              <a:rPr lang="es-MX" sz="2000" dirty="0" smtClean="0"/>
              <a:t>.</a:t>
            </a:r>
          </a:p>
          <a:p>
            <a:pPr lvl="1"/>
            <a:r>
              <a:rPr lang="es-MX" sz="2000" dirty="0" smtClean="0"/>
              <a:t>At UNIDO </a:t>
            </a:r>
            <a:r>
              <a:rPr lang="es-MX" sz="2000" dirty="0" err="1" smtClean="0"/>
              <a:t>inclusion</a:t>
            </a:r>
            <a:r>
              <a:rPr lang="es-MX" sz="2000" dirty="0" smtClean="0"/>
              <a:t> of  </a:t>
            </a:r>
            <a:r>
              <a:rPr lang="es-MX" sz="2000" dirty="0" err="1" smtClean="0"/>
              <a:t>environment</a:t>
            </a:r>
            <a:r>
              <a:rPr lang="es-MX" sz="2000" dirty="0" smtClean="0"/>
              <a:t> </a:t>
            </a:r>
            <a:r>
              <a:rPr lang="es-MX" sz="2000" dirty="0" err="1" smtClean="0"/>
              <a:t>category</a:t>
            </a:r>
            <a:r>
              <a:rPr lang="es-MX" sz="2000" dirty="0" smtClean="0"/>
              <a:t> in </a:t>
            </a:r>
            <a:r>
              <a:rPr lang="es-MX" sz="2000" dirty="0" err="1" smtClean="0"/>
              <a:t>databases</a:t>
            </a:r>
            <a:r>
              <a:rPr lang="es-MX" sz="2000" dirty="0" smtClean="0"/>
              <a:t> of </a:t>
            </a:r>
            <a:r>
              <a:rPr lang="es-MX" sz="2000" dirty="0" err="1" smtClean="0"/>
              <a:t>lessons</a:t>
            </a:r>
            <a:r>
              <a:rPr lang="es-MX" sz="2000" dirty="0" smtClean="0"/>
              <a:t> and </a:t>
            </a:r>
            <a:r>
              <a:rPr lang="es-MX" sz="2000" dirty="0" err="1" smtClean="0"/>
              <a:t>recommendations</a:t>
            </a:r>
            <a:r>
              <a:rPr lang="es-MX" sz="2000" dirty="0" smtClean="0"/>
              <a:t> </a:t>
            </a:r>
            <a:r>
              <a:rPr lang="es-MX" sz="2000" dirty="0" err="1" smtClean="0"/>
              <a:t>feasible</a:t>
            </a:r>
            <a:r>
              <a:rPr lang="es-MX" sz="2000" dirty="0" smtClean="0"/>
              <a:t>. </a:t>
            </a:r>
            <a:r>
              <a:rPr lang="es-MX" sz="2000" dirty="0" err="1" smtClean="0"/>
              <a:t>Also</a:t>
            </a:r>
            <a:r>
              <a:rPr lang="es-MX" sz="2000" dirty="0" smtClean="0"/>
              <a:t> </a:t>
            </a:r>
            <a:r>
              <a:rPr lang="es-MX" sz="2000" dirty="0" err="1" smtClean="0"/>
              <a:t>inclusion</a:t>
            </a:r>
            <a:r>
              <a:rPr lang="es-MX" sz="2000" dirty="0" smtClean="0"/>
              <a:t> in the </a:t>
            </a:r>
            <a:r>
              <a:rPr lang="es-MX" sz="2000" dirty="0" err="1" smtClean="0"/>
              <a:t>quality</a:t>
            </a:r>
            <a:r>
              <a:rPr lang="es-MX" sz="2000" dirty="0" smtClean="0"/>
              <a:t> rating </a:t>
            </a:r>
            <a:r>
              <a:rPr lang="es-MX" sz="2000" dirty="0" err="1" smtClean="0"/>
              <a:t>system</a:t>
            </a:r>
            <a:r>
              <a:rPr lang="es-MX" sz="2000" dirty="0" smtClean="0"/>
              <a:t> </a:t>
            </a:r>
            <a:r>
              <a:rPr lang="es-MX" sz="2000" dirty="0" err="1" smtClean="0"/>
              <a:t>for</a:t>
            </a:r>
            <a:r>
              <a:rPr lang="es-MX" sz="2000" dirty="0" smtClean="0"/>
              <a:t> </a:t>
            </a:r>
            <a:r>
              <a:rPr lang="es-MX" sz="2000" dirty="0" err="1" smtClean="0"/>
              <a:t>evaluations</a:t>
            </a:r>
            <a:r>
              <a:rPr lang="es-MX" sz="2000" dirty="0" smtClean="0"/>
              <a:t>.</a:t>
            </a:r>
            <a:endParaRPr lang="es-MX" sz="2000" dirty="0"/>
          </a:p>
        </p:txBody>
      </p:sp>
    </p:spTree>
    <p:extLst>
      <p:ext uri="{BB962C8B-B14F-4D97-AF65-F5344CB8AC3E}">
        <p14:creationId xmlns:p14="http://schemas.microsoft.com/office/powerpoint/2010/main" val="1271304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Some</a:t>
            </a:r>
            <a:r>
              <a:rPr lang="es-MX" dirty="0" smtClean="0"/>
              <a:t> </a:t>
            </a:r>
            <a:r>
              <a:rPr lang="es-MX" dirty="0" err="1" smtClean="0"/>
              <a:t>conclusions</a:t>
            </a:r>
            <a:endParaRPr lang="es-MX" dirty="0"/>
          </a:p>
        </p:txBody>
      </p:sp>
      <p:sp>
        <p:nvSpPr>
          <p:cNvPr id="3" name="Marcador de contenido 2"/>
          <p:cNvSpPr>
            <a:spLocks noGrp="1"/>
          </p:cNvSpPr>
          <p:nvPr>
            <p:ph idx="1"/>
          </p:nvPr>
        </p:nvSpPr>
        <p:spPr>
          <a:xfrm>
            <a:off x="1607134" y="1288688"/>
            <a:ext cx="6774099" cy="3263504"/>
          </a:xfrm>
        </p:spPr>
        <p:txBody>
          <a:bodyPr>
            <a:noAutofit/>
          </a:bodyPr>
          <a:lstStyle/>
          <a:p>
            <a:r>
              <a:rPr lang="es-MX" sz="2200" dirty="0" err="1" smtClean="0"/>
              <a:t>Overall</a:t>
            </a:r>
            <a:r>
              <a:rPr lang="es-MX" sz="2200" dirty="0" smtClean="0"/>
              <a:t> the </a:t>
            </a:r>
            <a:r>
              <a:rPr lang="es-MX" sz="2200" dirty="0" err="1" smtClean="0"/>
              <a:t>challenge</a:t>
            </a:r>
            <a:r>
              <a:rPr lang="es-MX" sz="2200" dirty="0" smtClean="0"/>
              <a:t> of </a:t>
            </a:r>
            <a:r>
              <a:rPr lang="es-MX" sz="2200" dirty="0" err="1" smtClean="0"/>
              <a:t>covering</a:t>
            </a:r>
            <a:r>
              <a:rPr lang="es-MX" sz="2200" dirty="0" smtClean="0"/>
              <a:t> </a:t>
            </a:r>
            <a:r>
              <a:rPr lang="es-MX" sz="2200" dirty="0" err="1" smtClean="0"/>
              <a:t>environment</a:t>
            </a:r>
            <a:r>
              <a:rPr lang="es-MX" sz="2200" dirty="0" smtClean="0"/>
              <a:t> </a:t>
            </a:r>
            <a:r>
              <a:rPr lang="es-MX" sz="2200" dirty="0" err="1" smtClean="0"/>
              <a:t>without</a:t>
            </a:r>
            <a:r>
              <a:rPr lang="es-MX" sz="2200" dirty="0" smtClean="0"/>
              <a:t> </a:t>
            </a:r>
            <a:r>
              <a:rPr lang="es-MX" sz="2200" dirty="0" err="1" smtClean="0"/>
              <a:t>increase</a:t>
            </a:r>
            <a:r>
              <a:rPr lang="es-MX" sz="2200" dirty="0" smtClean="0"/>
              <a:t> in </a:t>
            </a:r>
            <a:r>
              <a:rPr lang="es-MX" sz="2200" dirty="0" err="1" smtClean="0"/>
              <a:t>evaluation</a:t>
            </a:r>
            <a:r>
              <a:rPr lang="es-MX" sz="2200" dirty="0" smtClean="0"/>
              <a:t> </a:t>
            </a:r>
            <a:r>
              <a:rPr lang="es-MX" sz="2200" dirty="0" err="1" smtClean="0"/>
              <a:t>cost</a:t>
            </a:r>
            <a:r>
              <a:rPr lang="es-MX" sz="2200" dirty="0" smtClean="0"/>
              <a:t> </a:t>
            </a:r>
            <a:r>
              <a:rPr lang="es-MX" sz="2200" dirty="0" err="1" smtClean="0"/>
              <a:t>remains</a:t>
            </a:r>
            <a:endParaRPr lang="es-MX" sz="2200" dirty="0" smtClean="0"/>
          </a:p>
          <a:p>
            <a:r>
              <a:rPr lang="es-MX" sz="2200" dirty="0" err="1" smtClean="0"/>
              <a:t>Some</a:t>
            </a:r>
            <a:r>
              <a:rPr lang="es-MX" sz="2200" dirty="0" smtClean="0"/>
              <a:t> of the </a:t>
            </a:r>
            <a:r>
              <a:rPr lang="es-MX" sz="2200" dirty="0" err="1" smtClean="0"/>
              <a:t>proposed</a:t>
            </a:r>
            <a:r>
              <a:rPr lang="es-MX" sz="2200" dirty="0" smtClean="0"/>
              <a:t> </a:t>
            </a:r>
            <a:r>
              <a:rPr lang="es-MX" sz="2200" dirty="0" err="1" smtClean="0"/>
              <a:t>guidance</a:t>
            </a:r>
            <a:r>
              <a:rPr lang="es-MX" sz="2200" dirty="0" smtClean="0"/>
              <a:t> </a:t>
            </a:r>
            <a:r>
              <a:rPr lang="es-MX" sz="2200" dirty="0" err="1" smtClean="0"/>
              <a:t>areas</a:t>
            </a:r>
            <a:r>
              <a:rPr lang="es-MX" sz="2200" dirty="0" smtClean="0"/>
              <a:t> can </a:t>
            </a:r>
            <a:r>
              <a:rPr lang="es-MX" sz="2200" dirty="0" err="1" smtClean="0"/>
              <a:t>help</a:t>
            </a:r>
            <a:r>
              <a:rPr lang="es-MX" sz="2200" dirty="0" smtClean="0"/>
              <a:t> to do “more </a:t>
            </a:r>
            <a:r>
              <a:rPr lang="es-MX" sz="2200" dirty="0" err="1" smtClean="0"/>
              <a:t>with</a:t>
            </a:r>
            <a:r>
              <a:rPr lang="es-MX" sz="2200" dirty="0" smtClean="0"/>
              <a:t> </a:t>
            </a:r>
            <a:r>
              <a:rPr lang="es-MX" sz="2200" dirty="0" err="1" smtClean="0"/>
              <a:t>less</a:t>
            </a:r>
            <a:r>
              <a:rPr lang="es-MX" sz="2200" dirty="0" smtClean="0"/>
              <a:t>”</a:t>
            </a:r>
          </a:p>
          <a:p>
            <a:r>
              <a:rPr lang="es-MX" sz="2200" dirty="0" err="1" smtClean="0"/>
              <a:t>Maybe</a:t>
            </a:r>
            <a:r>
              <a:rPr lang="es-MX" sz="2200" dirty="0" smtClean="0"/>
              <a:t> </a:t>
            </a:r>
            <a:r>
              <a:rPr lang="es-MX" sz="2200" dirty="0" err="1" smtClean="0"/>
              <a:t>linkage</a:t>
            </a:r>
            <a:r>
              <a:rPr lang="es-MX" sz="2200" dirty="0" smtClean="0"/>
              <a:t> </a:t>
            </a:r>
            <a:r>
              <a:rPr lang="es-MX" sz="2200" dirty="0" err="1" smtClean="0"/>
              <a:t>with</a:t>
            </a:r>
            <a:r>
              <a:rPr lang="es-MX" sz="2200" dirty="0" smtClean="0"/>
              <a:t> </a:t>
            </a:r>
            <a:r>
              <a:rPr lang="es-MX" sz="2200" dirty="0" err="1" smtClean="0"/>
              <a:t>environmental</a:t>
            </a:r>
            <a:r>
              <a:rPr lang="es-MX" sz="2200" dirty="0" smtClean="0"/>
              <a:t> &amp; social </a:t>
            </a:r>
            <a:r>
              <a:rPr lang="es-MX" sz="2200" dirty="0" err="1" smtClean="0"/>
              <a:t>safeguards</a:t>
            </a:r>
            <a:r>
              <a:rPr lang="es-MX" sz="2200" dirty="0" smtClean="0"/>
              <a:t> can Help (“</a:t>
            </a:r>
            <a:r>
              <a:rPr lang="es-MX" sz="2200" dirty="0" err="1" smtClean="0"/>
              <a:t>environment</a:t>
            </a:r>
            <a:r>
              <a:rPr lang="es-MX" sz="2200" dirty="0" smtClean="0"/>
              <a:t> </a:t>
            </a:r>
            <a:r>
              <a:rPr lang="es-MX" sz="2200" dirty="0" err="1" smtClean="0"/>
              <a:t>marker</a:t>
            </a:r>
            <a:r>
              <a:rPr lang="es-MX" sz="2200" dirty="0" smtClean="0"/>
              <a:t>”) to decide </a:t>
            </a:r>
            <a:r>
              <a:rPr lang="es-MX" sz="2200" dirty="0" err="1" smtClean="0"/>
              <a:t>where</a:t>
            </a:r>
            <a:r>
              <a:rPr lang="es-MX" sz="2200" dirty="0" smtClean="0"/>
              <a:t> the </a:t>
            </a:r>
            <a:r>
              <a:rPr lang="es-MX" sz="2200" dirty="0" err="1" smtClean="0"/>
              <a:t>evaluation</a:t>
            </a:r>
            <a:r>
              <a:rPr lang="es-MX" sz="2200" dirty="0" smtClean="0"/>
              <a:t> </a:t>
            </a:r>
            <a:r>
              <a:rPr lang="es-MX" sz="2200" dirty="0" err="1" smtClean="0"/>
              <a:t>need</a:t>
            </a:r>
            <a:r>
              <a:rPr lang="es-MX" sz="2200" dirty="0" smtClean="0"/>
              <a:t> to </a:t>
            </a:r>
            <a:r>
              <a:rPr lang="es-MX" sz="2200" dirty="0" err="1" smtClean="0"/>
              <a:t>go</a:t>
            </a:r>
            <a:r>
              <a:rPr lang="es-MX" sz="2200" dirty="0" smtClean="0"/>
              <a:t> </a:t>
            </a:r>
            <a:r>
              <a:rPr lang="es-MX" sz="2200" dirty="0" err="1" smtClean="0"/>
              <a:t>deeper</a:t>
            </a:r>
            <a:r>
              <a:rPr lang="es-MX" sz="2200" dirty="0" smtClean="0"/>
              <a:t>.</a:t>
            </a:r>
            <a:endParaRPr lang="es-MX" sz="2200" dirty="0" smtClean="0"/>
          </a:p>
          <a:p>
            <a:endParaRPr lang="es-MX" sz="2200" dirty="0" smtClean="0"/>
          </a:p>
          <a:p>
            <a:endParaRPr lang="es-MX" sz="2200" dirty="0"/>
          </a:p>
        </p:txBody>
      </p:sp>
    </p:spTree>
    <p:extLst>
      <p:ext uri="{BB962C8B-B14F-4D97-AF65-F5344CB8AC3E}">
        <p14:creationId xmlns:p14="http://schemas.microsoft.com/office/powerpoint/2010/main" val="16559990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2232</TotalTime>
  <Words>651</Words>
  <Application>Microsoft Office PowerPoint</Application>
  <PresentationFormat>Presentación en pantalla (4:3)</PresentationFormat>
  <Paragraphs>42</Paragraphs>
  <Slides>6</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Arial</vt:lpstr>
      <vt:lpstr>Calibri</vt:lpstr>
      <vt:lpstr>Geneva</vt:lpstr>
      <vt:lpstr>Times New Roman</vt:lpstr>
      <vt:lpstr>Office Theme</vt:lpstr>
      <vt:lpstr>Some practical considerations from UNIDO</vt:lpstr>
      <vt:lpstr>Guidance areas suggested in ongoing study</vt:lpstr>
      <vt:lpstr>Guidance areas suggested in ongoing study</vt:lpstr>
      <vt:lpstr>Case: Cement sectoral Project in India – impact dimension</vt:lpstr>
      <vt:lpstr>Guidance areas suggested in ongoing study</vt:lpstr>
      <vt:lpstr>Some conclusions</vt:lpstr>
    </vt:vector>
  </TitlesOfParts>
  <Company>Laurie Douglas Graphic Design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UNEG presentation</dc:title>
  <dc:creator>Laurie Douglas</dc:creator>
  <cp:lastModifiedBy>Johannes Dobinger</cp:lastModifiedBy>
  <cp:revision>259</cp:revision>
  <dcterms:created xsi:type="dcterms:W3CDTF">2009-09-09T21:50:21Z</dcterms:created>
  <dcterms:modified xsi:type="dcterms:W3CDTF">2021-11-15T15:45:41Z</dcterms:modified>
</cp:coreProperties>
</file>