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8"/>
  </p:notesMasterIdLst>
  <p:sldIdLst>
    <p:sldId id="257" r:id="rId5"/>
    <p:sldId id="263" r:id="rId6"/>
    <p:sldId id="264" r:id="rId7"/>
    <p:sldId id="265" r:id="rId8"/>
    <p:sldId id="256" r:id="rId9"/>
    <p:sldId id="271" r:id="rId10"/>
    <p:sldId id="258" r:id="rId11"/>
    <p:sldId id="259" r:id="rId12"/>
    <p:sldId id="260" r:id="rId13"/>
    <p:sldId id="270" r:id="rId14"/>
    <p:sldId id="268" r:id="rId15"/>
    <p:sldId id="272" r:id="rId16"/>
    <p:sldId id="266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3E5828-BF3F-4D6D-B287-FC4AAEC7E732}" v="32" dt="2023-10-18T13:47:54.4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751" autoAdjust="0"/>
    <p:restoredTop sz="94650" autoAdjust="0"/>
  </p:normalViewPr>
  <p:slideViewPr>
    <p:cSldViewPr snapToGrid="0">
      <p:cViewPr>
        <p:scale>
          <a:sx n="109" d="100"/>
          <a:sy n="109" d="100"/>
        </p:scale>
        <p:origin x="576" y="78"/>
      </p:cViewPr>
      <p:guideLst/>
    </p:cSldViewPr>
  </p:slideViewPr>
  <p:outlineViewPr>
    <p:cViewPr>
      <p:scale>
        <a:sx n="33" d="100"/>
        <a:sy n="33" d="100"/>
      </p:scale>
      <p:origin x="0" y="-849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D068C6-7325-408C-921E-B389FF684A63}" type="datetimeFigureOut">
              <a:rPr lang="en-GB" smtClean="0"/>
              <a:t>04/10/2023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826FEE-2901-4F80-B040-94DEDE5C3EC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438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6952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826FEE-2901-4F80-B040-94DEDE5C3EC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3070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9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538" y="2873014"/>
            <a:ext cx="7200000" cy="608525"/>
          </a:xfrm>
        </p:spPr>
        <p:txBody>
          <a:bodyPr wrap="square" bIns="54000" anchor="t" anchorCtr="0">
            <a:noAutofit/>
          </a:bodyPr>
          <a:lstStyle>
            <a:lvl1pPr algn="l">
              <a:defRPr sz="4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538" y="3481539"/>
            <a:ext cx="7200000" cy="1655762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Aft>
                <a:spcPts val="1200"/>
              </a:spcAft>
              <a:buNone/>
              <a:defRPr sz="4000" b="0">
                <a:solidFill>
                  <a:schemeClr val="accent1"/>
                </a:solidFill>
              </a:defRPr>
            </a:lvl1pPr>
            <a:lvl2pPr marL="0" indent="0" algn="l">
              <a:buNone/>
              <a:defRPr sz="1400">
                <a:solidFill>
                  <a:schemeClr val="accent1"/>
                </a:solidFill>
              </a:defRPr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538" y="6180035"/>
            <a:ext cx="2743200" cy="216000"/>
          </a:xfrm>
        </p:spPr>
        <p:txBody>
          <a:bodyPr anchor="b" anchorCtr="0">
            <a:noAutofit/>
          </a:bodyPr>
          <a:lstStyle>
            <a:lvl1pPr>
              <a:defRPr sz="1000">
                <a:solidFill>
                  <a:schemeClr val="accent1"/>
                </a:solidFill>
              </a:defRPr>
            </a:lvl1pPr>
          </a:lstStyle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90538" y="685800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sp>
        <p:nvSpPr>
          <p:cNvPr id="11" name="Picture Placeholder 10"/>
          <p:cNvSpPr>
            <a:spLocks noGrp="1"/>
          </p:cNvSpPr>
          <p:nvPr>
            <p:ph type="pic" sz="quarter" idx="13" hasCustomPrompt="1"/>
          </p:nvPr>
        </p:nvSpPr>
        <p:spPr>
          <a:xfrm>
            <a:off x="2946400" y="0"/>
            <a:ext cx="9245600" cy="5321300"/>
          </a:xfrm>
          <a:custGeom>
            <a:avLst/>
            <a:gdLst>
              <a:gd name="connsiteX0" fmla="*/ 0 w 9245600"/>
              <a:gd name="connsiteY0" fmla="*/ 0 h 5321300"/>
              <a:gd name="connsiteX1" fmla="*/ 9245600 w 9245600"/>
              <a:gd name="connsiteY1" fmla="*/ 0 h 5321300"/>
              <a:gd name="connsiteX2" fmla="*/ 9245600 w 9245600"/>
              <a:gd name="connsiteY2" fmla="*/ 5321300 h 5321300"/>
              <a:gd name="connsiteX3" fmla="*/ 0 w 9245600"/>
              <a:gd name="connsiteY3" fmla="*/ 5321300 h 5321300"/>
              <a:gd name="connsiteX4" fmla="*/ 0 w 9245600"/>
              <a:gd name="connsiteY4" fmla="*/ 0 h 5321300"/>
              <a:gd name="connsiteX0" fmla="*/ 0 w 9245600"/>
              <a:gd name="connsiteY0" fmla="*/ 0 h 5321300"/>
              <a:gd name="connsiteX1" fmla="*/ 9245600 w 9245600"/>
              <a:gd name="connsiteY1" fmla="*/ 0 h 5321300"/>
              <a:gd name="connsiteX2" fmla="*/ 9245600 w 9245600"/>
              <a:gd name="connsiteY2" fmla="*/ 5321300 h 5321300"/>
              <a:gd name="connsiteX3" fmla="*/ 0 w 9245600"/>
              <a:gd name="connsiteY3" fmla="*/ 0 h 532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245600" h="5321300">
                <a:moveTo>
                  <a:pt x="0" y="0"/>
                </a:moveTo>
                <a:lnTo>
                  <a:pt x="9245600" y="0"/>
                </a:lnTo>
                <a:lnTo>
                  <a:pt x="9245600" y="53213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</p:spPr>
        <p:txBody>
          <a:bodyPr>
            <a:noAutofit/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GB"/>
              <a:t>Click icon to insert picture, or leave unchanged for plain colour fill</a:t>
            </a:r>
          </a:p>
        </p:txBody>
      </p:sp>
    </p:spTree>
    <p:extLst>
      <p:ext uri="{BB962C8B-B14F-4D97-AF65-F5344CB8AC3E}">
        <p14:creationId xmlns:p14="http://schemas.microsoft.com/office/powerpoint/2010/main" val="3166135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1088" y="6867374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sp>
        <p:nvSpPr>
          <p:cNvPr id="8" name="Right Triangle 7"/>
          <p:cNvSpPr/>
          <p:nvPr userDrawn="1"/>
        </p:nvSpPr>
        <p:spPr>
          <a:xfrm flipH="1">
            <a:off x="5529262" y="3007518"/>
            <a:ext cx="6662738" cy="3850481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7579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66325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sp>
        <p:nvSpPr>
          <p:cNvPr id="8" name="Right Triangle 7"/>
          <p:cNvSpPr/>
          <p:nvPr userDrawn="1"/>
        </p:nvSpPr>
        <p:spPr>
          <a:xfrm flipH="1">
            <a:off x="8286750" y="4601106"/>
            <a:ext cx="3905250" cy="2256894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sp>
        <p:nvSpPr>
          <p:cNvPr id="10" name="Right Triangle 9"/>
          <p:cNvSpPr/>
          <p:nvPr userDrawn="1"/>
        </p:nvSpPr>
        <p:spPr>
          <a:xfrm rot="10800000">
            <a:off x="3191027" y="2238"/>
            <a:ext cx="8999022" cy="5200650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20455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66325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  <p:sp>
        <p:nvSpPr>
          <p:cNvPr id="10" name="Right Triangle 9"/>
          <p:cNvSpPr/>
          <p:nvPr userDrawn="1"/>
        </p:nvSpPr>
        <p:spPr>
          <a:xfrm rot="10800000">
            <a:off x="5307376" y="0"/>
            <a:ext cx="6884624" cy="3978712"/>
          </a:xfrm>
          <a:prstGeom prst="rt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992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Photo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7200000" cy="1656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02038" y="687045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602" y="490538"/>
            <a:ext cx="1371472" cy="494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222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 Patter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21407" r="38481" b="40746"/>
          <a:stretch/>
        </p:blipFill>
        <p:spPr>
          <a:xfrm>
            <a:off x="-1397975" y="1085561"/>
            <a:ext cx="13604217" cy="57848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0538" y="2872800"/>
            <a:ext cx="7200000" cy="608525"/>
          </a:xfrm>
        </p:spPr>
        <p:txBody>
          <a:bodyPr bIns="54000" anchor="t" anchorCtr="0">
            <a:noAutofit/>
          </a:bodyPr>
          <a:lstStyle>
            <a:lvl1pPr>
              <a:lnSpc>
                <a:spcPct val="90000"/>
              </a:lnSpc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3481324"/>
            <a:ext cx="5868000" cy="648000"/>
          </a:xfrm>
        </p:spPr>
        <p:txBody>
          <a:bodyPr>
            <a:noAutofit/>
          </a:bodyPr>
          <a:lstStyle>
            <a:lvl1pPr marL="0" indent="0">
              <a:lnSpc>
                <a:spcPct val="90000"/>
              </a:lnSpc>
              <a:buNone/>
              <a:defRPr sz="4000" b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>
            <a:noAutofit/>
          </a:bodyPr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49663" y="6870450"/>
            <a:ext cx="5605462" cy="180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61462" y="6870450"/>
            <a:ext cx="540000" cy="288000"/>
          </a:xfrm>
        </p:spPr>
        <p:txBody>
          <a:bodyPr>
            <a:noAutofit/>
          </a:bodyPr>
          <a:lstStyle>
            <a:lvl1pPr>
              <a:defRPr>
                <a:noFill/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0" y="2988404"/>
            <a:ext cx="214312" cy="25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6282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0880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9567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82920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Patter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34" b="41970"/>
          <a:stretch/>
        </p:blipFill>
        <p:spPr>
          <a:xfrm>
            <a:off x="4581526" y="3244430"/>
            <a:ext cx="7619999" cy="3623095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90538" y="4796725"/>
            <a:ext cx="3412800" cy="970829"/>
          </a:xfrm>
        </p:spPr>
        <p:txBody>
          <a:bodyPr tIns="108000">
            <a:spAutoFit/>
          </a:bodyPr>
          <a:lstStyle>
            <a:lvl1pPr marL="489600" indent="-489600">
              <a:buSzPct val="150000"/>
              <a:buFontTx/>
              <a:buBlip>
                <a:blip r:embed="rId3"/>
              </a:buBlip>
              <a:defRPr b="0">
                <a:solidFill>
                  <a:schemeClr val="tx1"/>
                </a:solidFill>
              </a:defRPr>
            </a:lvl1pPr>
            <a:lvl2pPr marL="669600" indent="-180000">
              <a:buClr>
                <a:schemeClr val="accent2"/>
              </a:buClr>
              <a:buSzPct val="80000"/>
              <a:buFont typeface="Wingdings 3" panose="05040102010807070707" pitchFamily="18" charset="2"/>
              <a:buChar char="u"/>
              <a:defRPr sz="1000"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810859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Corner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 hasCustomPrompt="1"/>
          </p:nvPr>
        </p:nvSpPr>
        <p:spPr>
          <a:xfrm>
            <a:off x="4692650" y="2538000"/>
            <a:ext cx="7499350" cy="4320000"/>
          </a:xfrm>
          <a:custGeom>
            <a:avLst/>
            <a:gdLst>
              <a:gd name="connsiteX0" fmla="*/ 0 w 7499350"/>
              <a:gd name="connsiteY0" fmla="*/ 0 h 4320000"/>
              <a:gd name="connsiteX1" fmla="*/ 7499350 w 7499350"/>
              <a:gd name="connsiteY1" fmla="*/ 0 h 4320000"/>
              <a:gd name="connsiteX2" fmla="*/ 7499350 w 7499350"/>
              <a:gd name="connsiteY2" fmla="*/ 4320000 h 4320000"/>
              <a:gd name="connsiteX3" fmla="*/ 0 w 7499350"/>
              <a:gd name="connsiteY3" fmla="*/ 4320000 h 4320000"/>
              <a:gd name="connsiteX4" fmla="*/ 0 w 7499350"/>
              <a:gd name="connsiteY4" fmla="*/ 0 h 4320000"/>
              <a:gd name="connsiteX0" fmla="*/ 0 w 7499350"/>
              <a:gd name="connsiteY0" fmla="*/ 4320000 h 4320000"/>
              <a:gd name="connsiteX1" fmla="*/ 7499350 w 7499350"/>
              <a:gd name="connsiteY1" fmla="*/ 0 h 4320000"/>
              <a:gd name="connsiteX2" fmla="*/ 7499350 w 7499350"/>
              <a:gd name="connsiteY2" fmla="*/ 4320000 h 4320000"/>
              <a:gd name="connsiteX3" fmla="*/ 0 w 7499350"/>
              <a:gd name="connsiteY3" fmla="*/ 4320000 h 4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99350" h="4320000">
                <a:moveTo>
                  <a:pt x="0" y="4320000"/>
                </a:moveTo>
                <a:lnTo>
                  <a:pt x="7499350" y="0"/>
                </a:lnTo>
                <a:lnTo>
                  <a:pt x="7499350" y="4320000"/>
                </a:lnTo>
                <a:lnTo>
                  <a:pt x="0" y="4320000"/>
                </a:lnTo>
                <a:close/>
              </a:path>
            </a:pathLst>
          </a:custGeom>
        </p:spPr>
        <p:txBody>
          <a:bodyPr anchor="b" anchorCtr="0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insert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 userDrawn="1"/>
        </p:nvSpPr>
        <p:spPr>
          <a:xfrm>
            <a:off x="4686300" y="6870450"/>
            <a:ext cx="75057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/>
              <a:t>NB Manually place “ilo.org” device in front of image</a:t>
            </a:r>
          </a:p>
        </p:txBody>
      </p:sp>
    </p:spTree>
    <p:extLst>
      <p:ext uri="{BB962C8B-B14F-4D97-AF65-F5344CB8AC3E}">
        <p14:creationId xmlns:p14="http://schemas.microsoft.com/office/powerpoint/2010/main" val="259065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+ Image/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9" y="2393950"/>
            <a:ext cx="7311862" cy="34829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Box 8"/>
          <p:cNvSpPr txBox="1"/>
          <p:nvPr userDrawn="1"/>
        </p:nvSpPr>
        <p:spPr>
          <a:xfrm>
            <a:off x="4686300" y="6870450"/>
            <a:ext cx="7505700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GB" sz="1000"/>
              <a:t>NB Manually place “ilo.org” device in front of image</a:t>
            </a:r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 hasCustomPrompt="1"/>
          </p:nvPr>
        </p:nvSpPr>
        <p:spPr>
          <a:xfrm>
            <a:off x="8289130" y="981075"/>
            <a:ext cx="3902869" cy="5876925"/>
          </a:xfrm>
          <a:custGeom>
            <a:avLst/>
            <a:gdLst>
              <a:gd name="connsiteX0" fmla="*/ 0 w 3902869"/>
              <a:gd name="connsiteY0" fmla="*/ 0 h 5876925"/>
              <a:gd name="connsiteX1" fmla="*/ 3902869 w 3902869"/>
              <a:gd name="connsiteY1" fmla="*/ 0 h 5876925"/>
              <a:gd name="connsiteX2" fmla="*/ 3902869 w 3902869"/>
              <a:gd name="connsiteY2" fmla="*/ 5876925 h 5876925"/>
              <a:gd name="connsiteX3" fmla="*/ 0 w 3902869"/>
              <a:gd name="connsiteY3" fmla="*/ 5876925 h 5876925"/>
              <a:gd name="connsiteX4" fmla="*/ 0 w 3902869"/>
              <a:gd name="connsiteY4" fmla="*/ 0 h 5876925"/>
              <a:gd name="connsiteX0" fmla="*/ 0 w 3902869"/>
              <a:gd name="connsiteY0" fmla="*/ 0 h 5876925"/>
              <a:gd name="connsiteX1" fmla="*/ 3898107 w 3902869"/>
              <a:gd name="connsiteY1" fmla="*/ 2252663 h 5876925"/>
              <a:gd name="connsiteX2" fmla="*/ 3902869 w 3902869"/>
              <a:gd name="connsiteY2" fmla="*/ 5876925 h 5876925"/>
              <a:gd name="connsiteX3" fmla="*/ 0 w 3902869"/>
              <a:gd name="connsiteY3" fmla="*/ 5876925 h 5876925"/>
              <a:gd name="connsiteX4" fmla="*/ 0 w 3902869"/>
              <a:gd name="connsiteY4" fmla="*/ 0 h 5876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902869" h="5876925">
                <a:moveTo>
                  <a:pt x="0" y="0"/>
                </a:moveTo>
                <a:lnTo>
                  <a:pt x="3898107" y="2252663"/>
                </a:lnTo>
                <a:cubicBezTo>
                  <a:pt x="3899694" y="3460750"/>
                  <a:pt x="3901282" y="4668838"/>
                  <a:pt x="3902869" y="5876925"/>
                </a:cubicBezTo>
                <a:lnTo>
                  <a:pt x="0" y="5876925"/>
                </a:lnTo>
                <a:lnTo>
                  <a:pt x="0" y="0"/>
                </a:lnTo>
                <a:close/>
              </a:path>
            </a:pathLst>
          </a:custGeom>
        </p:spPr>
        <p:txBody>
          <a:bodyPr anchor="b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Click icon to insert picture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>
          <a:xfrm>
            <a:off x="8288338" y="5876925"/>
            <a:ext cx="3413125" cy="247650"/>
          </a:xfrm>
          <a:custGeom>
            <a:avLst/>
            <a:gdLst>
              <a:gd name="connsiteX0" fmla="*/ 0 w 3413125"/>
              <a:gd name="connsiteY0" fmla="*/ 0 h 247650"/>
              <a:gd name="connsiteX1" fmla="*/ 3413125 w 3413125"/>
              <a:gd name="connsiteY1" fmla="*/ 0 h 247650"/>
              <a:gd name="connsiteX2" fmla="*/ 3413125 w 3413125"/>
              <a:gd name="connsiteY2" fmla="*/ 247650 h 247650"/>
              <a:gd name="connsiteX3" fmla="*/ 0 w 3413125"/>
              <a:gd name="connsiteY3" fmla="*/ 247650 h 247650"/>
              <a:gd name="connsiteX4" fmla="*/ 0 w 3413125"/>
              <a:gd name="connsiteY4" fmla="*/ 0 h 247650"/>
              <a:gd name="connsiteX0" fmla="*/ 0 w 3413125"/>
              <a:gd name="connsiteY0" fmla="*/ 0 h 247650"/>
              <a:gd name="connsiteX1" fmla="*/ 3153569 w 3413125"/>
              <a:gd name="connsiteY1" fmla="*/ 0 h 247650"/>
              <a:gd name="connsiteX2" fmla="*/ 3413125 w 3413125"/>
              <a:gd name="connsiteY2" fmla="*/ 247650 h 247650"/>
              <a:gd name="connsiteX3" fmla="*/ 0 w 3413125"/>
              <a:gd name="connsiteY3" fmla="*/ 247650 h 247650"/>
              <a:gd name="connsiteX4" fmla="*/ 0 w 3413125"/>
              <a:gd name="connsiteY4" fmla="*/ 0 h 247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13125" h="247650">
                <a:moveTo>
                  <a:pt x="0" y="0"/>
                </a:moveTo>
                <a:lnTo>
                  <a:pt x="3153569" y="0"/>
                </a:lnTo>
                <a:lnTo>
                  <a:pt x="3413125" y="247650"/>
                </a:lnTo>
                <a:lnTo>
                  <a:pt x="0" y="2476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</p:spPr>
        <p:txBody>
          <a:bodyPr lIns="108000" anchor="ctr" anchorCtr="0"/>
          <a:lstStyle>
            <a:lvl1pPr>
              <a:defRPr sz="1000" b="0">
                <a:solidFill>
                  <a:schemeClr val="bg1"/>
                </a:solidFill>
              </a:defRPr>
            </a:lvl1pPr>
            <a:lvl2pPr>
              <a:defRPr sz="1000">
                <a:solidFill>
                  <a:schemeClr val="bg1"/>
                </a:solidFill>
              </a:defRPr>
            </a:lvl2pPr>
            <a:lvl3pPr>
              <a:defRPr sz="1000">
                <a:solidFill>
                  <a:schemeClr val="bg1"/>
                </a:solidFill>
              </a:defRPr>
            </a:lvl3pPr>
            <a:lvl4pPr>
              <a:defRPr sz="1000">
                <a:solidFill>
                  <a:schemeClr val="bg1"/>
                </a:solidFill>
              </a:defRPr>
            </a:lvl4pPr>
            <a:lvl5pPr>
              <a:defRPr sz="10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571289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53604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41062" y="2393949"/>
            <a:ext cx="53604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7130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34128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9600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8" name="Content Placeholder 3"/>
          <p:cNvSpPr>
            <a:spLocks noGrp="1"/>
          </p:cNvSpPr>
          <p:nvPr>
            <p:ph sz="half" idx="13"/>
          </p:nvPr>
        </p:nvSpPr>
        <p:spPr>
          <a:xfrm>
            <a:off x="8288662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147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 with Sta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0538" y="2393950"/>
            <a:ext cx="3412800" cy="34829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89600" y="2393949"/>
            <a:ext cx="3412800" cy="348297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8288662" y="2393950"/>
            <a:ext cx="3412801" cy="3482975"/>
          </a:xfrm>
        </p:spPr>
        <p:txBody>
          <a:bodyPr tIns="54000"/>
          <a:lstStyle>
            <a:lvl1pPr marL="360000" indent="-360000">
              <a:lnSpc>
                <a:spcPct val="80000"/>
              </a:lnSpc>
              <a:spcBef>
                <a:spcPts val="3200"/>
              </a:spcBef>
              <a:spcAft>
                <a:spcPts val="0"/>
              </a:spcAft>
              <a:buClr>
                <a:schemeClr val="accent2"/>
              </a:buClr>
              <a:buFontTx/>
              <a:buBlip>
                <a:blip r:embed="rId2"/>
              </a:buBlip>
              <a:defRPr sz="6000" b="0" spc="-200" baseline="0">
                <a:solidFill>
                  <a:schemeClr val="accent1"/>
                </a:solidFill>
              </a:defRPr>
            </a:lvl1pPr>
            <a:lvl2pPr marL="36000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None/>
              <a:defRPr sz="1000"/>
            </a:lvl2pPr>
          </a:lstStyle>
          <a:p>
            <a:pPr lvl="0"/>
            <a:r>
              <a:rPr lang="en-US"/>
              <a:t>00.0%</a:t>
            </a:r>
          </a:p>
          <a:p>
            <a:pPr lvl="1"/>
            <a:r>
              <a:rPr lang="en-US"/>
              <a:t>Supporting text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062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and Imag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490538" y="2393950"/>
            <a:ext cx="7380000" cy="3482976"/>
          </a:xfrm>
        </p:spPr>
        <p:txBody>
          <a:bodyPr tIns="0">
            <a:noAutofit/>
          </a:bodyPr>
          <a:lstStyle>
            <a:lvl1pPr marL="489600" indent="-489600">
              <a:buSzPct val="120000"/>
              <a:buFontTx/>
              <a:buBlip>
                <a:blip r:embed="rId2"/>
              </a:buBlip>
              <a:defRPr sz="2300" b="0">
                <a:solidFill>
                  <a:schemeClr val="tx1"/>
                </a:solidFill>
              </a:defRPr>
            </a:lvl1pPr>
            <a:lvl2pPr marL="489600" indent="0">
              <a:buClr>
                <a:schemeClr val="accent2"/>
              </a:buClr>
              <a:buSzPct val="80000"/>
              <a:buFont typeface="Wingdings 3" panose="05040102010807070707" pitchFamily="18" charset="2"/>
              <a:buNone/>
              <a:defRPr sz="2300" baseline="0"/>
            </a:lvl2pPr>
            <a:lvl3pPr marL="669600" indent="-180000">
              <a:spcBef>
                <a:spcPts val="1800"/>
              </a:spcBef>
              <a:defRPr sz="1000"/>
            </a:lvl3pPr>
          </a:lstStyle>
          <a:p>
            <a:pPr lvl="0"/>
            <a:r>
              <a:rPr lang="en-US"/>
              <a:t>Quote (level 1)</a:t>
            </a:r>
          </a:p>
          <a:p>
            <a:pPr lvl="1"/>
            <a:r>
              <a:rPr lang="en-US"/>
              <a:t>Continuation paras (level 2)</a:t>
            </a:r>
          </a:p>
          <a:p>
            <a:pPr lvl="2"/>
            <a:r>
              <a:rPr lang="en-GB"/>
              <a:t>Source (level 3)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4"/>
          </p:nvPr>
        </p:nvSpPr>
        <p:spPr>
          <a:xfrm>
            <a:off x="8270663" y="2447925"/>
            <a:ext cx="3430800" cy="3429000"/>
          </a:xfrm>
        </p:spPr>
        <p:txBody>
          <a:bodyPr/>
          <a:lstStyle>
            <a:lvl1pPr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0444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0538" y="1423195"/>
            <a:ext cx="11210924" cy="72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2393950"/>
            <a:ext cx="11210924" cy="348297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0538" y="6870450"/>
            <a:ext cx="2743200" cy="216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l">
              <a:defRPr sz="1000">
                <a:noFill/>
              </a:defRPr>
            </a:lvl1pPr>
          </a:lstStyle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0538" y="6337302"/>
            <a:ext cx="5605462" cy="18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000" b="1">
                <a:solidFill>
                  <a:schemeClr val="tx1"/>
                </a:solidFill>
              </a:defRPr>
            </a:lvl1pPr>
          </a:lstStyle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61462" y="432000"/>
            <a:ext cx="540000" cy="28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r">
              <a:defRPr sz="1800">
                <a:solidFill>
                  <a:schemeClr val="accent1"/>
                </a:solidFill>
              </a:defRPr>
            </a:lvl1pPr>
          </a:lstStyle>
          <a:p>
            <a:fld id="{856227C0-AD57-4F9B-BAE3-EEFB0D0EE427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38" y="490538"/>
            <a:ext cx="1371600" cy="49448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381" y="1519079"/>
            <a:ext cx="119513" cy="14029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063" y="6367463"/>
            <a:ext cx="644400" cy="17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613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7" r:id="rId3"/>
    <p:sldLayoutId id="2147483665" r:id="rId4"/>
    <p:sldLayoutId id="2147483666" r:id="rId5"/>
    <p:sldLayoutId id="2147483652" r:id="rId6"/>
    <p:sldLayoutId id="2147483664" r:id="rId7"/>
    <p:sldLayoutId id="2147483668" r:id="rId8"/>
    <p:sldLayoutId id="2147483669" r:id="rId9"/>
    <p:sldLayoutId id="2147483651" r:id="rId10"/>
    <p:sldLayoutId id="2147483660" r:id="rId11"/>
    <p:sldLayoutId id="2147483661" r:id="rId12"/>
    <p:sldLayoutId id="2147483662" r:id="rId13"/>
    <p:sldLayoutId id="2147483663" r:id="rId14"/>
    <p:sldLayoutId id="2147483654" r:id="rId15"/>
    <p:sldLayoutId id="2147483655" r:id="rId1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500" b="1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2400"/>
        </a:spcBef>
        <a:spcAft>
          <a:spcPts val="600"/>
        </a:spcAft>
        <a:buFont typeface="Arial" panose="020B0604020202020204" pitchFamily="34" charset="0"/>
        <a:buNone/>
        <a:defRPr sz="18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252000" indent="-252000" algn="l" defTabSz="914400" rtl="0" eaLnBrk="1" latinLnBrk="0" hangingPunct="1">
        <a:lnSpc>
          <a:spcPct val="100000"/>
        </a:lnSpc>
        <a:spcBef>
          <a:spcPts val="600"/>
        </a:spcBef>
        <a:buClr>
          <a:schemeClr val="accent2"/>
        </a:buClr>
        <a:buSzPct val="70000"/>
        <a:buFont typeface="Wingdings 3" panose="05040102010807070707" pitchFamily="18" charset="2"/>
        <a:buChar char="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0" indent="0" algn="l" defTabSz="914400" rtl="0" eaLnBrk="1" latinLnBrk="0" hangingPunct="1">
        <a:lnSpc>
          <a:spcPct val="100000"/>
        </a:lnSpc>
        <a:spcBef>
          <a:spcPts val="2400"/>
        </a:spcBef>
        <a:spcAft>
          <a:spcPts val="450"/>
        </a:spcAft>
        <a:buClr>
          <a:schemeClr val="accent2"/>
        </a:buClr>
        <a:buSzPct val="80000"/>
        <a:buFont typeface="Arial" panose="020B0604020202020204" pitchFamily="34" charset="0"/>
        <a:buNone/>
        <a:defRPr sz="1400" b="1" kern="1200">
          <a:solidFill>
            <a:schemeClr val="accent2"/>
          </a:solidFill>
          <a:latin typeface="+mn-lt"/>
          <a:ea typeface="+mn-ea"/>
          <a:cs typeface="+mn-cs"/>
        </a:defRPr>
      </a:lvl4pPr>
      <a:lvl5pPr marL="0" indent="0" algn="l" defTabSz="914400" rtl="0" eaLnBrk="1" latinLnBrk="0" hangingPunct="1">
        <a:lnSpc>
          <a:spcPct val="100000"/>
        </a:lnSpc>
        <a:spcBef>
          <a:spcPts val="450"/>
        </a:spcBef>
        <a:spcAft>
          <a:spcPts val="450"/>
        </a:spcAft>
        <a:buClr>
          <a:schemeClr val="accent2"/>
        </a:buClr>
        <a:buSzPct val="80000"/>
        <a:buFont typeface="Arial" panose="020B0604020202020204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2000" indent="-252000" algn="l" defTabSz="914400" rtl="0" eaLnBrk="1" latinLnBrk="0" hangingPunct="1">
        <a:lnSpc>
          <a:spcPct val="100000"/>
        </a:lnSpc>
        <a:spcBef>
          <a:spcPts val="450"/>
        </a:spcBef>
        <a:buClr>
          <a:schemeClr val="accent2"/>
        </a:buClr>
        <a:buSzPct val="70000"/>
        <a:buFont typeface="Wingdings 3" panose="05040102010807070707" pitchFamily="18" charset="2"/>
        <a:buChar char="u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0" indent="0" algn="l" defTabSz="9144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sz="10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309" userDrawn="1">
          <p15:clr>
            <a:srgbClr val="F26B43"/>
          </p15:clr>
        </p15:guide>
        <p15:guide id="4" pos="7371" userDrawn="1">
          <p15:clr>
            <a:srgbClr val="F26B43"/>
          </p15:clr>
        </p15:guide>
        <p15:guide id="5" orient="horz" pos="309" userDrawn="1">
          <p15:clr>
            <a:srgbClr val="F26B43"/>
          </p15:clr>
        </p15:guide>
        <p15:guide id="6" orient="horz" pos="4011" userDrawn="1">
          <p15:clr>
            <a:srgbClr val="F26B43"/>
          </p15:clr>
        </p15:guide>
        <p15:guide id="7" orient="horz" pos="1508" userDrawn="1">
          <p15:clr>
            <a:srgbClr val="F26B43"/>
          </p15:clr>
        </p15:guide>
        <p15:guide id="8" orient="horz" pos="3702" userDrawn="1">
          <p15:clr>
            <a:srgbClr val="F26B43"/>
          </p15:clr>
        </p15:guide>
        <p15:guide id="9" orient="horz" pos="154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9200" y="2286001"/>
            <a:ext cx="7200000" cy="608525"/>
          </a:xfrm>
        </p:spPr>
        <p:txBody>
          <a:bodyPr/>
          <a:lstStyle/>
          <a:p>
            <a:r>
              <a:rPr lang="en-GB" dirty="0"/>
              <a:t>Evaluating ILO’s Disability Inclusion Policy and Strategy (2020-23)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5091" y="4571999"/>
            <a:ext cx="6251331" cy="1377053"/>
          </a:xfrm>
        </p:spPr>
        <p:txBody>
          <a:bodyPr/>
          <a:lstStyle/>
          <a:p>
            <a:r>
              <a:rPr lang="en-GB" dirty="0"/>
              <a:t>ILO Evaluation Office </a:t>
            </a:r>
          </a:p>
          <a:p>
            <a:r>
              <a:rPr lang="en-GB" sz="2800" dirty="0"/>
              <a:t>Naomi Asukai (ILO EVAL)</a:t>
            </a:r>
          </a:p>
          <a:p>
            <a:r>
              <a:rPr lang="en-GB" sz="2800" dirty="0"/>
              <a:t>asukai@ilo.org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Date: 18 October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9000027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3638" y="508307"/>
            <a:ext cx="11210924" cy="720000"/>
          </a:xfrm>
        </p:spPr>
        <p:txBody>
          <a:bodyPr/>
          <a:lstStyle/>
          <a:p>
            <a:r>
              <a:rPr lang="en-GB" dirty="0"/>
              <a:t>Key recommendations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0537" y="1247871"/>
            <a:ext cx="7311862" cy="4677508"/>
          </a:xfrm>
        </p:spPr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CA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Strengthen further the </a:t>
            </a:r>
            <a:r>
              <a:rPr lang="en-CA" sz="1600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commitments from senior and middle management</a:t>
            </a:r>
            <a:r>
              <a:rPr lang="en-CA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disability inclusion.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CA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Develop </a:t>
            </a:r>
            <a:r>
              <a:rPr lang="en-CA" sz="1600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targets for the recruitment of persons </a:t>
            </a:r>
            <a:r>
              <a:rPr lang="en-CA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with disabilities in the ILO.</a:t>
            </a:r>
            <a:endParaRPr lang="en-CA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CA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Ensure the ILO’s planned actions on disability inclusion are </a:t>
            </a:r>
            <a:r>
              <a:rPr lang="en-CA" sz="1600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costed and accompanied by a budget</a:t>
            </a:r>
            <a:r>
              <a:rPr lang="en-CA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CA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Strengthen the </a:t>
            </a:r>
            <a:r>
              <a:rPr lang="en-CA" sz="1600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monitoring </a:t>
            </a:r>
            <a:r>
              <a:rPr lang="en-CA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of the Strategy </a:t>
            </a:r>
            <a:endParaRPr lang="en-CA" sz="16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CA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Set more </a:t>
            </a:r>
            <a:r>
              <a:rPr lang="en-CA" sz="1600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detailed targets </a:t>
            </a:r>
            <a:r>
              <a:rPr lang="en-CA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programmes and </a:t>
            </a:r>
            <a:r>
              <a:rPr lang="en-CA" sz="1600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projects indicators </a:t>
            </a:r>
            <a:r>
              <a:rPr lang="en-CA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the next strategy.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n-US" sz="1600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Increase cooperation within and between departments, paying particular emphasis to the opportunities offered by </a:t>
            </a:r>
            <a:r>
              <a:rPr lang="en-US" sz="1600" u="sng" dirty="0">
                <a:solidFill>
                  <a:srgbClr val="00206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focusing on intersectionality</a:t>
            </a:r>
            <a:endParaRPr lang="en-CA" sz="1600" u="sng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10</a:t>
            </a:fld>
            <a:endParaRPr lang="en-GB"/>
          </a:p>
        </p:txBody>
      </p:sp>
      <p:pic>
        <p:nvPicPr>
          <p:cNvPr id="9" name="Picture Placeholder 8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79" t="29808" r="26750" b="12326"/>
          <a:stretch/>
        </p:blipFill>
        <p:spPr/>
      </p:pic>
      <p:sp>
        <p:nvSpPr>
          <p:cNvPr id="8" name="Text Placeholder 7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/>
              <a:t>Image caption style here, lorem ipsum dolor sitam.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063" y="6367463"/>
            <a:ext cx="644399" cy="17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65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Placeholder 25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0" t="4528" r="17927" b="44302"/>
          <a:stretch/>
        </p:blipFill>
        <p:spPr>
          <a:xfrm>
            <a:off x="4692650" y="2538000"/>
            <a:ext cx="7499350" cy="4320000"/>
          </a:xfrm>
        </p:spPr>
      </p:pic>
      <p:sp>
        <p:nvSpPr>
          <p:cNvPr id="23" name="Title 22"/>
          <p:cNvSpPr>
            <a:spLocks noGrp="1"/>
          </p:cNvSpPr>
          <p:nvPr>
            <p:ph type="title"/>
          </p:nvPr>
        </p:nvSpPr>
        <p:spPr>
          <a:xfrm>
            <a:off x="2196939" y="576000"/>
            <a:ext cx="11210924" cy="720000"/>
          </a:xfrm>
        </p:spPr>
        <p:txBody>
          <a:bodyPr/>
          <a:lstStyle/>
          <a:p>
            <a:r>
              <a:rPr lang="en-GB" dirty="0"/>
              <a:t>Recommendations continued </a:t>
            </a:r>
          </a:p>
        </p:txBody>
      </p:sp>
      <p:sp>
        <p:nvSpPr>
          <p:cNvPr id="24" name="Content Placeholder 23"/>
          <p:cNvSpPr>
            <a:spLocks noGrp="1"/>
          </p:cNvSpPr>
          <p:nvPr>
            <p:ph idx="1"/>
          </p:nvPr>
        </p:nvSpPr>
        <p:spPr>
          <a:xfrm>
            <a:off x="587254" y="1387027"/>
            <a:ext cx="7311862" cy="4083946"/>
          </a:xfrm>
        </p:spPr>
        <p:txBody>
          <a:bodyPr/>
          <a:lstStyle/>
          <a:p>
            <a:pPr>
              <a:buFont typeface="+mj-lt"/>
              <a:buAutoNum type="arabicPeriod" startAt="7"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Have a stronger focus on engaging </a:t>
            </a:r>
            <a:r>
              <a:rPr lang="en-US" sz="1800" u="sng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tripartite constituents 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and introducing disability inclusion into </a:t>
            </a:r>
            <a:r>
              <a:rPr lang="en-US" sz="1800" u="sng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social dialogue </a:t>
            </a:r>
          </a:p>
          <a:p>
            <a:pPr>
              <a:buFont typeface="+mj-lt"/>
              <a:buAutoNum type="arabicPeriod" startAt="7"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Encourage the </a:t>
            </a:r>
            <a:r>
              <a:rPr lang="en-US" sz="1800" u="sng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signing of MOUs of cooperation with OPDs 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 a </a:t>
            </a:r>
            <a:r>
              <a:rPr lang="en-US" sz="1800" u="sng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regional and country office level. </a:t>
            </a:r>
          </a:p>
          <a:p>
            <a:pPr>
              <a:buFont typeface="+mj-lt"/>
              <a:buAutoNum type="arabicPeriod" startAt="7"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Ensure </a:t>
            </a:r>
            <a:r>
              <a:rPr lang="en-US" sz="1800" u="sng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accessibility is </a:t>
            </a:r>
            <a:r>
              <a:rPr lang="en-US" sz="1800" u="sng" dirty="0" err="1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prioritised</a:t>
            </a:r>
            <a:r>
              <a:rPr lang="en-US" sz="1800" u="sng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over aesthetics 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 building renovations</a:t>
            </a:r>
          </a:p>
          <a:p>
            <a:pPr>
              <a:buFont typeface="+mj-lt"/>
              <a:buAutoNum type="arabicPeriod" startAt="7"/>
            </a:pP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Consider if policy changes can be made to better support staff with dependents who </a:t>
            </a:r>
            <a:r>
              <a:rPr lang="en-US" sz="1800" u="sng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 not necessarily fit within the ILO’s current definition </a:t>
            </a:r>
            <a:r>
              <a:rPr lang="en-US" sz="1800" dirty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of dependents.</a:t>
            </a:r>
            <a:endParaRPr lang="en-CA" sz="1800" dirty="0">
              <a:solidFill>
                <a:srgbClr val="002060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57063" y="6367463"/>
            <a:ext cx="644400" cy="1722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9642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3A775B5-57C8-53B1-F588-51A45D09B3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Enabling factors: 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FB0330-DBAD-A633-219D-CCFEDEEFD8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0539" y="2393950"/>
            <a:ext cx="9365638" cy="3482975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Enthusiastic evaluand and good coordination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ILOs reasonable accomodation reserve fund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ILO Employee Resource Group and Staff Union involvement in identification of issues and focus groups –currently no ILO statistics on staff members with disabilities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Prior work on the analysis of ILOs development cooperation portfolio on extent to which ILO projects integrate disability inclusion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91262EC-2DF1-A16A-7BE7-93D8ABC2C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BD1637-ADBB-87CB-15B7-0FF4C2F97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7194B0-7D87-DCA2-5355-5775A210D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0083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968" y="2204799"/>
            <a:ext cx="7200000" cy="608525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type="subTitle" idx="1"/>
          </p:nvPr>
        </p:nvSpPr>
        <p:spPr>
          <a:xfrm>
            <a:off x="930153" y="3068639"/>
            <a:ext cx="7200000" cy="295409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900" dirty="0"/>
              <a:t>Final report submission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1900" dirty="0"/>
              <a:t>Report dissemination to a wider ILO audience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1900" dirty="0"/>
              <a:t>Use of the evaluation findings to inform the next strategy development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GB" sz="1900" dirty="0"/>
              <a:t>Good experience and background for the next corporate/institutional high level evaluation of ILOs work on disability inclusion in 2026</a:t>
            </a:r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8CDBCBE5-FFB9-AE80-00F7-6A8F0D35F1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90538" y="6180035"/>
            <a:ext cx="2743200" cy="216000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Date:18 / October / 2023</a:t>
            </a:r>
          </a:p>
        </p:txBody>
      </p:sp>
      <p:pic>
        <p:nvPicPr>
          <p:cNvPr id="12" name="Content Placeholder 11" descr="A person holding a colorful towel&#10;&#10;Description automatically generated">
            <a:extLst>
              <a:ext uri="{FF2B5EF4-FFF2-40B4-BE49-F238E27FC236}">
                <a16:creationId xmlns:a16="http://schemas.microsoft.com/office/drawing/2014/main" id="{772F4308-D7C4-5C1D-AB98-FAD353C2AD3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230" r="1" b="52352"/>
          <a:stretch/>
        </p:blipFill>
        <p:spPr>
          <a:xfrm>
            <a:off x="2946400" y="10"/>
            <a:ext cx="9245600" cy="5321290"/>
          </a:xfrm>
          <a:noFill/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Advancing social justice, promoting decent work</a:t>
            </a:r>
          </a:p>
        </p:txBody>
      </p:sp>
      <p:sp>
        <p:nvSpPr>
          <p:cNvPr id="7" name="Slide Number Placeholder 6" hidden="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56227C0-AD57-4F9B-BAE3-EEFB0D0EE427}" type="slidenum">
              <a:rPr lang="en-GB" smtClean="0"/>
              <a:pPr>
                <a:spcAft>
                  <a:spcPts val="600"/>
                </a:spcAft>
              </a:pPr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334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0538" y="2873014"/>
            <a:ext cx="7200000" cy="608525"/>
          </a:xfrm>
        </p:spPr>
        <p:txBody>
          <a:bodyPr wrap="square" anchor="t">
            <a:normAutofit/>
          </a:bodyPr>
          <a:lstStyle/>
          <a:p>
            <a:r>
              <a:rPr lang="en-GB" dirty="0"/>
              <a:t>Presentation summary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538" y="3481539"/>
            <a:ext cx="7200000" cy="1655762"/>
          </a:xfrm>
        </p:spPr>
        <p:txBody>
          <a:bodyPr>
            <a:norm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600"/>
              <a:t>Preparation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600"/>
              <a:t>Methodology 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GB" sz="1600"/>
              <a:t>Some key findings and recommendations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90538" y="6180035"/>
            <a:ext cx="2743200" cy="216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Date: 18 October 2023</a:t>
            </a:r>
            <a:endParaRPr lang="en-GB"/>
          </a:p>
        </p:txBody>
      </p:sp>
      <p:pic>
        <p:nvPicPr>
          <p:cNvPr id="10" name="Picture Placeholder 9" descr="A person holding a paper and pen&#10;&#10;Description automatically generated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92" r="1" b="47291"/>
          <a:stretch/>
        </p:blipFill>
        <p:spPr>
          <a:xfrm>
            <a:off x="2946400" y="10"/>
            <a:ext cx="9245600" cy="5321290"/>
          </a:xfrm>
          <a:noFill/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856227C0-AD57-4F9B-BAE3-EEFB0D0EE427}" type="slidenum">
              <a:rPr lang="en-GB" smtClean="0"/>
              <a:pPr>
                <a:spcAft>
                  <a:spcPts val="600"/>
                </a:spcAft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458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17977" y="1436507"/>
            <a:ext cx="7200000" cy="608525"/>
          </a:xfrm>
        </p:spPr>
        <p:txBody>
          <a:bodyPr/>
          <a:lstStyle/>
          <a:p>
            <a:r>
              <a:rPr lang="en-GB" dirty="0"/>
              <a:t>Background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0538" y="2329962"/>
            <a:ext cx="7200000" cy="3525715"/>
          </a:xfrm>
        </p:spPr>
        <p:txBody>
          <a:bodyPr/>
          <a:lstStyle/>
          <a:p>
            <a:r>
              <a:rPr lang="en-GB" sz="2000" dirty="0"/>
              <a:t>Independent evaluation called for in report on the implementation of the ILO Disability Inclusion strategy GB session 346</a:t>
            </a:r>
            <a:r>
              <a:rPr lang="en-GB" sz="2000" baseline="30000" dirty="0"/>
              <a:t>th</a:t>
            </a:r>
            <a:r>
              <a:rPr lang="en-GB" sz="2000" dirty="0"/>
              <a:t> Oct 22 </a:t>
            </a:r>
          </a:p>
          <a:p>
            <a:r>
              <a:rPr lang="en-GB" sz="2000" dirty="0"/>
              <a:t>Directly feeds into the next strategy period 2024-27 </a:t>
            </a:r>
          </a:p>
          <a:p>
            <a:r>
              <a:rPr lang="en-GB" sz="2000" dirty="0"/>
              <a:t>In line with UNDIS call for regular M&amp;E of the policy</a:t>
            </a:r>
          </a:p>
          <a:p>
            <a:r>
              <a:rPr lang="en-GB" sz="2000" dirty="0"/>
              <a:t>Requested/insisted on by the evaluands…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Date: 18 October 2023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pPr/>
              <a:t>3</a:t>
            </a:fld>
            <a:endParaRPr lang="en-GB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35" t="14250" r="5700" b="6072"/>
          <a:stretch/>
        </p:blipFill>
        <p:spPr/>
      </p:pic>
    </p:spTree>
    <p:extLst>
      <p:ext uri="{BB962C8B-B14F-4D97-AF65-F5344CB8AC3E}">
        <p14:creationId xmlns:p14="http://schemas.microsoft.com/office/powerpoint/2010/main" val="368494019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3145" y="1302916"/>
            <a:ext cx="7200000" cy="608525"/>
          </a:xfrm>
        </p:spPr>
        <p:txBody>
          <a:bodyPr/>
          <a:lstStyle/>
          <a:p>
            <a:r>
              <a:rPr lang="en-GB" dirty="0"/>
              <a:t>Preparatory Work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2519" y="2378702"/>
            <a:ext cx="8503993" cy="3800476"/>
          </a:xfrm>
        </p:spPr>
        <p:txBody>
          <a:bodyPr/>
          <a:lstStyle/>
          <a:p>
            <a:r>
              <a:rPr lang="en-GB" sz="2400" dirty="0"/>
              <a:t>Incorporating disability inclusion in the evaluation process: “</a:t>
            </a:r>
            <a:r>
              <a:rPr lang="en-GB" sz="2400" i="1" u="sng" dirty="0"/>
              <a:t>nothing about us, without us”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Close coordination with ILO GEDI branch and disability inclusion specialists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Prior CPO analysis on disability inclusion of DC projects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/>
              <a:t>Reasonable accommodation during procurement processes for evaluation team- opportunity widely disseminated incl. technical subject matter forums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GB" sz="1800" dirty="0"/>
              <a:t>Establishment of reference group as feedback and review of the evaluation milestones.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Date: 18 October 2023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9" name="Picture 8" descr="A person and two children&#10;&#10;Description automatically generated">
            <a:extLst>
              <a:ext uri="{FF2B5EF4-FFF2-40B4-BE49-F238E27FC236}">
                <a16:creationId xmlns:a16="http://schemas.microsoft.com/office/drawing/2014/main" id="{A41B309F-CF04-9FBF-C094-412282B5182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740" y="1607178"/>
            <a:ext cx="714375" cy="714375"/>
          </a:xfrm>
          <a:prstGeom prst="rect">
            <a:avLst/>
          </a:prstGeom>
        </p:spPr>
      </p:pic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74DC537C-83C8-4427-4C3D-E5499401778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00500" y="0"/>
            <a:ext cx="8191500" cy="4572000"/>
          </a:xfrm>
        </p:spPr>
      </p:sp>
    </p:spTree>
    <p:extLst>
      <p:ext uri="{BB962C8B-B14F-4D97-AF65-F5344CB8AC3E}">
        <p14:creationId xmlns:p14="http://schemas.microsoft.com/office/powerpoint/2010/main" val="10806563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90538" y="1423195"/>
            <a:ext cx="11210924" cy="720000"/>
          </a:xfrm>
        </p:spPr>
        <p:txBody>
          <a:bodyPr anchor="t">
            <a:normAutofit/>
          </a:bodyPr>
          <a:lstStyle/>
          <a:p>
            <a:r>
              <a:rPr lang="en-GB" sz="1600" dirty="0"/>
              <a:t>Reference Group: </a:t>
            </a:r>
            <a:r>
              <a:rPr lang="en-CA" sz="1600" dirty="0">
                <a:effectLst/>
              </a:rPr>
              <a:t>The Reference Group contributes to the relevance, credibility and utility of the independent evaluation by offering in an </a:t>
            </a:r>
            <a:r>
              <a:rPr lang="en-CA" sz="1600" b="1" dirty="0">
                <a:effectLst/>
              </a:rPr>
              <a:t>advisory capacity </a:t>
            </a:r>
            <a:r>
              <a:rPr lang="en-CA" sz="1600" dirty="0">
                <a:effectLst/>
              </a:rPr>
              <a:t>a range of viewpoints. </a:t>
            </a:r>
            <a:br>
              <a:rPr lang="en-US" sz="1600" dirty="0">
                <a:effectLst/>
              </a:rPr>
            </a:br>
            <a:endParaRPr lang="en-GB" sz="1600" dirty="0"/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80DF14A3-BC53-62A4-6725-526942C0850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8"/>
          <a:stretch/>
        </p:blipFill>
        <p:spPr>
          <a:xfrm>
            <a:off x="490538" y="2393950"/>
            <a:ext cx="5360400" cy="3482976"/>
          </a:xfrm>
          <a:prstGeom prst="rect">
            <a:avLst/>
          </a:prstGeom>
          <a:noFill/>
        </p:spPr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0" y="2393949"/>
            <a:ext cx="5360400" cy="3482977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GB" sz="1300" dirty="0">
                <a:solidFill>
                  <a:srgbClr val="002060"/>
                </a:solidFill>
              </a:rPr>
              <a:t>Members: International Disability Alliance, UNDIS, UNICEF, OHCHR, ILO Employee Resource Group on Disability Inclusion </a:t>
            </a:r>
          </a:p>
          <a:p>
            <a:pPr>
              <a:lnSpc>
                <a:spcPct val="90000"/>
              </a:lnSpc>
            </a:pPr>
            <a:r>
              <a:rPr lang="en-GB" sz="1300" dirty="0">
                <a:solidFill>
                  <a:srgbClr val="002060"/>
                </a:solidFill>
              </a:rPr>
              <a:t>Review key milestone outputs of the evaluation </a:t>
            </a:r>
          </a:p>
          <a:p>
            <a:pPr>
              <a:lnSpc>
                <a:spcPct val="90000"/>
              </a:lnSpc>
            </a:pPr>
            <a:r>
              <a:rPr lang="en-GB" sz="1300" dirty="0">
                <a:solidFill>
                  <a:srgbClr val="002060"/>
                </a:solidFill>
              </a:rPr>
              <a:t>Identify and suggest key reference documents </a:t>
            </a:r>
          </a:p>
          <a:p>
            <a:pPr>
              <a:lnSpc>
                <a:spcPct val="90000"/>
              </a:lnSpc>
            </a:pPr>
            <a:r>
              <a:rPr lang="en-GB" sz="1300" dirty="0">
                <a:solidFill>
                  <a:srgbClr val="002060"/>
                </a:solidFill>
              </a:rPr>
              <a:t>Facilitate access to information and documentation/reference persons</a:t>
            </a:r>
          </a:p>
          <a:p>
            <a:pPr>
              <a:lnSpc>
                <a:spcPct val="90000"/>
              </a:lnSpc>
            </a:pPr>
            <a:r>
              <a:rPr lang="en-GB" sz="1300" dirty="0">
                <a:solidFill>
                  <a:srgbClr val="002060"/>
                </a:solidFill>
              </a:rPr>
              <a:t>About 15 hours of work for each reference group member </a:t>
            </a:r>
          </a:p>
          <a:p>
            <a:pPr>
              <a:lnSpc>
                <a:spcPct val="90000"/>
              </a:lnSpc>
            </a:pPr>
            <a:r>
              <a:rPr lang="en-GB" sz="1300" dirty="0"/>
              <a:t> </a:t>
            </a:r>
          </a:p>
          <a:p>
            <a:pPr lvl="5">
              <a:lnSpc>
                <a:spcPct val="90000"/>
              </a:lnSpc>
            </a:pPr>
            <a:endParaRPr lang="en-GB" sz="1300" dirty="0">
              <a:solidFill>
                <a:schemeClr val="accent2"/>
              </a:solidFill>
            </a:endParaRPr>
          </a:p>
        </p:txBody>
      </p:sp>
      <p:sp>
        <p:nvSpPr>
          <p:cNvPr id="34" name="Footer Placeholder 5">
            <a:extLst>
              <a:ext uri="{FF2B5EF4-FFF2-40B4-BE49-F238E27FC236}">
                <a16:creationId xmlns:a16="http://schemas.microsoft.com/office/drawing/2014/main" id="{7F1A44E7-FB30-6DAE-9591-39F4EF1E2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96045" y="6283688"/>
            <a:ext cx="5605462" cy="180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r>
              <a:rPr lang="en-GB" dirty="0"/>
              <a:t>Advancing social justice, promoting decent work</a:t>
            </a:r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>
          <a:xfrm>
            <a:off x="11161462" y="432000"/>
            <a:ext cx="540000" cy="288000"/>
          </a:xfrm>
        </p:spPr>
        <p:txBody>
          <a:bodyPr anchor="t">
            <a:normAutofit/>
          </a:bodyPr>
          <a:lstStyle/>
          <a:p>
            <a:pPr>
              <a:spcAft>
                <a:spcPts val="600"/>
              </a:spcAft>
            </a:pPr>
            <a:fld id="{856227C0-AD57-4F9B-BAE3-EEFB0D0EE427}" type="slidenum">
              <a:rPr lang="en-GB" smtClean="0"/>
              <a:pPr>
                <a:spcAft>
                  <a:spcPts val="600"/>
                </a:spcAft>
              </a:pPr>
              <a:t>5</a:t>
            </a:fld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GB"/>
              <a:t>Date: Monday / 01 / October / 2019</a:t>
            </a:r>
          </a:p>
        </p:txBody>
      </p:sp>
    </p:spTree>
    <p:extLst>
      <p:ext uri="{BB962C8B-B14F-4D97-AF65-F5344CB8AC3E}">
        <p14:creationId xmlns:p14="http://schemas.microsoft.com/office/powerpoint/2010/main" val="2437050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1999" y="697272"/>
            <a:ext cx="11210924" cy="720000"/>
          </a:xfrm>
        </p:spPr>
        <p:txBody>
          <a:bodyPr/>
          <a:lstStyle/>
          <a:p>
            <a:r>
              <a:rPr lang="en-GB" dirty="0"/>
              <a:t>Evaluation team and Methods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80683" y="1411845"/>
            <a:ext cx="8495199" cy="4512274"/>
          </a:xfrm>
        </p:spPr>
        <p:txBody>
          <a:bodyPr/>
          <a:lstStyle/>
          <a:p>
            <a:pPr lvl="1"/>
            <a:r>
              <a:rPr lang="en-GB" b="1" dirty="0">
                <a:solidFill>
                  <a:srgbClr val="002060"/>
                </a:solidFill>
              </a:rPr>
              <a:t>Budget: 25k</a:t>
            </a:r>
          </a:p>
          <a:p>
            <a:pPr lvl="1"/>
            <a:r>
              <a:rPr lang="en-GB" b="1" dirty="0">
                <a:solidFill>
                  <a:srgbClr val="002060"/>
                </a:solidFill>
              </a:rPr>
              <a:t>Independent consultant as evaluator </a:t>
            </a:r>
          </a:p>
          <a:p>
            <a:pPr lvl="1"/>
            <a:r>
              <a:rPr lang="en-GB" b="1" dirty="0">
                <a:solidFill>
                  <a:srgbClr val="002060"/>
                </a:solidFill>
              </a:rPr>
              <a:t>Scope: HQ and field and all departments/staff union and ILO ERG </a:t>
            </a:r>
          </a:p>
          <a:p>
            <a:r>
              <a:rPr lang="en-CA" sz="1800" dirty="0">
                <a:solidFill>
                  <a:srgbClr val="002060"/>
                </a:solidFill>
              </a:rPr>
              <a:t>Desk review of key ILO and external documents</a:t>
            </a:r>
          </a:p>
          <a:p>
            <a:r>
              <a:rPr lang="en-CA" sz="1800" dirty="0">
                <a:solidFill>
                  <a:srgbClr val="002060"/>
                </a:solidFill>
              </a:rPr>
              <a:t>Key Informant Interviews- Remote and In-person</a:t>
            </a:r>
          </a:p>
          <a:p>
            <a:r>
              <a:rPr lang="en-CA" sz="1800" dirty="0">
                <a:solidFill>
                  <a:srgbClr val="002060"/>
                </a:solidFill>
              </a:rPr>
              <a:t>Online Survey for Disability Inclusion Champions and ILO UNDIS Indicator Custodians</a:t>
            </a:r>
          </a:p>
          <a:p>
            <a:r>
              <a:rPr lang="en-CA" sz="1800" dirty="0">
                <a:solidFill>
                  <a:srgbClr val="002060"/>
                </a:solidFill>
              </a:rPr>
              <a:t>Findings workshops for ILO Staff and Reference Group </a:t>
            </a:r>
          </a:p>
          <a:p>
            <a:r>
              <a:rPr lang="en-CA" sz="1800" dirty="0">
                <a:solidFill>
                  <a:srgbClr val="002060"/>
                </a:solidFill>
              </a:rPr>
              <a:t>Formal comments to the report for finalization </a:t>
            </a:r>
          </a:p>
          <a:p>
            <a:endParaRPr lang="en-CA" sz="1800" dirty="0">
              <a:solidFill>
                <a:srgbClr val="002060"/>
              </a:solidFill>
            </a:endParaRPr>
          </a:p>
          <a:p>
            <a:endParaRPr lang="en-CA" sz="1800" dirty="0">
              <a:solidFill>
                <a:srgbClr val="00206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8993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0684" y="1139673"/>
            <a:ext cx="7200000" cy="608525"/>
          </a:xfrm>
        </p:spPr>
        <p:txBody>
          <a:bodyPr/>
          <a:lstStyle/>
          <a:p>
            <a:r>
              <a:rPr lang="en-GB" dirty="0"/>
              <a:t>Data collection information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7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F7E75EB-54EF-B73F-54C4-B3DD2F660507}"/>
              </a:ext>
            </a:extLst>
          </p:cNvPr>
          <p:cNvSpPr txBox="1">
            <a:spLocks/>
          </p:cNvSpPr>
          <p:nvPr/>
        </p:nvSpPr>
        <p:spPr>
          <a:xfrm>
            <a:off x="677334" y="816306"/>
            <a:ext cx="8596668" cy="52253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2400"/>
              </a:spcBef>
              <a:spcAft>
                <a:spcPts val="600"/>
              </a:spcAft>
              <a:buFont typeface="Arial" panose="020B0604020202020204" pitchFamily="34" charset="0"/>
              <a:buNone/>
              <a:defRPr sz="4000" b="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2"/>
              </a:buClr>
              <a:buSzPct val="70000"/>
              <a:buFont typeface="Wingdings 3" panose="05040102010807070707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100000"/>
              </a:lnSpc>
              <a:spcBef>
                <a:spcPts val="2400"/>
              </a:spcBef>
              <a:spcAft>
                <a:spcPts val="450"/>
              </a:spcAft>
              <a:buClr>
                <a:schemeClr val="accent2"/>
              </a:buClr>
              <a:buSzPct val="80000"/>
              <a:buFont typeface="Arial" panose="020B0604020202020204" pitchFamily="34" charset="0"/>
              <a:buNone/>
              <a:defRPr sz="1600" b="1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100000"/>
              </a:lnSpc>
              <a:spcBef>
                <a:spcPts val="450"/>
              </a:spcBef>
              <a:spcAft>
                <a:spcPts val="450"/>
              </a:spcAft>
              <a:buClr>
                <a:schemeClr val="accent2"/>
              </a:buClr>
              <a:buSzPct val="80000"/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100000"/>
              </a:lnSpc>
              <a:spcBef>
                <a:spcPts val="450"/>
              </a:spcBef>
              <a:buClr>
                <a:schemeClr val="accent2"/>
              </a:buClr>
              <a:buSzPct val="70000"/>
              <a:buFont typeface="Wingdings 3" panose="05040102010807070707" pitchFamily="18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/>
          </a:p>
          <a:p>
            <a:endParaRPr lang="en-C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5C269A-FAFD-D858-3574-C28DCA8F2C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538" y="1748198"/>
            <a:ext cx="9626418" cy="340186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DA6140D-52FE-CF98-2293-30466D2E6139}"/>
              </a:ext>
            </a:extLst>
          </p:cNvPr>
          <p:cNvSpPr txBox="1"/>
          <p:nvPr/>
        </p:nvSpPr>
        <p:spPr>
          <a:xfrm>
            <a:off x="1019908" y="5460023"/>
            <a:ext cx="30444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Survey: </a:t>
            </a:r>
          </a:p>
          <a:p>
            <a:r>
              <a:rPr lang="fr-CH" dirty="0"/>
              <a:t>Sent to 86 staff </a:t>
            </a:r>
          </a:p>
          <a:p>
            <a:r>
              <a:rPr lang="fr-CH" dirty="0" err="1"/>
              <a:t>Responses</a:t>
            </a:r>
            <a:r>
              <a:rPr lang="fr-CH" dirty="0"/>
              <a:t> from 52 or 60%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829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4354" y="1175885"/>
            <a:ext cx="7200000" cy="3721431"/>
          </a:xfrm>
        </p:spPr>
        <p:txBody>
          <a:bodyPr/>
          <a:lstStyle/>
          <a:p>
            <a:r>
              <a:rPr lang="en-GB" dirty="0"/>
              <a:t>Key findings- </a:t>
            </a:r>
            <a:br>
              <a:rPr lang="en-GB" dirty="0"/>
            </a:b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068" y="2399870"/>
            <a:ext cx="7200000" cy="165600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Policy and strategy has been useful to help ILO advance its goals on disability inclusion and close alignment with UNDIS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References to disability inclusion in P&amp;B, Decent Work Country Programmes could be strengthened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Limited attention to gender equality and social dialogue in the Strategy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462131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0638" y="1000038"/>
            <a:ext cx="7200000" cy="608525"/>
          </a:xfrm>
        </p:spPr>
        <p:txBody>
          <a:bodyPr/>
          <a:lstStyle/>
          <a:p>
            <a:r>
              <a:rPr lang="en-GB" dirty="0"/>
              <a:t>Key findings 2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0538" y="1608562"/>
            <a:ext cx="3111500" cy="4431753"/>
          </a:xfrm>
        </p:spPr>
        <p:txBody>
          <a:bodyPr/>
          <a:lstStyle/>
          <a:p>
            <a:r>
              <a:rPr lang="en-GB" sz="2000" dirty="0"/>
              <a:t>Successes: </a:t>
            </a:r>
          </a:p>
          <a:p>
            <a:r>
              <a:rPr lang="en-GB" sz="1800" dirty="0"/>
              <a:t>Launch of Employee Resource group </a:t>
            </a:r>
          </a:p>
          <a:p>
            <a:r>
              <a:rPr lang="en-GB" sz="1800" dirty="0"/>
              <a:t>Growth of internal disability champions network </a:t>
            </a:r>
          </a:p>
          <a:p>
            <a:r>
              <a:rPr lang="en-GB" sz="1800" dirty="0"/>
              <a:t>Development of guides, manuals </a:t>
            </a:r>
          </a:p>
          <a:p>
            <a:r>
              <a:rPr lang="en-GB" sz="1800" dirty="0"/>
              <a:t>Physical accessibility of the office premises (HQ renovation)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Date: Monday / 01 / October / 2019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Advancing social justice, promoting decent work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6227C0-AD57-4F9B-BAE3-EEFB0D0EE427}" type="slidenum">
              <a:rPr lang="en-GB" smtClean="0"/>
              <a:t>9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CF15452-E0DD-EF40-B076-1EC25FDD3D0A}"/>
              </a:ext>
            </a:extLst>
          </p:cNvPr>
          <p:cNvSpPr txBox="1"/>
          <p:nvPr/>
        </p:nvSpPr>
        <p:spPr>
          <a:xfrm>
            <a:off x="4431323" y="2206118"/>
            <a:ext cx="561147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Improvement areas: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Leadership (sustainability)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Recruitment of persons with disabilities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Consultations with OPDs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Implementation throughout entire office structures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Mainstreaming into all programmatic work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Monitoring of progress and baselines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dirty="0"/>
              <a:t>Resources to implement strategy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3555642"/>
      </p:ext>
    </p:extLst>
  </p:cSld>
  <p:clrMapOvr>
    <a:masterClrMapping/>
  </p:clrMapOvr>
</p:sld>
</file>

<file path=ppt/theme/theme1.xml><?xml version="1.0" encoding="utf-8"?>
<a:theme xmlns:a="http://schemas.openxmlformats.org/drawingml/2006/main" name="ILO 2020">
  <a:themeElements>
    <a:clrScheme name="ILO Jan 2020">
      <a:dk1>
        <a:srgbClr val="230050"/>
      </a:dk1>
      <a:lt1>
        <a:sysClr val="window" lastClr="FFFFFF"/>
      </a:lt1>
      <a:dk2>
        <a:srgbClr val="000000"/>
      </a:dk2>
      <a:lt2>
        <a:srgbClr val="F8FCFE"/>
      </a:lt2>
      <a:accent1>
        <a:srgbClr val="1E2DBE"/>
      </a:accent1>
      <a:accent2>
        <a:srgbClr val="FA3C4B"/>
      </a:accent2>
      <a:accent3>
        <a:srgbClr val="FFCD2D"/>
      </a:accent3>
      <a:accent4>
        <a:srgbClr val="960A55"/>
      </a:accent4>
      <a:accent5>
        <a:srgbClr val="05D2D2"/>
      </a:accent5>
      <a:accent6>
        <a:srgbClr val="8CE164"/>
      </a:accent6>
      <a:hlink>
        <a:srgbClr val="230050"/>
      </a:hlink>
      <a:folHlink>
        <a:srgbClr val="23005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LO Presentation 16x9.potx" id="{1B78B7CC-6F33-4AED-B988-F1824BC14DB2}" vid="{017B0592-C5E0-43A0-8804-D21738B9040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AC4A76726F736438504470EAA09B373" ma:contentTypeVersion="21" ma:contentTypeDescription="Create a new document." ma:contentTypeScope="" ma:versionID="7b2003a26ea96402e1336cfcba8205e7">
  <xsd:schema xmlns:xsd="http://www.w3.org/2001/XMLSchema" xmlns:xs="http://www.w3.org/2001/XMLSchema" xmlns:p="http://schemas.microsoft.com/office/2006/metadata/properties" xmlns:ns2="8b28da3d-2d6e-4862-b961-aa65ddd9b941" xmlns:ns3="80dba35d-a338-4499-81d6-cb85ae4587ee" targetNamespace="http://schemas.microsoft.com/office/2006/metadata/properties" ma:root="true" ma:fieldsID="f3817a645702264ef73244d31b2e2244" ns2:_="" ns3:_="">
    <xsd:import namespace="8b28da3d-2d6e-4862-b961-aa65ddd9b941"/>
    <xsd:import namespace="80dba35d-a338-4499-81d6-cb85ae4587ee"/>
    <xsd:element name="properties">
      <xsd:complexType>
        <xsd:sequence>
          <xsd:element name="documentManagement">
            <xsd:complexType>
              <xsd:all>
                <xsd:element ref="ns2:cc38ded71a4a4fe3a69908c601134ae8" minOccurs="0"/>
                <xsd:element ref="ns3:TaxCatchAll" minOccurs="0"/>
                <xsd:element ref="ns2:o02916d0c2c94bdeaffe2e88b9c89d8b" minOccurs="0"/>
                <xsd:element ref="ns2:g2999af4561b46238a66b7f4a199e76d" minOccurs="0"/>
                <xsd:element ref="ns2:m55dec1c77fd4e738dad591200f3e53d" minOccurs="0"/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28da3d-2d6e-4862-b961-aa65ddd9b941" elementFormDefault="qualified">
    <xsd:import namespace="http://schemas.microsoft.com/office/2006/documentManagement/types"/>
    <xsd:import namespace="http://schemas.microsoft.com/office/infopath/2007/PartnerControls"/>
    <xsd:element name="cc38ded71a4a4fe3a69908c601134ae8" ma:index="9" nillable="true" ma:taxonomy="true" ma:internalName="cc38ded71a4a4fe3a69908c601134ae8" ma:taxonomyFieldName="EVALDocumentType" ma:displayName="EVALDocumentType" ma:default="" ma:fieldId="{cc38ded7-1a4a-4fe3-a699-08c601134ae8}" ma:sspId="3932b82f-ee1f-4246-9d44-c1f8cdfbe54f" ma:termSetId="7ddb3b94-5b55-4769-b982-9f002e1029f7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o02916d0c2c94bdeaffe2e88b9c89d8b" ma:index="12" nillable="true" ma:taxonomy="true" ma:internalName="o02916d0c2c94bdeaffe2e88b9c89d8b" ma:taxonomyFieldName="ILODocumentType" ma:displayName="ILODocumentType" ma:default="" ma:fieldId="{802916d0-c2c9-4bde-affe-2e88b9c89d8b}" ma:sspId="3932b82f-ee1f-4246-9d44-c1f8cdfbe54f" ma:termSetId="66c08a96-feec-444e-9b18-1c196a8e9a8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g2999af4561b46238a66b7f4a199e76d" ma:index="14" nillable="true" ma:taxonomy="true" ma:internalName="g2999af4561b46238a66b7f4a199e76d" ma:taxonomyFieldName="ILOLanguage" ma:displayName="ILOLanguage" ma:default="" ma:fieldId="{02999af4-561b-4623-8a66-b7f4a199e76d}" ma:sspId="3932b82f-ee1f-4246-9d44-c1f8cdfbe54f" ma:termSetId="7713086f-77c1-4558-92f4-f54455018e2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55dec1c77fd4e738dad591200f3e53d" ma:index="16" nillable="true" ma:taxonomy="true" ma:internalName="m55dec1c77fd4e738dad591200f3e53d" ma:taxonomyFieldName="ILORegionsCountries" ma:displayName="ILORegionsCountries" ma:default="" ma:fieldId="{655dec1c-77fd-4e73-8dad-591200f3e53d}" ma:sspId="3932b82f-ee1f-4246-9d44-c1f8cdfbe54f" ma:termSetId="9f873ce7-b058-4a0e-ba27-3e8d412ce3b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ediaServiceMetadata" ma:index="1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1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4" nillable="true" ma:taxonomy="true" ma:internalName="lcf76f155ced4ddcb4097134ff3c332f" ma:taxonomyFieldName="MediaServiceImageTags" ma:displayName="Image Tags" ma:readOnly="false" ma:fieldId="{5cf76f15-5ced-4ddc-b409-7134ff3c332f}" ma:taxonomyMulti="true" ma:sspId="3932b82f-ee1f-4246-9d44-c1f8cdfbe54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ObjectDetectorVersions" ma:index="28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dba35d-a338-4499-81d6-cb85ae4587ee" elementFormDefault="qualified">
    <xsd:import namespace="http://schemas.microsoft.com/office/2006/documentManagement/types"/>
    <xsd:import namespace="http://schemas.microsoft.com/office/infopath/2007/PartnerControls"/>
    <xsd:element name="TaxCatchAll" ma:index="10" nillable="true" ma:displayName="Taxonomy Catch All Column" ma:hidden="true" ma:list="{24ab613c-ad01-4396-b40b-a95df766dcc7}" ma:internalName="TaxCatchAll" ma:showField="CatchAllData" ma:web="80dba35d-a338-4499-81d6-cb85ae4587e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1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80dba35d-a338-4499-81d6-cb85ae4587ee"/>
    <o02916d0c2c94bdeaffe2e88b9c89d8b xmlns="8b28da3d-2d6e-4862-b961-aa65ddd9b941">
      <Terms xmlns="http://schemas.microsoft.com/office/infopath/2007/PartnerControls"/>
    </o02916d0c2c94bdeaffe2e88b9c89d8b>
    <cc38ded71a4a4fe3a69908c601134ae8 xmlns="8b28da3d-2d6e-4862-b961-aa65ddd9b941">
      <Terms xmlns="http://schemas.microsoft.com/office/infopath/2007/PartnerControls"/>
    </cc38ded71a4a4fe3a69908c601134ae8>
    <m55dec1c77fd4e738dad591200f3e53d xmlns="8b28da3d-2d6e-4862-b961-aa65ddd9b941">
      <Terms xmlns="http://schemas.microsoft.com/office/infopath/2007/PartnerControls"/>
    </m55dec1c77fd4e738dad591200f3e53d>
    <g2999af4561b46238a66b7f4a199e76d xmlns="8b28da3d-2d6e-4862-b961-aa65ddd9b941">
      <Terms xmlns="http://schemas.microsoft.com/office/infopath/2007/PartnerControls"/>
    </g2999af4561b46238a66b7f4a199e76d>
    <lcf76f155ced4ddcb4097134ff3c332f xmlns="8b28da3d-2d6e-4862-b961-aa65ddd9b941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AD1819C-D41B-4984-AD15-D47C0CB91D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b28da3d-2d6e-4862-b961-aa65ddd9b941"/>
    <ds:schemaRef ds:uri="80dba35d-a338-4499-81d6-cb85ae4587e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37E2605-07B9-4C87-85FE-065753E5D5E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465E4F1-B519-4B53-A472-7ADAB49252E0}">
  <ds:schemaRefs>
    <ds:schemaRef ds:uri="http://purl.org/dc/terms/"/>
    <ds:schemaRef ds:uri="http://schemas.microsoft.com/office/2006/metadata/properties"/>
    <ds:schemaRef ds:uri="80dba35d-a338-4499-81d6-cb85ae4587ee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8b28da3d-2d6e-4862-b961-aa65ddd9b941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English PowerPoint Presentation</Template>
  <TotalTime>0</TotalTime>
  <Words>896</Words>
  <Application>Microsoft Office PowerPoint</Application>
  <PresentationFormat>Widescreen</PresentationFormat>
  <Paragraphs>121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 3</vt:lpstr>
      <vt:lpstr>ILO 2020</vt:lpstr>
      <vt:lpstr>Evaluating ILO’s Disability Inclusion Policy and Strategy (2020-23) </vt:lpstr>
      <vt:lpstr>Presentation summary</vt:lpstr>
      <vt:lpstr>Background </vt:lpstr>
      <vt:lpstr>Preparatory Work </vt:lpstr>
      <vt:lpstr>Reference Group: The Reference Group contributes to the relevance, credibility and utility of the independent evaluation by offering in an advisory capacity a range of viewpoints.  </vt:lpstr>
      <vt:lpstr>Evaluation team and Methods </vt:lpstr>
      <vt:lpstr>Data collection information </vt:lpstr>
      <vt:lpstr>Key findings-  </vt:lpstr>
      <vt:lpstr>Key findings 2</vt:lpstr>
      <vt:lpstr>Key recommendations</vt:lpstr>
      <vt:lpstr>Recommendations continued </vt:lpstr>
      <vt:lpstr>Enabling factors: </vt:lpstr>
      <vt:lpstr>Next steps</vt:lpstr>
    </vt:vector>
  </TitlesOfParts>
  <Company>ILO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Evaluating ILO’s Disability Inclusion Policy and Strategy (2020-23) </dc:title>
  <dc:creator>User EVAL</dc:creator>
  <cp:lastModifiedBy>User EVAL</cp:lastModifiedBy>
  <cp:revision>3</cp:revision>
  <dcterms:created xsi:type="dcterms:W3CDTF">2023-10-04T14:08:35Z</dcterms:created>
  <dcterms:modified xsi:type="dcterms:W3CDTF">2023-10-20T07:08:49Z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0x0101008AC4A76726F736438504470EAA09B373</vt:lpwstr>
  </property>
</Properties>
</file>